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83" r:id="rId3"/>
    <p:sldId id="300" r:id="rId4"/>
    <p:sldId id="301" r:id="rId5"/>
    <p:sldId id="302" r:id="rId6"/>
    <p:sldId id="294" r:id="rId7"/>
    <p:sldId id="304" r:id="rId8"/>
    <p:sldId id="303" r:id="rId9"/>
    <p:sldId id="305" r:id="rId10"/>
    <p:sldId id="292" r:id="rId11"/>
    <p:sldId id="288" r:id="rId12"/>
    <p:sldId id="290" r:id="rId13"/>
    <p:sldId id="298" r:id="rId14"/>
    <p:sldId id="296" r:id="rId15"/>
    <p:sldId id="306" r:id="rId16"/>
    <p:sldId id="307" r:id="rId17"/>
    <p:sldId id="286" r:id="rId18"/>
    <p:sldId id="285" r:id="rId19"/>
  </p:sldIdLst>
  <p:sldSz cx="9144000" cy="6858000" type="screen4x3"/>
  <p:notesSz cx="6669088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66FF"/>
    <a:srgbClr val="CC9900"/>
    <a:srgbClr val="FFCC00"/>
    <a:srgbClr val="0099FF"/>
    <a:srgbClr val="2860A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27" autoAdjust="0"/>
    <p:restoredTop sz="94660"/>
  </p:normalViewPr>
  <p:slideViewPr>
    <p:cSldViewPr>
      <p:cViewPr varScale="1">
        <p:scale>
          <a:sx n="73" d="100"/>
          <a:sy n="73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211DF-B2BC-4EE5-8A85-490F5CAFE4FF}" type="datetimeFigureOut">
              <a:rPr lang="ko-KR" altLang="en-US" smtClean="0"/>
              <a:pPr/>
              <a:t>2011-02-21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91E1E-5B9B-4822-B86D-4D04C334D9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F8A2-086F-473B-8AB2-9BDE0ED5CB04}" type="datetime1">
              <a:rPr lang="ko-KR" altLang="en-US" smtClean="0"/>
              <a:pPr/>
              <a:t>2011-02-21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F6BA-B138-4DC2-AD3E-EA242E68B470}" type="datetime1">
              <a:rPr lang="ko-KR" altLang="en-US" smtClean="0"/>
              <a:pPr/>
              <a:t>2011-02-21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8184B-6B6B-4C3A-BD32-32450A6E40DD}" type="datetime1">
              <a:rPr lang="ko-KR" altLang="en-US" smtClean="0"/>
              <a:pPr/>
              <a:t>2011-02-21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F6E3-77FD-4D08-82EC-16EAF7774298}" type="datetime1">
              <a:rPr lang="ko-KR" altLang="en-US" smtClean="0"/>
              <a:pPr/>
              <a:t>2011-02-21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571D-1693-405A-B921-37A307FC17B0}" type="datetime1">
              <a:rPr lang="ko-KR" altLang="en-US" smtClean="0"/>
              <a:pPr/>
              <a:t>2011-02-21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2ECB-D36F-4393-BE5A-5AA6AACA6340}" type="datetime1">
              <a:rPr lang="ko-KR" altLang="en-US" smtClean="0"/>
              <a:pPr/>
              <a:t>2011-02-21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2213-9F03-4EF3-91CA-415F6E56C0DF}" type="datetime1">
              <a:rPr lang="ko-KR" altLang="en-US" smtClean="0"/>
              <a:pPr/>
              <a:t>2011-02-21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C0006-6580-409C-8F82-E44138B4B051}" type="datetime1">
              <a:rPr lang="ko-KR" altLang="en-US" smtClean="0"/>
              <a:pPr/>
              <a:t>2011-02-21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8A88-597D-4EA9-BA9C-1E06CB6299AC}" type="datetime1">
              <a:rPr lang="ko-KR" altLang="en-US" smtClean="0"/>
              <a:pPr/>
              <a:t>2011-02-21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3EC6-4EED-43FB-B6E4-1920BABD793B}" type="datetime1">
              <a:rPr lang="ko-KR" altLang="en-US" smtClean="0"/>
              <a:pPr/>
              <a:t>2011-02-21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49FE-ED35-434C-9F2A-7809A901169B}" type="datetime1">
              <a:rPr lang="ko-KR" altLang="en-US" smtClean="0"/>
              <a:pPr/>
              <a:t>2011-02-21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98CE5-4591-4A20-8138-D725DB4E0145}" type="datetime1">
              <a:rPr lang="ko-KR" altLang="en-US" smtClean="0"/>
              <a:pPr/>
              <a:t>2011-02-21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73AB1-B95F-49D2-8AA1-CF8CB3BF0E4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8060432" cy="1152128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sz="2800" b="1" dirty="0" smtClean="0"/>
              <a:t>부품소재 산업협력 제언에 </a:t>
            </a:r>
            <a:r>
              <a:rPr lang="ko-KR" altLang="en-US" sz="2800" b="1" dirty="0" smtClean="0"/>
              <a:t>대한 </a:t>
            </a:r>
            <a:r>
              <a:rPr lang="en-US" altLang="ko-KR" sz="2800" b="1" dirty="0" smtClean="0"/>
              <a:t/>
            </a:r>
            <a:br>
              <a:rPr lang="en-US" altLang="ko-KR" sz="2800" b="1" dirty="0" smtClean="0"/>
            </a:br>
            <a:r>
              <a:rPr lang="ko-KR" altLang="en-US" sz="2800" b="1" dirty="0" smtClean="0"/>
              <a:t>진척상황 및 </a:t>
            </a:r>
            <a:r>
              <a:rPr lang="ko-KR" altLang="en-US" sz="2800" b="1" dirty="0" err="1" smtClean="0"/>
              <a:t>향후계획</a:t>
            </a:r>
            <a:r>
              <a:rPr lang="ko-KR" altLang="en-US" sz="2800" b="1" dirty="0" smtClean="0"/>
              <a:t> </a:t>
            </a:r>
            <a:endParaRPr lang="ko-KR" altLang="en-US" sz="2800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3356992"/>
            <a:ext cx="6400800" cy="3024336"/>
          </a:xfrm>
        </p:spPr>
        <p:txBody>
          <a:bodyPr anchor="ctr" anchorCtr="0">
            <a:normAutofit/>
          </a:bodyPr>
          <a:lstStyle/>
          <a:p>
            <a:r>
              <a:rPr lang="en-US" altLang="ko-KR" sz="2400" b="1" dirty="0" smtClean="0">
                <a:solidFill>
                  <a:schemeClr val="tx1"/>
                </a:solidFill>
              </a:rPr>
              <a:t>2011. 2. 25 (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금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)</a:t>
            </a:r>
          </a:p>
          <a:p>
            <a:endParaRPr lang="en-US" altLang="ko-KR" sz="2400" b="1" dirty="0" smtClean="0">
              <a:solidFill>
                <a:schemeClr val="tx1"/>
              </a:solidFill>
            </a:endParaRPr>
          </a:p>
          <a:p>
            <a:endParaRPr lang="en-US" altLang="ko-KR" sz="2400" b="1" dirty="0" smtClean="0">
              <a:solidFill>
                <a:schemeClr val="tx1"/>
              </a:solidFill>
            </a:endParaRPr>
          </a:p>
          <a:p>
            <a:r>
              <a:rPr lang="ko-KR" altLang="en-US" sz="2400" b="1" dirty="0" smtClean="0">
                <a:solidFill>
                  <a:schemeClr val="tx1"/>
                </a:solidFill>
              </a:rPr>
              <a:t>이 덕 근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endParaRPr lang="en-US" altLang="ko-KR" sz="800" b="1" dirty="0" smtClean="0">
              <a:solidFill>
                <a:schemeClr val="tx1"/>
              </a:solidFill>
            </a:endParaRPr>
          </a:p>
          <a:p>
            <a:r>
              <a:rPr lang="ko-KR" altLang="en-US" sz="2400" b="1" dirty="0" smtClean="0">
                <a:solidFill>
                  <a:schemeClr val="tx1"/>
                </a:solidFill>
              </a:rPr>
              <a:t>부품소재전문위원회 위원장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</a:rPr>
              <a:t>(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한국생산기술연구원 </a:t>
            </a:r>
            <a:r>
              <a:rPr lang="ko-KR" altLang="en-US" sz="2000" b="1" dirty="0" err="1" smtClean="0">
                <a:solidFill>
                  <a:schemeClr val="tx1"/>
                </a:solidFill>
              </a:rPr>
              <a:t>센터장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539552" y="404664"/>
            <a:ext cx="2016224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한일신산업무역회의</a:t>
            </a:r>
            <a:endParaRPr kumimoji="0" lang="en-US" altLang="ko-KR" sz="160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발표자료</a:t>
            </a:r>
            <a:r>
              <a:rPr kumimoji="0" lang="ko-KR" altLang="en-US" sz="160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altLang="ko-KR" sz="1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ko-KR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n-US" altLang="ko-KR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Ⅱ</a:t>
            </a:r>
            <a:r>
              <a:rPr kumimoji="0" lang="en-US" altLang="ko-K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2010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추진실적 및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2011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추진계획</a:t>
            </a:r>
            <a:endParaRPr kumimoji="0" lang="ko-KR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7544" y="1052736"/>
            <a:ext cx="8208912" cy="5386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ko-KR" sz="1600" dirty="0" smtClean="0">
              <a:latin typeface="+mn-ea"/>
            </a:endParaRPr>
          </a:p>
          <a:p>
            <a:r>
              <a:rPr lang="ko-KR" altLang="en-US" sz="1600" dirty="0" smtClean="0">
                <a:latin typeface="+mn-ea"/>
              </a:rPr>
              <a:t>◆ 주제</a:t>
            </a:r>
            <a:r>
              <a:rPr lang="en-US" altLang="ko-KR" sz="1600" dirty="0" smtClean="0">
                <a:latin typeface="+mn-ea"/>
              </a:rPr>
              <a:t>: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 smtClean="0">
                <a:latin typeface="+mn-ea"/>
              </a:rPr>
              <a:t>한일 </a:t>
            </a:r>
            <a:r>
              <a:rPr lang="en-US" altLang="ko-KR" sz="1600" b="1" dirty="0" smtClean="0">
                <a:latin typeface="+mn-ea"/>
              </a:rPr>
              <a:t>M&amp;A </a:t>
            </a:r>
            <a:r>
              <a:rPr lang="ko-KR" altLang="en-US" sz="1600" b="1" dirty="0" smtClean="0">
                <a:latin typeface="+mn-ea"/>
              </a:rPr>
              <a:t>현황 및 </a:t>
            </a:r>
            <a:r>
              <a:rPr lang="ko-KR" altLang="en-US" sz="1600" b="1" smtClean="0">
                <a:latin typeface="+mn-ea"/>
              </a:rPr>
              <a:t>활성화 방안</a:t>
            </a:r>
            <a:endParaRPr lang="en-US" altLang="ko-KR" sz="1600" b="1" dirty="0" smtClean="0">
              <a:latin typeface="+mn-ea"/>
            </a:endParaRPr>
          </a:p>
          <a:p>
            <a:r>
              <a:rPr lang="ko-KR" altLang="en-US" sz="1600" dirty="0" smtClean="0">
                <a:latin typeface="+mn-ea"/>
              </a:rPr>
              <a:t>◆ 발표</a:t>
            </a:r>
            <a:r>
              <a:rPr lang="en-US" altLang="ko-KR" sz="1600" dirty="0" smtClean="0">
                <a:latin typeface="+mn-ea"/>
              </a:rPr>
              <a:t>: </a:t>
            </a:r>
            <a:r>
              <a:rPr lang="ko-KR" altLang="en-US" sz="1600" dirty="0" smtClean="0">
                <a:latin typeface="+mn-ea"/>
              </a:rPr>
              <a:t>한국</a:t>
            </a:r>
            <a:r>
              <a:rPr lang="en-US" altLang="ko-KR" sz="1600" dirty="0" smtClean="0">
                <a:latin typeface="+mn-ea"/>
              </a:rPr>
              <a:t>- </a:t>
            </a:r>
            <a:r>
              <a:rPr lang="ko-KR" altLang="en-US" sz="1600" dirty="0" err="1" smtClean="0">
                <a:latin typeface="+mn-ea"/>
              </a:rPr>
              <a:t>재영솔루텍</a:t>
            </a:r>
            <a:r>
              <a:rPr lang="en-US" altLang="ko-KR" sz="1600" dirty="0" smtClean="0">
                <a:latin typeface="+mn-ea"/>
              </a:rPr>
              <a:t>, J&amp;K, </a:t>
            </a:r>
            <a:r>
              <a:rPr lang="ko-KR" altLang="en-US" sz="1600" dirty="0" err="1" smtClean="0">
                <a:latin typeface="+mn-ea"/>
              </a:rPr>
              <a:t>딜로이트</a:t>
            </a:r>
            <a:r>
              <a:rPr lang="ko-KR" altLang="en-US" sz="1600" dirty="0" smtClean="0">
                <a:latin typeface="+mn-ea"/>
              </a:rPr>
              <a:t> 안진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err="1" smtClean="0">
                <a:latin typeface="+mn-ea"/>
              </a:rPr>
              <a:t>벡스톤</a:t>
            </a:r>
            <a:r>
              <a:rPr lang="en-US" altLang="ko-KR" sz="1600" dirty="0" smtClean="0">
                <a:latin typeface="+mn-ea"/>
              </a:rPr>
              <a:t>, KPG</a:t>
            </a:r>
            <a:r>
              <a:rPr lang="ko-KR" altLang="en-US" sz="1600" dirty="0" err="1" smtClean="0">
                <a:latin typeface="+mn-ea"/>
              </a:rPr>
              <a:t>파트너스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         </a:t>
            </a:r>
            <a:r>
              <a:rPr lang="ko-KR" altLang="en-US" sz="1600" dirty="0" smtClean="0">
                <a:latin typeface="+mn-ea"/>
              </a:rPr>
              <a:t>일본</a:t>
            </a:r>
            <a:r>
              <a:rPr lang="en-US" altLang="ko-KR" sz="1600" dirty="0" smtClean="0">
                <a:latin typeface="+mn-ea"/>
              </a:rPr>
              <a:t>- </a:t>
            </a:r>
            <a:r>
              <a:rPr lang="ko-KR" altLang="en-US" sz="1600" dirty="0" smtClean="0">
                <a:latin typeface="+mn-ea"/>
              </a:rPr>
              <a:t>일본</a:t>
            </a:r>
            <a:r>
              <a:rPr lang="en-US" altLang="ko-KR" sz="1600" dirty="0" smtClean="0">
                <a:latin typeface="+mn-ea"/>
              </a:rPr>
              <a:t>LCA, </a:t>
            </a:r>
            <a:r>
              <a:rPr lang="ko-KR" altLang="en-US" sz="1600" dirty="0" smtClean="0">
                <a:latin typeface="+mn-ea"/>
              </a:rPr>
              <a:t>일본 </a:t>
            </a:r>
            <a:r>
              <a:rPr lang="en-US" altLang="ko-KR" sz="1600" dirty="0" smtClean="0">
                <a:latin typeface="+mn-ea"/>
              </a:rPr>
              <a:t>SCS Global (</a:t>
            </a:r>
            <a:r>
              <a:rPr lang="ko-KR" altLang="en-US" sz="1600" dirty="0" err="1" smtClean="0">
                <a:latin typeface="+mn-ea"/>
              </a:rPr>
              <a:t>벡스톤</a:t>
            </a:r>
            <a:r>
              <a:rPr lang="ko-KR" altLang="en-US" sz="1600" dirty="0" smtClean="0">
                <a:latin typeface="+mn-ea"/>
              </a:rPr>
              <a:t> 일본측 파트너</a:t>
            </a:r>
            <a:r>
              <a:rPr lang="en-US" altLang="ko-KR" sz="1600" dirty="0" smtClean="0">
                <a:latin typeface="+mn-ea"/>
              </a:rPr>
              <a:t>) (</a:t>
            </a:r>
            <a:r>
              <a:rPr lang="ko-KR" altLang="en-US" sz="1600" dirty="0" smtClean="0">
                <a:latin typeface="+mn-ea"/>
              </a:rPr>
              <a:t>참석자 </a:t>
            </a:r>
            <a:r>
              <a:rPr lang="en-US" altLang="ko-KR" sz="1600" dirty="0" smtClean="0">
                <a:latin typeface="+mn-ea"/>
              </a:rPr>
              <a:t>29</a:t>
            </a:r>
            <a:r>
              <a:rPr lang="ko-KR" altLang="en-US" sz="1600" dirty="0" smtClean="0">
                <a:latin typeface="+mn-ea"/>
              </a:rPr>
              <a:t>명</a:t>
            </a:r>
            <a:r>
              <a:rPr lang="en-US" altLang="ko-KR" sz="1600" dirty="0" smtClean="0">
                <a:latin typeface="+mn-ea"/>
              </a:rPr>
              <a:t>)</a:t>
            </a:r>
          </a:p>
          <a:p>
            <a:endParaRPr lang="ko-KR" altLang="en-US" sz="800" dirty="0" smtClean="0">
              <a:latin typeface="+mn-ea"/>
            </a:endParaRPr>
          </a:p>
          <a:p>
            <a:r>
              <a:rPr lang="ko-KR" altLang="en-US" sz="1600" dirty="0" smtClean="0">
                <a:latin typeface="+mn-ea"/>
              </a:rPr>
              <a:t>◆ </a:t>
            </a:r>
            <a:r>
              <a:rPr lang="ko-KR" altLang="en-US" sz="1600" b="1" dirty="0" smtClean="0">
                <a:latin typeface="+mn-ea"/>
              </a:rPr>
              <a:t>일본 </a:t>
            </a:r>
            <a:r>
              <a:rPr lang="en-US" altLang="ko-KR" sz="1600" b="1" dirty="0" smtClean="0">
                <a:latin typeface="+mn-ea"/>
              </a:rPr>
              <a:t>M&amp;A </a:t>
            </a:r>
            <a:r>
              <a:rPr lang="ko-KR" altLang="en-US" sz="1600" b="1" dirty="0" smtClean="0">
                <a:latin typeface="+mn-ea"/>
              </a:rPr>
              <a:t>기회 마련</a:t>
            </a:r>
            <a:endParaRPr lang="en-US" altLang="ko-KR" sz="1600" b="1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  - </a:t>
            </a:r>
            <a:r>
              <a:rPr lang="ko-KR" altLang="en-US" sz="1600" b="1" dirty="0" smtClean="0">
                <a:latin typeface="+mn-ea"/>
              </a:rPr>
              <a:t>국내 소비시장 뿐 아니라 삼성</a:t>
            </a:r>
            <a:r>
              <a:rPr lang="en-US" altLang="ko-KR" sz="1600" b="1" dirty="0" smtClean="0">
                <a:latin typeface="+mn-ea"/>
              </a:rPr>
              <a:t>, LG, </a:t>
            </a:r>
            <a:r>
              <a:rPr lang="ko-KR" altLang="en-US" sz="1600" b="1" dirty="0" smtClean="0">
                <a:latin typeface="+mn-ea"/>
              </a:rPr>
              <a:t>현대 등 </a:t>
            </a:r>
            <a:r>
              <a:rPr lang="en-US" altLang="ko-KR" sz="1600" b="1" dirty="0" smtClean="0">
                <a:latin typeface="+mn-ea"/>
              </a:rPr>
              <a:t>IT, </a:t>
            </a:r>
            <a:r>
              <a:rPr lang="ko-KR" altLang="en-US" sz="1600" b="1" dirty="0" smtClean="0">
                <a:latin typeface="+mn-ea"/>
              </a:rPr>
              <a:t>자동차 글로벌 대기업 및 부품</a:t>
            </a:r>
            <a:r>
              <a:rPr lang="en-US" altLang="ko-KR" sz="1600" b="1" dirty="0" smtClean="0">
                <a:latin typeface="+mn-ea"/>
              </a:rPr>
              <a:t>/</a:t>
            </a:r>
            <a:r>
              <a:rPr lang="ko-KR" altLang="en-US" sz="1600" b="1" dirty="0" smtClean="0">
                <a:latin typeface="+mn-ea"/>
              </a:rPr>
              <a:t>소재</a:t>
            </a:r>
            <a:r>
              <a:rPr lang="en-US" altLang="ko-KR" sz="1600" b="1" dirty="0" smtClean="0">
                <a:latin typeface="+mn-ea"/>
              </a:rPr>
              <a:t>/</a:t>
            </a:r>
          </a:p>
          <a:p>
            <a:r>
              <a:rPr lang="en-US" altLang="ko-KR" sz="1600" b="1" dirty="0" smtClean="0">
                <a:latin typeface="+mn-ea"/>
              </a:rPr>
              <a:t>      </a:t>
            </a:r>
            <a:r>
              <a:rPr lang="ko-KR" altLang="en-US" sz="1600" b="1" dirty="0" smtClean="0">
                <a:latin typeface="+mn-ea"/>
              </a:rPr>
              <a:t>장비 분야에 두텁게 포진한 국내 중견기업들과의 비즈니스 기회를 </a:t>
            </a:r>
            <a:r>
              <a:rPr lang="ko-KR" altLang="en-US" sz="1600" b="1" dirty="0" err="1" smtClean="0">
                <a:latin typeface="+mn-ea"/>
              </a:rPr>
              <a:t>유인책</a:t>
            </a:r>
            <a:r>
              <a:rPr lang="ko-KR" altLang="en-US" sz="1600" dirty="0" err="1" smtClean="0">
                <a:latin typeface="+mn-ea"/>
              </a:rPr>
              <a:t>으로</a:t>
            </a:r>
            <a:r>
              <a:rPr lang="ko-KR" altLang="en-US" sz="1600" dirty="0" smtClean="0">
                <a:latin typeface="+mn-ea"/>
              </a:rPr>
              <a:t> 제시</a:t>
            </a:r>
            <a:endParaRPr lang="en-US" altLang="ko-KR" sz="16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  - </a:t>
            </a:r>
            <a:r>
              <a:rPr lang="ko-KR" altLang="en-US" sz="1600" dirty="0" smtClean="0">
                <a:latin typeface="+mn-ea"/>
              </a:rPr>
              <a:t>일본기업과 거래하는 경우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시간을 충분히 들여 </a:t>
            </a:r>
            <a:r>
              <a:rPr lang="ko-KR" altLang="en-US" sz="1600" b="1" dirty="0" smtClean="0">
                <a:latin typeface="+mn-ea"/>
              </a:rPr>
              <a:t>오너와의 신뢰관계를 형성</a:t>
            </a:r>
            <a:r>
              <a:rPr lang="ko-KR" altLang="en-US" sz="1600" dirty="0" smtClean="0">
                <a:latin typeface="+mn-ea"/>
              </a:rPr>
              <a:t>해 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    M&amp;A </a:t>
            </a:r>
            <a:r>
              <a:rPr lang="ko-KR" altLang="en-US" sz="1600" dirty="0" smtClean="0">
                <a:latin typeface="+mn-ea"/>
              </a:rPr>
              <a:t>기회를 포착하는 것이 매우 중요</a:t>
            </a:r>
            <a:endParaRPr lang="en-US" altLang="ko-KR" sz="16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ko-KR" altLang="en-US" sz="1600" dirty="0" smtClean="0">
                <a:latin typeface="+mn-ea"/>
              </a:rPr>
              <a:t>◆ </a:t>
            </a:r>
            <a:r>
              <a:rPr lang="ko-KR" altLang="en-US" sz="1600" b="1" dirty="0" smtClean="0">
                <a:latin typeface="+mn-ea"/>
              </a:rPr>
              <a:t>일본 </a:t>
            </a:r>
            <a:r>
              <a:rPr lang="en-US" altLang="ko-KR" sz="1600" b="1" dirty="0" smtClean="0">
                <a:latin typeface="+mn-ea"/>
              </a:rPr>
              <a:t>M&amp;A </a:t>
            </a:r>
            <a:r>
              <a:rPr lang="ko-KR" altLang="en-US" sz="1600" b="1" dirty="0" smtClean="0">
                <a:latin typeface="+mn-ea"/>
              </a:rPr>
              <a:t>추진방법 관련</a:t>
            </a:r>
            <a:endParaRPr lang="en-US" altLang="ko-KR" sz="1600" b="1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  - </a:t>
            </a:r>
            <a:r>
              <a:rPr lang="ko-KR" altLang="en-US" sz="1600" b="1" dirty="0" smtClean="0">
                <a:latin typeface="+mn-ea"/>
              </a:rPr>
              <a:t>한일 </a:t>
            </a:r>
            <a:r>
              <a:rPr lang="en-US" altLang="ko-KR" sz="1600" b="1" dirty="0" smtClean="0">
                <a:latin typeface="+mn-ea"/>
              </a:rPr>
              <a:t>M&amp;A </a:t>
            </a:r>
            <a:r>
              <a:rPr lang="ko-KR" altLang="en-US" sz="1600" b="1" dirty="0" smtClean="0">
                <a:latin typeface="+mn-ea"/>
              </a:rPr>
              <a:t>적기</a:t>
            </a:r>
            <a:r>
              <a:rPr lang="ko-KR" altLang="en-US" sz="1600" dirty="0" smtClean="0">
                <a:latin typeface="+mn-ea"/>
              </a:rPr>
              <a:t>로</a:t>
            </a:r>
            <a:r>
              <a:rPr lang="ko-KR" altLang="en-US" sz="1600" b="1" dirty="0" smtClean="0">
                <a:latin typeface="+mn-ea"/>
              </a:rPr>
              <a:t> 민관 공동협력으로 추진</a:t>
            </a:r>
            <a:r>
              <a:rPr lang="ko-KR" altLang="en-US" sz="1600" dirty="0" smtClean="0">
                <a:latin typeface="+mn-ea"/>
              </a:rPr>
              <a:t>하는 데 모두 공감하며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일본기업 </a:t>
            </a:r>
            <a:r>
              <a:rPr lang="en-US" altLang="ko-KR" sz="1600" dirty="0" smtClean="0">
                <a:latin typeface="+mn-ea"/>
              </a:rPr>
              <a:t>M&amp;A</a:t>
            </a:r>
          </a:p>
          <a:p>
            <a:r>
              <a:rPr lang="en-US" altLang="ko-KR" sz="1600" dirty="0" smtClean="0">
                <a:latin typeface="+mn-ea"/>
              </a:rPr>
              <a:t>      </a:t>
            </a:r>
            <a:r>
              <a:rPr lang="ko-KR" altLang="en-US" sz="1600" dirty="0" smtClean="0">
                <a:latin typeface="+mn-ea"/>
              </a:rPr>
              <a:t>는</a:t>
            </a:r>
            <a:r>
              <a:rPr lang="en-US" altLang="ko-KR" sz="1600" dirty="0" smtClean="0">
                <a:latin typeface="+mn-ea"/>
              </a:rPr>
              <a:t> </a:t>
            </a:r>
            <a:r>
              <a:rPr lang="ko-KR" altLang="en-US" sz="1600" dirty="0" smtClean="0">
                <a:latin typeface="+mn-ea"/>
              </a:rPr>
              <a:t>민감한 사안으로 官이 주도적으로 나서기 보다 </a:t>
            </a:r>
            <a:r>
              <a:rPr lang="ko-KR" altLang="en-US" sz="1600" b="1" dirty="0" smtClean="0">
                <a:latin typeface="+mn-ea"/>
              </a:rPr>
              <a:t>간접적인 지원</a:t>
            </a:r>
            <a:r>
              <a:rPr lang="en-US" altLang="ko-KR" sz="1600" b="1" dirty="0" smtClean="0">
                <a:latin typeface="+mn-ea"/>
              </a:rPr>
              <a:t>(M&amp;A</a:t>
            </a:r>
            <a:r>
              <a:rPr lang="ko-KR" altLang="en-US" sz="1600" b="1" dirty="0" smtClean="0">
                <a:latin typeface="+mn-ea"/>
              </a:rPr>
              <a:t>분위기 제고 </a:t>
            </a:r>
            <a:endParaRPr lang="en-US" altLang="ko-KR" sz="1600" b="1" dirty="0" smtClean="0">
              <a:latin typeface="+mn-ea"/>
            </a:endParaRPr>
          </a:p>
          <a:p>
            <a:r>
              <a:rPr lang="en-US" altLang="ko-KR" sz="1600" b="1" dirty="0" smtClean="0">
                <a:latin typeface="+mn-ea"/>
              </a:rPr>
              <a:t>      </a:t>
            </a:r>
            <a:r>
              <a:rPr lang="ko-KR" altLang="en-US" sz="1600" b="1" dirty="0" smtClean="0">
                <a:latin typeface="+mn-ea"/>
              </a:rPr>
              <a:t>및 인프라 구축지원</a:t>
            </a:r>
            <a:r>
              <a:rPr lang="en-US" altLang="ko-KR" sz="1600" b="1" dirty="0" smtClean="0">
                <a:latin typeface="+mn-ea"/>
              </a:rPr>
              <a:t>)</a:t>
            </a:r>
            <a:r>
              <a:rPr lang="ko-KR" altLang="en-US" sz="1600" b="1" dirty="0" smtClean="0">
                <a:latin typeface="+mn-ea"/>
              </a:rPr>
              <a:t>이 필요</a:t>
            </a:r>
            <a:endParaRPr lang="en-US" altLang="ko-KR" sz="1600" b="1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    </a:t>
            </a:r>
            <a:r>
              <a:rPr lang="en-US" altLang="ko-KR" sz="1600" dirty="0" smtClean="0">
                <a:latin typeface="+mn-ea"/>
                <a:sym typeface="Wingdings" pitchFamily="2" charset="2"/>
              </a:rPr>
              <a:t></a:t>
            </a:r>
            <a:r>
              <a:rPr lang="en-US" altLang="ko-KR" sz="1600" dirty="0" smtClean="0">
                <a:latin typeface="+mn-ea"/>
              </a:rPr>
              <a:t> </a:t>
            </a:r>
            <a:r>
              <a:rPr lang="en-US" altLang="ko-KR" sz="1600" b="1" dirty="0" smtClean="0">
                <a:latin typeface="+mn-ea"/>
              </a:rPr>
              <a:t>M&amp;A </a:t>
            </a:r>
            <a:r>
              <a:rPr lang="ko-KR" altLang="en-US" sz="1600" b="1" dirty="0" smtClean="0">
                <a:latin typeface="+mn-ea"/>
              </a:rPr>
              <a:t>간접지원방안 </a:t>
            </a:r>
            <a:r>
              <a:rPr lang="ko-KR" altLang="en-US" sz="1600" dirty="0" smtClean="0">
                <a:latin typeface="+mn-ea"/>
              </a:rPr>
              <a:t>등은 </a:t>
            </a:r>
            <a:r>
              <a:rPr lang="ko-KR" altLang="en-US" sz="1600" b="1" dirty="0" err="1" smtClean="0">
                <a:latin typeface="+mn-ea"/>
              </a:rPr>
              <a:t>지경부</a:t>
            </a:r>
            <a:r>
              <a:rPr lang="ko-KR" altLang="en-US" sz="1600" b="1" dirty="0" smtClean="0">
                <a:latin typeface="+mn-ea"/>
              </a:rPr>
              <a:t> 및 유관기관과 추후 협의</a:t>
            </a:r>
            <a:r>
              <a:rPr lang="ko-KR" altLang="en-US" sz="1600" dirty="0" smtClean="0">
                <a:latin typeface="+mn-ea"/>
              </a:rPr>
              <a:t>할 계획</a:t>
            </a:r>
            <a:endParaRPr lang="en-US" altLang="ko-KR" sz="16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  - </a:t>
            </a:r>
            <a:r>
              <a:rPr lang="ko-KR" altLang="en-US" sz="1600" b="1" dirty="0" smtClean="0">
                <a:latin typeface="+mn-ea"/>
              </a:rPr>
              <a:t>일본 지방</a:t>
            </a:r>
            <a:r>
              <a:rPr lang="en-US" altLang="ko-KR" sz="1600" b="1" dirty="0" smtClean="0">
                <a:latin typeface="+mn-ea"/>
              </a:rPr>
              <a:t>, </a:t>
            </a:r>
            <a:r>
              <a:rPr lang="ko-KR" altLang="en-US" sz="1600" b="1" dirty="0" smtClean="0">
                <a:latin typeface="+mn-ea"/>
              </a:rPr>
              <a:t>지역 중소 금융계회사</a:t>
            </a:r>
            <a:r>
              <a:rPr lang="ko-KR" altLang="en-US" sz="1600" dirty="0" smtClean="0">
                <a:latin typeface="+mn-ea"/>
              </a:rPr>
              <a:t>들이 일본의 중소기업들에 대한 정보와 기업들에 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    </a:t>
            </a:r>
            <a:r>
              <a:rPr lang="ko-KR" altLang="en-US" sz="1600" dirty="0" smtClean="0">
                <a:latin typeface="+mn-ea"/>
              </a:rPr>
              <a:t>대한 투자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대출금 회수 문제 등이 있으므로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먼저 </a:t>
            </a:r>
            <a:r>
              <a:rPr lang="ko-KR" altLang="en-US" sz="1600" b="1" dirty="0" smtClean="0">
                <a:latin typeface="+mn-ea"/>
              </a:rPr>
              <a:t>이들과의 연결고리 형성</a:t>
            </a:r>
            <a:r>
              <a:rPr lang="ko-KR" altLang="en-US" sz="1600" dirty="0" smtClean="0">
                <a:latin typeface="+mn-ea"/>
              </a:rPr>
              <a:t>이 필요</a:t>
            </a:r>
            <a:endParaRPr lang="en-US" altLang="ko-KR" sz="16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  - </a:t>
            </a:r>
            <a:r>
              <a:rPr lang="ko-KR" altLang="en-US" sz="1600" b="1" dirty="0" smtClean="0">
                <a:latin typeface="+mn-ea"/>
              </a:rPr>
              <a:t>민간</a:t>
            </a:r>
            <a:r>
              <a:rPr lang="ko-KR" altLang="en-US" sz="1600" dirty="0" smtClean="0">
                <a:latin typeface="+mn-ea"/>
              </a:rPr>
              <a:t>에서는 </a:t>
            </a:r>
            <a:r>
              <a:rPr lang="ko-KR" altLang="en-US" sz="1600" smtClean="0">
                <a:latin typeface="+mn-ea"/>
              </a:rPr>
              <a:t>후계자 부재기업 등에 대한 </a:t>
            </a:r>
            <a:r>
              <a:rPr lang="ko-KR" altLang="en-US" sz="1600" b="1" dirty="0" smtClean="0">
                <a:latin typeface="+mn-ea"/>
              </a:rPr>
              <a:t>양국 기업간 이해 관계 및 협력 추진이 가능</a:t>
            </a:r>
            <a:endParaRPr lang="en-US" altLang="ko-KR" sz="1600" b="1" dirty="0" smtClean="0">
              <a:latin typeface="+mn-ea"/>
            </a:endParaRPr>
          </a:p>
          <a:p>
            <a:r>
              <a:rPr lang="en-US" altLang="ko-KR" sz="1600" b="1" dirty="0" smtClean="0">
                <a:latin typeface="+mn-ea"/>
              </a:rPr>
              <a:t>      </a:t>
            </a:r>
            <a:r>
              <a:rPr lang="ko-KR" altLang="en-US" sz="1600" b="1" dirty="0" smtClean="0">
                <a:latin typeface="+mn-ea"/>
              </a:rPr>
              <a:t>한 방향</a:t>
            </a:r>
            <a:r>
              <a:rPr lang="ko-KR" altLang="en-US" sz="1600" dirty="0" smtClean="0">
                <a:latin typeface="+mn-ea"/>
              </a:rPr>
              <a:t>으로 </a:t>
            </a:r>
            <a:r>
              <a:rPr lang="ko-KR" altLang="en-US" sz="1600" b="1" dirty="0" smtClean="0">
                <a:latin typeface="+mn-ea"/>
              </a:rPr>
              <a:t>민간의 적극적인 자금조달 및 </a:t>
            </a:r>
            <a:r>
              <a:rPr lang="en-US" altLang="ko-KR" sz="1600" b="1" dirty="0" smtClean="0">
                <a:latin typeface="+mn-ea"/>
              </a:rPr>
              <a:t>M&amp;A </a:t>
            </a:r>
            <a:r>
              <a:rPr lang="ko-KR" altLang="en-US" sz="1600" b="1" dirty="0" smtClean="0">
                <a:latin typeface="+mn-ea"/>
              </a:rPr>
              <a:t>참여 필요</a:t>
            </a:r>
            <a:endParaRPr lang="ko-KR" altLang="en-US" sz="1600" b="1" dirty="0">
              <a:latin typeface="+mn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5576" y="836712"/>
            <a:ext cx="2952328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한일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M&amp;A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포럼 주요내용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ko-KR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n-US" altLang="ko-KR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Ⅱ</a:t>
            </a:r>
            <a:r>
              <a:rPr kumimoji="0" lang="en-US" altLang="ko-K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2010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추진실적 및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2011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추진계획</a:t>
            </a:r>
            <a:endParaRPr kumimoji="0" lang="ko-KR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84784"/>
            <a:ext cx="8208912" cy="49244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ko-KR" sz="1000" dirty="0" smtClean="0">
              <a:latin typeface="+mn-ea"/>
            </a:endParaRPr>
          </a:p>
          <a:p>
            <a:r>
              <a:rPr lang="ko-KR" altLang="en-US" sz="1600" b="1" dirty="0" smtClean="0">
                <a:latin typeface="+mn-ea"/>
              </a:rPr>
              <a:t>◆ 구미</a:t>
            </a:r>
            <a:r>
              <a:rPr lang="en-US" altLang="ko-KR" sz="1600" b="1" dirty="0" smtClean="0">
                <a:latin typeface="+mn-ea"/>
              </a:rPr>
              <a:t>(</a:t>
            </a:r>
            <a:r>
              <a:rPr lang="ko-KR" altLang="en-US" sz="1600" b="1" dirty="0" err="1" smtClean="0">
                <a:latin typeface="+mn-ea"/>
              </a:rPr>
              <a:t>대경권</a:t>
            </a:r>
            <a:r>
              <a:rPr lang="en-US" altLang="ko-KR" sz="1600" b="1" dirty="0" smtClean="0">
                <a:latin typeface="+mn-ea"/>
              </a:rPr>
              <a:t>)-</a:t>
            </a:r>
            <a:r>
              <a:rPr lang="ko-KR" altLang="en-US" sz="1600" b="1" dirty="0" err="1" smtClean="0">
                <a:latin typeface="+mn-ea"/>
              </a:rPr>
              <a:t>후쿠오카</a:t>
            </a:r>
            <a:r>
              <a:rPr lang="ko-KR" altLang="en-US" sz="1600" b="1" dirty="0" smtClean="0">
                <a:latin typeface="+mn-ea"/>
              </a:rPr>
              <a:t> 제</a:t>
            </a:r>
            <a:r>
              <a:rPr lang="en-US" altLang="ko-KR" sz="1600" b="1" dirty="0" smtClean="0">
                <a:latin typeface="+mn-ea"/>
              </a:rPr>
              <a:t>2</a:t>
            </a:r>
            <a:r>
              <a:rPr lang="ko-KR" altLang="en-US" sz="1600" b="1" dirty="0" smtClean="0">
                <a:latin typeface="+mn-ea"/>
              </a:rPr>
              <a:t>회 </a:t>
            </a:r>
            <a:r>
              <a:rPr lang="ko-KR" altLang="en-US" sz="1600" b="1" dirty="0" err="1" smtClean="0">
                <a:latin typeface="+mn-ea"/>
              </a:rPr>
              <a:t>산업교류전</a:t>
            </a:r>
            <a:r>
              <a:rPr lang="ko-KR" altLang="en-US" sz="1600" b="1" dirty="0" smtClean="0">
                <a:latin typeface="+mn-ea"/>
              </a:rPr>
              <a:t> 개최</a:t>
            </a:r>
            <a:endParaRPr lang="en-US" altLang="ko-KR" sz="1600" b="1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정부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err="1" smtClean="0">
                <a:latin typeface="+mn-ea"/>
              </a:rPr>
              <a:t>지자체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경제단체 및 기업인 등 총 </a:t>
            </a:r>
            <a:r>
              <a:rPr lang="en-US" altLang="ko-KR" sz="1600" dirty="0" smtClean="0">
                <a:latin typeface="+mn-ea"/>
              </a:rPr>
              <a:t>300</a:t>
            </a:r>
            <a:r>
              <a:rPr lang="ko-KR" altLang="en-US" sz="1600" dirty="0" smtClean="0">
                <a:latin typeface="+mn-ea"/>
              </a:rPr>
              <a:t>여명 참석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전시회 참가 및 </a:t>
            </a:r>
            <a:r>
              <a:rPr lang="ko-KR" altLang="en-US" sz="1600" dirty="0" err="1" smtClean="0">
                <a:latin typeface="+mn-ea"/>
              </a:rPr>
              <a:t>상담회</a:t>
            </a:r>
            <a:r>
              <a:rPr lang="ko-KR" altLang="en-US" sz="1600" dirty="0" smtClean="0">
                <a:latin typeface="+mn-ea"/>
              </a:rPr>
              <a:t> 개최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기업방문 등 </a:t>
            </a:r>
            <a:r>
              <a:rPr lang="ko-KR" altLang="en-US" sz="1600" dirty="0" err="1" smtClean="0">
                <a:latin typeface="+mn-ea"/>
              </a:rPr>
              <a:t>대경권</a:t>
            </a:r>
            <a:r>
              <a:rPr lang="ko-KR" altLang="en-US" sz="1600" dirty="0" smtClean="0">
                <a:latin typeface="+mn-ea"/>
              </a:rPr>
              <a:t> 미니클러스터 </a:t>
            </a:r>
            <a:r>
              <a:rPr lang="ko-KR" altLang="en-US" sz="1600" dirty="0" err="1" smtClean="0">
                <a:latin typeface="+mn-ea"/>
              </a:rPr>
              <a:t>회원사</a:t>
            </a:r>
            <a:r>
              <a:rPr lang="ko-KR" altLang="en-US" sz="1600" dirty="0" smtClean="0">
                <a:latin typeface="+mn-ea"/>
              </a:rPr>
              <a:t> </a:t>
            </a:r>
            <a:r>
              <a:rPr lang="en-US" altLang="ko-KR" sz="1600" dirty="0" smtClean="0">
                <a:latin typeface="+mn-ea"/>
              </a:rPr>
              <a:t>42</a:t>
            </a:r>
            <a:r>
              <a:rPr lang="ko-KR" altLang="en-US" sz="1600" dirty="0" smtClean="0">
                <a:latin typeface="+mn-ea"/>
              </a:rPr>
              <a:t>개사 참여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양국 순환개최로서 규모 및 성과 확대 및 위상 강화</a:t>
            </a:r>
            <a:endParaRPr lang="en-US" altLang="ko-KR" sz="1600" dirty="0" smtClean="0">
              <a:latin typeface="+mn-ea"/>
            </a:endParaRPr>
          </a:p>
          <a:p>
            <a:endParaRPr lang="en-US" altLang="ko-KR" sz="1600" dirty="0" smtClean="0">
              <a:latin typeface="+mn-ea"/>
            </a:endParaRPr>
          </a:p>
          <a:p>
            <a:r>
              <a:rPr lang="ko-KR" altLang="en-US" sz="1600" b="1" dirty="0" smtClean="0">
                <a:latin typeface="+mn-ea"/>
              </a:rPr>
              <a:t>◆ </a:t>
            </a:r>
            <a:r>
              <a:rPr lang="en-US" altLang="ko-KR" sz="1600" b="1" dirty="0" smtClean="0">
                <a:latin typeface="+mn-ea"/>
              </a:rPr>
              <a:t>JETRO(</a:t>
            </a:r>
            <a:r>
              <a:rPr lang="ko-KR" altLang="en-US" sz="1600" b="1" dirty="0" smtClean="0">
                <a:latin typeface="+mn-ea"/>
              </a:rPr>
              <a:t>일본무역진흥기구</a:t>
            </a:r>
            <a:r>
              <a:rPr lang="en-US" altLang="ko-KR" sz="1600" b="1" dirty="0" smtClean="0">
                <a:latin typeface="+mn-ea"/>
              </a:rPr>
              <a:t>) RIT</a:t>
            </a:r>
            <a:r>
              <a:rPr lang="ko-KR" altLang="en-US" sz="1600" b="1" dirty="0" smtClean="0">
                <a:latin typeface="+mn-ea"/>
              </a:rPr>
              <a:t>사업 추진</a:t>
            </a:r>
            <a:endParaRPr lang="en-US" altLang="ko-KR" sz="1600" b="1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err="1" smtClean="0">
                <a:latin typeface="+mn-ea"/>
              </a:rPr>
              <a:t>오창</a:t>
            </a:r>
            <a:r>
              <a:rPr lang="en-US" altLang="ko-KR" sz="1600" dirty="0" smtClean="0">
                <a:latin typeface="+mn-ea"/>
              </a:rPr>
              <a:t>(</a:t>
            </a:r>
            <a:r>
              <a:rPr lang="ko-KR" altLang="en-US" sz="1600" dirty="0" smtClean="0">
                <a:latin typeface="+mn-ea"/>
              </a:rPr>
              <a:t>충청권</a:t>
            </a:r>
            <a:r>
              <a:rPr lang="en-US" altLang="ko-KR" sz="1600" smtClean="0">
                <a:latin typeface="+mn-ea"/>
              </a:rPr>
              <a:t>)-</a:t>
            </a:r>
            <a:r>
              <a:rPr lang="ko-KR" altLang="en-US" sz="1600" smtClean="0">
                <a:latin typeface="+mn-ea"/>
              </a:rPr>
              <a:t>오이타현 </a:t>
            </a:r>
            <a:r>
              <a:rPr lang="en-US" altLang="ko-KR" sz="1600" dirty="0" smtClean="0">
                <a:latin typeface="+mn-ea"/>
              </a:rPr>
              <a:t>LSI</a:t>
            </a:r>
            <a:r>
              <a:rPr lang="ko-KR" altLang="en-US" sz="1600" dirty="0" smtClean="0">
                <a:latin typeface="+mn-ea"/>
              </a:rPr>
              <a:t>클러스터 교류</a:t>
            </a:r>
            <a:r>
              <a:rPr lang="en-US" altLang="ko-KR" sz="1600" dirty="0" smtClean="0">
                <a:latin typeface="+mn-ea"/>
              </a:rPr>
              <a:t>(</a:t>
            </a:r>
            <a:r>
              <a:rPr lang="ko-KR" altLang="en-US" sz="1600" dirty="0" smtClean="0">
                <a:latin typeface="+mn-ea"/>
              </a:rPr>
              <a:t>한</a:t>
            </a:r>
            <a:r>
              <a:rPr lang="en-US" altLang="ko-KR" sz="1600" dirty="0" smtClean="0">
                <a:latin typeface="+mn-ea"/>
              </a:rPr>
              <a:t>-</a:t>
            </a:r>
            <a:r>
              <a:rPr lang="ko-KR" altLang="en-US" sz="1600" dirty="0" smtClean="0">
                <a:latin typeface="+mn-ea"/>
              </a:rPr>
              <a:t>일 국제공동</a:t>
            </a:r>
            <a:r>
              <a:rPr lang="en-US" altLang="ko-KR" sz="1600" dirty="0" smtClean="0">
                <a:latin typeface="+mn-ea"/>
              </a:rPr>
              <a:t>R&amp;D</a:t>
            </a:r>
            <a:r>
              <a:rPr lang="ko-KR" altLang="en-US" sz="1600" dirty="0" smtClean="0">
                <a:latin typeface="+mn-ea"/>
              </a:rPr>
              <a:t>를 위한 </a:t>
            </a:r>
            <a:r>
              <a:rPr lang="en-US" altLang="ko-KR" sz="1600" dirty="0" smtClean="0">
                <a:latin typeface="+mn-ea"/>
              </a:rPr>
              <a:t>MOU</a:t>
            </a:r>
            <a:r>
              <a:rPr lang="ko-KR" altLang="en-US" sz="1600" dirty="0" smtClean="0">
                <a:latin typeface="+mn-ea"/>
              </a:rPr>
              <a:t>체결</a:t>
            </a:r>
            <a:r>
              <a:rPr lang="en-US" altLang="ko-KR" sz="1600" dirty="0" smtClean="0">
                <a:latin typeface="+mn-ea"/>
              </a:rPr>
              <a:t>)</a:t>
            </a: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원주</a:t>
            </a:r>
            <a:r>
              <a:rPr lang="en-US" altLang="ko-KR" sz="1600" dirty="0" smtClean="0">
                <a:latin typeface="+mn-ea"/>
              </a:rPr>
              <a:t>(</a:t>
            </a:r>
            <a:r>
              <a:rPr lang="ko-KR" altLang="en-US" sz="1600" dirty="0" smtClean="0">
                <a:latin typeface="+mn-ea"/>
              </a:rPr>
              <a:t>강원권</a:t>
            </a:r>
            <a:r>
              <a:rPr lang="en-US" altLang="ko-KR" sz="1600" dirty="0" smtClean="0">
                <a:latin typeface="+mn-ea"/>
              </a:rPr>
              <a:t>)-</a:t>
            </a:r>
            <a:r>
              <a:rPr lang="ko-KR" altLang="en-US" sz="1600" dirty="0" err="1" smtClean="0">
                <a:latin typeface="+mn-ea"/>
              </a:rPr>
              <a:t>후쿠시마현</a:t>
            </a:r>
            <a:r>
              <a:rPr lang="ko-KR" altLang="en-US" sz="1600" dirty="0" smtClean="0">
                <a:latin typeface="+mn-ea"/>
              </a:rPr>
              <a:t> </a:t>
            </a:r>
            <a:r>
              <a:rPr lang="ko-KR" altLang="en-US" sz="1600" dirty="0" err="1" smtClean="0">
                <a:latin typeface="+mn-ea"/>
              </a:rPr>
              <a:t>코오리야마</a:t>
            </a:r>
            <a:r>
              <a:rPr lang="ko-KR" altLang="en-US" sz="1600" dirty="0" smtClean="0">
                <a:latin typeface="+mn-ea"/>
              </a:rPr>
              <a:t> 지역 교류</a:t>
            </a:r>
            <a:r>
              <a:rPr lang="en-US" altLang="ko-KR" sz="1600" smtClean="0">
                <a:latin typeface="+mn-ea"/>
              </a:rPr>
              <a:t>(RIT </a:t>
            </a:r>
            <a:r>
              <a:rPr lang="ko-KR" altLang="en-US" sz="1600" smtClean="0">
                <a:latin typeface="+mn-ea"/>
              </a:rPr>
              <a:t>본 사업으로 </a:t>
            </a:r>
            <a:r>
              <a:rPr lang="ko-KR" altLang="en-US" sz="1600" dirty="0" smtClean="0">
                <a:latin typeface="+mn-ea"/>
              </a:rPr>
              <a:t>채택</a:t>
            </a:r>
            <a:r>
              <a:rPr lang="en-US" altLang="ko-KR" sz="1600" dirty="0" smtClean="0">
                <a:latin typeface="+mn-ea"/>
              </a:rPr>
              <a:t>)</a:t>
            </a: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부산</a:t>
            </a:r>
            <a:r>
              <a:rPr lang="en-US" altLang="ko-KR" sz="1600" dirty="0" smtClean="0">
                <a:latin typeface="+mn-ea"/>
              </a:rPr>
              <a:t>(</a:t>
            </a:r>
            <a:r>
              <a:rPr lang="ko-KR" altLang="en-US" sz="1600" dirty="0" smtClean="0">
                <a:latin typeface="+mn-ea"/>
              </a:rPr>
              <a:t>동남권</a:t>
            </a:r>
            <a:r>
              <a:rPr lang="en-US" altLang="ko-KR" sz="1600" smtClean="0">
                <a:latin typeface="+mn-ea"/>
              </a:rPr>
              <a:t>)-</a:t>
            </a:r>
            <a:r>
              <a:rPr lang="ko-KR" altLang="en-US" sz="1600" smtClean="0">
                <a:latin typeface="+mn-ea"/>
              </a:rPr>
              <a:t>스와市 </a:t>
            </a:r>
            <a:r>
              <a:rPr lang="ko-KR" altLang="en-US" sz="1600" dirty="0" smtClean="0">
                <a:latin typeface="+mn-ea"/>
              </a:rPr>
              <a:t>교류</a:t>
            </a:r>
            <a:endParaRPr lang="en-US" altLang="ko-KR" sz="1600" dirty="0" smtClean="0">
              <a:latin typeface="+mn-ea"/>
            </a:endParaRPr>
          </a:p>
          <a:p>
            <a:endParaRPr lang="en-US" altLang="ko-KR" sz="1600" dirty="0" smtClean="0">
              <a:latin typeface="+mn-ea"/>
            </a:endParaRPr>
          </a:p>
          <a:p>
            <a:r>
              <a:rPr lang="ko-KR" altLang="en-US" sz="1600" b="1" dirty="0" smtClean="0">
                <a:latin typeface="+mn-ea"/>
              </a:rPr>
              <a:t>◆ 광주</a:t>
            </a:r>
            <a:r>
              <a:rPr lang="en-US" altLang="ko-KR" sz="1600" b="1" dirty="0" smtClean="0">
                <a:latin typeface="+mn-ea"/>
              </a:rPr>
              <a:t>(</a:t>
            </a:r>
            <a:r>
              <a:rPr lang="ko-KR" altLang="en-US" sz="1600" b="1" dirty="0" smtClean="0">
                <a:latin typeface="+mn-ea"/>
              </a:rPr>
              <a:t>호남권</a:t>
            </a:r>
            <a:r>
              <a:rPr lang="en-US" altLang="ko-KR" sz="1600" b="1" dirty="0" smtClean="0">
                <a:latin typeface="+mn-ea"/>
              </a:rPr>
              <a:t>)-</a:t>
            </a:r>
            <a:r>
              <a:rPr lang="ko-KR" altLang="en-US" sz="1600" b="1" dirty="0" err="1" smtClean="0">
                <a:latin typeface="+mn-ea"/>
              </a:rPr>
              <a:t>치토세</a:t>
            </a:r>
            <a:r>
              <a:rPr lang="ko-KR" altLang="en-US" sz="1600" b="1" dirty="0" smtClean="0">
                <a:latin typeface="+mn-ea"/>
              </a:rPr>
              <a:t>∙도쿄 </a:t>
            </a:r>
            <a:r>
              <a:rPr lang="ko-KR" altLang="en-US" sz="1600" b="1" dirty="0" err="1" smtClean="0">
                <a:latin typeface="+mn-ea"/>
              </a:rPr>
              <a:t>光클러스터</a:t>
            </a:r>
            <a:r>
              <a:rPr lang="ko-KR" altLang="en-US" sz="1600" b="1" dirty="0" smtClean="0">
                <a:latin typeface="+mn-ea"/>
              </a:rPr>
              <a:t> 협력</a:t>
            </a:r>
            <a:endParaRPr lang="en-US" altLang="ko-KR" sz="1600" b="1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err="1" smtClean="0">
                <a:latin typeface="+mn-ea"/>
              </a:rPr>
              <a:t>교류단</a:t>
            </a:r>
            <a:r>
              <a:rPr lang="ko-KR" altLang="en-US" sz="1600" dirty="0" smtClean="0">
                <a:latin typeface="+mn-ea"/>
              </a:rPr>
              <a:t> 파견 </a:t>
            </a:r>
            <a:r>
              <a:rPr lang="en-US" altLang="ko-KR" sz="1600" dirty="0" smtClean="0">
                <a:latin typeface="+mn-ea"/>
              </a:rPr>
              <a:t>(</a:t>
            </a:r>
            <a:r>
              <a:rPr lang="ko-KR" altLang="en-US" sz="1600" dirty="0" smtClean="0">
                <a:latin typeface="+mn-ea"/>
              </a:rPr>
              <a:t>일본 광산업진흥협회 및 </a:t>
            </a:r>
            <a:r>
              <a:rPr lang="ko-KR" altLang="en-US" sz="1600" dirty="0" err="1" smtClean="0">
                <a:latin typeface="+mn-ea"/>
              </a:rPr>
              <a:t>치토세과학기술대학과</a:t>
            </a:r>
            <a:r>
              <a:rPr lang="ko-KR" altLang="en-US" sz="1600" dirty="0" smtClean="0">
                <a:latin typeface="+mn-ea"/>
              </a:rPr>
              <a:t> 상호 교류 협의</a:t>
            </a:r>
            <a:r>
              <a:rPr lang="en-US" altLang="ko-KR" sz="1600" dirty="0" smtClean="0">
                <a:latin typeface="+mn-ea"/>
              </a:rPr>
              <a:t>)</a:t>
            </a: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한중일 </a:t>
            </a:r>
            <a:r>
              <a:rPr lang="ko-KR" altLang="en-US" sz="1600" dirty="0" err="1" smtClean="0">
                <a:latin typeface="+mn-ea"/>
              </a:rPr>
              <a:t>컨퍼런스</a:t>
            </a:r>
            <a:r>
              <a:rPr lang="ko-KR" altLang="en-US" sz="1600" dirty="0" smtClean="0">
                <a:latin typeface="+mn-ea"/>
              </a:rPr>
              <a:t> 개최</a:t>
            </a:r>
            <a:r>
              <a:rPr lang="en-US" altLang="ko-KR" sz="1600" dirty="0" smtClean="0">
                <a:latin typeface="+mn-ea"/>
              </a:rPr>
              <a:t>(2010.11.17, </a:t>
            </a:r>
            <a:r>
              <a:rPr lang="ko-KR" altLang="en-US" sz="1600" dirty="0" smtClean="0">
                <a:latin typeface="+mn-ea"/>
              </a:rPr>
              <a:t>광주 </a:t>
            </a:r>
            <a:r>
              <a:rPr lang="ko-KR" altLang="en-US" sz="1600" dirty="0" err="1" smtClean="0">
                <a:latin typeface="+mn-ea"/>
              </a:rPr>
              <a:t>김대중컨벤션센터</a:t>
            </a:r>
            <a:r>
              <a:rPr lang="en-US" altLang="ko-KR" sz="1600" dirty="0" smtClean="0">
                <a:latin typeface="+mn-ea"/>
              </a:rPr>
              <a:t>)</a:t>
            </a:r>
          </a:p>
          <a:p>
            <a:r>
              <a:rPr lang="en-US" altLang="ko-KR" sz="1600" dirty="0" smtClean="0">
                <a:latin typeface="+mn-ea"/>
              </a:rPr>
              <a:t>    * </a:t>
            </a:r>
            <a:r>
              <a:rPr lang="ko-KR" altLang="en-US" sz="1600" dirty="0" smtClean="0">
                <a:latin typeface="+mn-ea"/>
              </a:rPr>
              <a:t>매년 </a:t>
            </a:r>
            <a:r>
              <a:rPr lang="en-US" altLang="ko-KR" sz="1600" dirty="0" smtClean="0">
                <a:latin typeface="+mn-ea"/>
              </a:rPr>
              <a:t>3</a:t>
            </a:r>
            <a:r>
              <a:rPr lang="ko-KR" altLang="en-US" sz="1600" dirty="0" smtClean="0">
                <a:latin typeface="+mn-ea"/>
              </a:rPr>
              <a:t>국 순환개최 예정</a:t>
            </a:r>
            <a:endParaRPr lang="en-US" altLang="ko-KR" sz="1600" dirty="0" smtClean="0">
              <a:latin typeface="+mn-ea"/>
            </a:endParaRPr>
          </a:p>
          <a:p>
            <a:endParaRPr lang="en-US" altLang="ko-KR" sz="1600" b="1" dirty="0" smtClean="0">
              <a:latin typeface="+mn-ea"/>
            </a:endParaRPr>
          </a:p>
          <a:p>
            <a:r>
              <a:rPr lang="ko-KR" altLang="en-US" sz="1600" b="1" dirty="0" smtClean="0">
                <a:latin typeface="+mn-ea"/>
              </a:rPr>
              <a:t>◆ 동남권</a:t>
            </a:r>
            <a:r>
              <a:rPr lang="en-US" altLang="ko-KR" sz="1600" b="1" dirty="0" smtClean="0">
                <a:latin typeface="+mn-ea"/>
              </a:rPr>
              <a:t>-</a:t>
            </a:r>
            <a:r>
              <a:rPr lang="ko-KR" altLang="en-US" sz="1600" b="1" dirty="0" err="1" smtClean="0">
                <a:latin typeface="+mn-ea"/>
              </a:rPr>
              <a:t>키타큐슈시</a:t>
            </a:r>
            <a:r>
              <a:rPr lang="ko-KR" altLang="en-US" sz="1600" b="1" dirty="0" smtClean="0">
                <a:latin typeface="+mn-ea"/>
              </a:rPr>
              <a:t> 교류협력사업</a:t>
            </a:r>
            <a:endParaRPr lang="en-US" altLang="ko-KR" sz="16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정부</a:t>
            </a:r>
            <a:r>
              <a:rPr lang="en-US" altLang="ko-KR" sz="1600" dirty="0" smtClean="0">
                <a:latin typeface="+mn-ea"/>
              </a:rPr>
              <a:t>(</a:t>
            </a:r>
            <a:r>
              <a:rPr lang="ko-KR" altLang="en-US" sz="1600" dirty="0" err="1" smtClean="0">
                <a:latin typeface="+mn-ea"/>
              </a:rPr>
              <a:t>큐슈경제산업국</a:t>
            </a:r>
            <a:r>
              <a:rPr lang="en-US" altLang="ko-KR" sz="1600" dirty="0" smtClean="0">
                <a:latin typeface="+mn-ea"/>
              </a:rPr>
              <a:t>) </a:t>
            </a:r>
            <a:r>
              <a:rPr lang="ko-KR" altLang="en-US" sz="1600" dirty="0" smtClean="0">
                <a:latin typeface="+mn-ea"/>
              </a:rPr>
              <a:t>및 유관기관 실무자 상호방문 및 협력방안 논의</a:t>
            </a:r>
            <a:endParaRPr lang="en-US" altLang="ko-KR" sz="1600" dirty="0" smtClean="0"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268760"/>
            <a:ext cx="2952328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추진실적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764704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latin typeface="휴먼둥근헤드라인" pitchFamily="18" charset="-127"/>
                <a:ea typeface="휴먼둥근헤드라인" pitchFamily="18" charset="-127"/>
              </a:rPr>
              <a:t>2.  </a:t>
            </a:r>
            <a:r>
              <a:rPr lang="ko-KR" altLang="en-US" sz="2000" b="1" dirty="0" smtClean="0">
                <a:latin typeface="휴먼둥근헤드라인" pitchFamily="18" charset="-127"/>
                <a:ea typeface="휴먼둥근헤드라인" pitchFamily="18" charset="-127"/>
              </a:rPr>
              <a:t>한</a:t>
            </a:r>
            <a:r>
              <a:rPr lang="en-US" altLang="ko-KR" sz="2000" b="1" dirty="0" smtClean="0">
                <a:latin typeface="휴먼둥근헤드라인" pitchFamily="18" charset="-127"/>
                <a:ea typeface="휴먼둥근헤드라인" pitchFamily="18" charset="-127"/>
              </a:rPr>
              <a:t>·</a:t>
            </a:r>
            <a:r>
              <a:rPr lang="ko-KR" altLang="en-US" sz="2000" b="1" dirty="0" smtClean="0">
                <a:latin typeface="휴먼둥근헤드라인" pitchFamily="18" charset="-127"/>
                <a:ea typeface="휴먼둥근헤드라인" pitchFamily="18" charset="-127"/>
              </a:rPr>
              <a:t>일 부품소재 클러스터 간 연계협력</a:t>
            </a:r>
            <a:endParaRPr lang="ko-KR" altLang="en-US" sz="2000" b="1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6453337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</a:t>
            </a:r>
            <a:r>
              <a:rPr lang="en-US" altLang="ko-KR" sz="1400" dirty="0" smtClean="0">
                <a:latin typeface="+mn-ea"/>
              </a:rPr>
              <a:t> RIT(Regional Industry Tie-up, 2006</a:t>
            </a:r>
            <a:r>
              <a:rPr lang="ko-KR" altLang="en-US" sz="1400" dirty="0" smtClean="0">
                <a:latin typeface="+mn-ea"/>
              </a:rPr>
              <a:t>착수</a:t>
            </a:r>
            <a:r>
              <a:rPr lang="en-US" altLang="ko-KR" sz="1400" dirty="0" smtClean="0">
                <a:latin typeface="+mn-ea"/>
              </a:rPr>
              <a:t>)</a:t>
            </a:r>
            <a:endParaRPr lang="ko-KR" altLang="en-US" sz="1400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ko-KR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n-US" altLang="ko-KR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Ⅱ</a:t>
            </a:r>
            <a:r>
              <a:rPr kumimoji="0" lang="en-US" altLang="ko-K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2010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추진실적 및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2011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추진계획</a:t>
            </a:r>
            <a:endParaRPr kumimoji="0" lang="ko-KR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980728"/>
            <a:ext cx="8208912" cy="504753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ko-KR" sz="1000" dirty="0" smtClean="0">
              <a:latin typeface="+mn-ea"/>
            </a:endParaRPr>
          </a:p>
          <a:p>
            <a:endParaRPr lang="en-US" altLang="ko-KR" sz="800" b="1" dirty="0" smtClean="0">
              <a:latin typeface="+mn-ea"/>
            </a:endParaRPr>
          </a:p>
          <a:p>
            <a:r>
              <a:rPr lang="ko-KR" altLang="en-US" sz="1600" b="1" dirty="0" smtClean="0">
                <a:latin typeface="+mn-ea"/>
              </a:rPr>
              <a:t>◆ </a:t>
            </a:r>
            <a:r>
              <a:rPr lang="en-US" altLang="ko-KR" sz="1600" b="1" dirty="0" smtClean="0">
                <a:latin typeface="+mn-ea"/>
              </a:rPr>
              <a:t>‘</a:t>
            </a:r>
            <a:r>
              <a:rPr lang="ko-KR" altLang="en-US" sz="1600" b="1" dirty="0" smtClean="0">
                <a:latin typeface="+mn-ea"/>
              </a:rPr>
              <a:t>뉴비즈니스창출연구회</a:t>
            </a:r>
            <a:r>
              <a:rPr lang="en-US" altLang="ko-KR" sz="1600" b="1" dirty="0" smtClean="0">
                <a:latin typeface="+mn-ea"/>
              </a:rPr>
              <a:t>’(</a:t>
            </a:r>
            <a:r>
              <a:rPr lang="ko-KR" altLang="en-US" sz="1600" b="1" dirty="0" smtClean="0">
                <a:latin typeface="+mn-ea"/>
              </a:rPr>
              <a:t>가칭</a:t>
            </a:r>
            <a:r>
              <a:rPr lang="en-US" altLang="ko-KR" sz="1600" b="1" dirty="0" smtClean="0">
                <a:latin typeface="+mn-ea"/>
              </a:rPr>
              <a:t>) </a:t>
            </a:r>
            <a:r>
              <a:rPr lang="ko-KR" altLang="en-US" sz="1600" b="1" dirty="0" smtClean="0">
                <a:latin typeface="+mn-ea"/>
              </a:rPr>
              <a:t>설치운영 추진</a:t>
            </a:r>
            <a:endParaRPr lang="en-US" altLang="ko-KR" sz="1600" b="1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조직구성 및 운영관리 체계 마련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양국 산업클러스터 사업의 성과 공유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커뮤니티 활성화를 통한 정보 교류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향후 발전방안에 대한 공동 </a:t>
            </a:r>
            <a:r>
              <a:rPr lang="ko-KR" altLang="en-US" sz="1600" dirty="0" err="1" smtClean="0">
                <a:latin typeface="+mn-ea"/>
              </a:rPr>
              <a:t>맵</a:t>
            </a:r>
            <a:r>
              <a:rPr lang="ko-KR" altLang="en-US" sz="1600" dirty="0" smtClean="0">
                <a:latin typeface="+mn-ea"/>
              </a:rPr>
              <a:t> 수립</a:t>
            </a:r>
            <a:endParaRPr lang="en-US" altLang="ko-KR" sz="16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ko-KR" altLang="en-US" sz="1600" b="1" dirty="0" smtClean="0">
                <a:latin typeface="+mn-ea"/>
              </a:rPr>
              <a:t>◆ 부품소재 클러스터 실무자 정기교류회의</a:t>
            </a:r>
            <a:endParaRPr lang="en-US" altLang="ko-KR" sz="1600" b="1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정부 및 관련기관 실무자 정기모임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err="1" smtClean="0">
                <a:latin typeface="+mn-ea"/>
              </a:rPr>
              <a:t>旣구축</a:t>
            </a:r>
            <a:r>
              <a:rPr lang="ko-KR" altLang="en-US" sz="1600" dirty="0" smtClean="0">
                <a:latin typeface="+mn-ea"/>
              </a:rPr>
              <a:t> 협력채널간 성과 확대</a:t>
            </a:r>
            <a:endParaRPr lang="en-US" altLang="ko-KR" sz="16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ko-KR" altLang="en-US" sz="1600" b="1" dirty="0" smtClean="0">
                <a:latin typeface="+mn-ea"/>
              </a:rPr>
              <a:t>◆ 한일 부품소재 세미나 개최</a:t>
            </a:r>
            <a:endParaRPr lang="en-US" altLang="ko-KR" sz="1600" b="1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ko-KR" altLang="en-US" sz="1600" dirty="0" smtClean="0">
                <a:latin typeface="+mn-ea"/>
              </a:rPr>
              <a:t>  </a:t>
            </a:r>
            <a:r>
              <a:rPr lang="en-US" altLang="ko-KR" sz="1600" dirty="0" smtClean="0">
                <a:latin typeface="+mn-ea"/>
              </a:rPr>
              <a:t>- </a:t>
            </a:r>
            <a:r>
              <a:rPr lang="ko-KR" altLang="en-US" sz="1600" dirty="0" smtClean="0">
                <a:latin typeface="+mn-ea"/>
              </a:rPr>
              <a:t>양국 산학연관 </a:t>
            </a:r>
            <a:r>
              <a:rPr lang="ko-KR" altLang="en-US" sz="1600" smtClean="0">
                <a:latin typeface="+mn-ea"/>
              </a:rPr>
              <a:t>전문가 초청 </a:t>
            </a:r>
            <a:r>
              <a:rPr lang="ko-KR" altLang="en-US" sz="1600" dirty="0" smtClean="0">
                <a:latin typeface="+mn-ea"/>
              </a:rPr>
              <a:t>강연 및 전문가 상담을 통한 글로벌 경쟁력 도모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참가자 스펙트럼 확대</a:t>
            </a:r>
            <a:r>
              <a:rPr lang="en-US" altLang="ko-KR" sz="1600" dirty="0" smtClean="0">
                <a:latin typeface="+mn-ea"/>
              </a:rPr>
              <a:t>(</a:t>
            </a:r>
            <a:r>
              <a:rPr lang="ko-KR" altLang="en-US" sz="1600" dirty="0" smtClean="0">
                <a:latin typeface="+mn-ea"/>
              </a:rPr>
              <a:t>정책 실무자 외 사업 관계자 전반에 걸친 섭외</a:t>
            </a:r>
            <a:r>
              <a:rPr lang="en-US" altLang="ko-KR" sz="1600" dirty="0" smtClean="0">
                <a:latin typeface="+mn-ea"/>
              </a:rPr>
              <a:t>) </a:t>
            </a:r>
            <a:r>
              <a:rPr lang="ko-KR" altLang="en-US" sz="1600" dirty="0" smtClean="0">
                <a:latin typeface="+mn-ea"/>
              </a:rPr>
              <a:t>강화</a:t>
            </a:r>
            <a:endParaRPr lang="en-US" altLang="ko-KR" sz="16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ko-KR" altLang="en-US" sz="1600" b="1" dirty="0" smtClean="0">
                <a:latin typeface="+mn-ea"/>
              </a:rPr>
              <a:t>◆ 인재교류 </a:t>
            </a:r>
            <a:endParaRPr lang="en-US" altLang="ko-KR" sz="1600" b="1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기관 및 기업 실무자 교육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일본 우수퇴직인력 초청 및 </a:t>
            </a:r>
            <a:r>
              <a:rPr lang="ko-KR" altLang="en-US" sz="1600" dirty="0" err="1" smtClean="0">
                <a:latin typeface="+mn-ea"/>
              </a:rPr>
              <a:t>기업매칭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대학생 교류 프로그램 등</a:t>
            </a:r>
            <a:endParaRPr lang="en-US" altLang="ko-KR" sz="16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764703"/>
            <a:ext cx="2952328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추진계획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ko-KR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n-US" altLang="ko-KR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Ⅱ</a:t>
            </a:r>
            <a:r>
              <a:rPr kumimoji="0" lang="en-US" altLang="ko-K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2010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추진실적 및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2011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추진계획</a:t>
            </a:r>
            <a:endParaRPr kumimoji="0" lang="ko-KR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369370"/>
            <a:ext cx="8208912" cy="22159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ko-KR" sz="1000" dirty="0" smtClean="0">
              <a:latin typeface="+mn-ea"/>
            </a:endParaRPr>
          </a:p>
          <a:p>
            <a:endParaRPr lang="en-US" altLang="ko-KR" sz="800" b="1" dirty="0" smtClean="0">
              <a:latin typeface="+mn-ea"/>
            </a:endParaRPr>
          </a:p>
          <a:p>
            <a:r>
              <a:rPr lang="ko-KR" altLang="en-US" sz="1600" b="1" dirty="0" smtClean="0">
                <a:latin typeface="+mn-ea"/>
              </a:rPr>
              <a:t>◆ 국제 표준산업분류</a:t>
            </a:r>
            <a:r>
              <a:rPr lang="en-US" altLang="ko-KR" sz="1600" b="1" dirty="0" smtClean="0">
                <a:latin typeface="+mn-ea"/>
              </a:rPr>
              <a:t>(ISC)</a:t>
            </a:r>
            <a:r>
              <a:rPr lang="ko-KR" altLang="en-US" sz="1600" b="1" dirty="0" smtClean="0">
                <a:latin typeface="+mn-ea"/>
              </a:rPr>
              <a:t>와 무역품목분류</a:t>
            </a:r>
            <a:r>
              <a:rPr lang="en-US" altLang="ko-KR" sz="1600" b="1" dirty="0" smtClean="0">
                <a:latin typeface="+mn-ea"/>
              </a:rPr>
              <a:t>(</a:t>
            </a:r>
            <a:r>
              <a:rPr lang="ko-KR" altLang="en-US" sz="1600" b="1" dirty="0" smtClean="0">
                <a:latin typeface="+mn-ea"/>
              </a:rPr>
              <a:t>일본</a:t>
            </a:r>
            <a:r>
              <a:rPr lang="en-US" altLang="ko-KR" sz="1600" b="1" dirty="0" smtClean="0">
                <a:latin typeface="+mn-ea"/>
              </a:rPr>
              <a:t>:J-HS, </a:t>
            </a:r>
            <a:r>
              <a:rPr lang="ko-KR" altLang="en-US" sz="1600" b="1" dirty="0" smtClean="0">
                <a:latin typeface="+mn-ea"/>
              </a:rPr>
              <a:t>한국</a:t>
            </a:r>
            <a:r>
              <a:rPr lang="en-US" altLang="ko-KR" sz="1600" b="1" dirty="0" smtClean="0">
                <a:latin typeface="+mn-ea"/>
              </a:rPr>
              <a:t>:K-HS)</a:t>
            </a:r>
            <a:r>
              <a:rPr lang="ko-KR" altLang="en-US" sz="1600" b="1" dirty="0" smtClean="0">
                <a:latin typeface="+mn-ea"/>
              </a:rPr>
              <a:t>의 효율적 연계방안 </a:t>
            </a:r>
            <a:endParaRPr lang="en-US" altLang="ko-KR" sz="1600" b="1" dirty="0" smtClean="0">
              <a:latin typeface="+mn-ea"/>
            </a:endParaRPr>
          </a:p>
          <a:p>
            <a:r>
              <a:rPr lang="en-US" altLang="ko-KR" sz="1600" b="1" dirty="0" smtClean="0">
                <a:latin typeface="+mn-ea"/>
              </a:rPr>
              <a:t>    </a:t>
            </a:r>
            <a:r>
              <a:rPr lang="ko-KR" altLang="en-US" sz="1600" b="1" dirty="0" smtClean="0">
                <a:latin typeface="+mn-ea"/>
              </a:rPr>
              <a:t>검토 및 기존 연구자료 분석</a:t>
            </a:r>
            <a:endParaRPr lang="en-US" altLang="ko-KR" sz="1600" b="1" dirty="0" smtClean="0">
              <a:latin typeface="+mn-ea"/>
            </a:endParaRPr>
          </a:p>
          <a:p>
            <a:r>
              <a:rPr lang="en-US" altLang="ko-KR" sz="1600" dirty="0" smtClean="0">
                <a:solidFill>
                  <a:schemeClr val="tx2">
                    <a:lumMod val="50000"/>
                  </a:schemeClr>
                </a:solidFill>
                <a:latin typeface="+mn-ea"/>
                <a:sym typeface="Wingdings" pitchFamily="2" charset="2"/>
              </a:rPr>
              <a:t>    </a:t>
            </a:r>
            <a:r>
              <a:rPr lang="en-US" altLang="ko-KR" sz="1600" dirty="0" smtClean="0">
                <a:latin typeface="+mn-ea"/>
                <a:sym typeface="Wingdings" pitchFamily="2" charset="2"/>
              </a:rPr>
              <a:t> </a:t>
            </a:r>
            <a:r>
              <a:rPr lang="ko-KR" altLang="en-US" sz="1600" dirty="0" smtClean="0">
                <a:latin typeface="+mn-ea"/>
                <a:sym typeface="Wingdings" pitchFamily="2" charset="2"/>
              </a:rPr>
              <a:t>상품분류의 개정에 따른 무역통계의 변환</a:t>
            </a:r>
            <a:r>
              <a:rPr lang="en-US" altLang="ko-KR" sz="1600" dirty="0" smtClean="0">
                <a:latin typeface="+mn-ea"/>
                <a:sym typeface="Wingdings" pitchFamily="2" charset="2"/>
              </a:rPr>
              <a:t>(</a:t>
            </a:r>
            <a:r>
              <a:rPr lang="ko-KR" altLang="en-US" sz="1600" dirty="0" err="1" smtClean="0">
                <a:latin typeface="+mn-ea"/>
                <a:sym typeface="Wingdings" pitchFamily="2" charset="2"/>
              </a:rPr>
              <a:t>野田容助</a:t>
            </a:r>
            <a:r>
              <a:rPr lang="en-US" altLang="ko-KR" sz="1600" dirty="0" smtClean="0">
                <a:latin typeface="+mn-ea"/>
                <a:sym typeface="Wingdings" pitchFamily="2" charset="2"/>
              </a:rPr>
              <a:t>, JETRO, 2001)</a:t>
            </a:r>
          </a:p>
          <a:p>
            <a:endParaRPr lang="en-US" altLang="ko-KR" sz="800" dirty="0" smtClean="0">
              <a:solidFill>
                <a:schemeClr val="tx2">
                  <a:lumMod val="50000"/>
                </a:schemeClr>
              </a:solidFill>
              <a:latin typeface="+mn-ea"/>
              <a:sym typeface="Wingdings" pitchFamily="2" charset="2"/>
            </a:endParaRPr>
          </a:p>
          <a:p>
            <a:pPr>
              <a:buFont typeface="Wingdings" pitchFamily="2" charset="2"/>
              <a:buChar char="u"/>
            </a:pPr>
            <a:r>
              <a:rPr lang="ko-KR" altLang="en-US" sz="1600" b="1" dirty="0" smtClean="0">
                <a:latin typeface="+mn-ea"/>
                <a:sym typeface="Wingdings" pitchFamily="2" charset="2"/>
              </a:rPr>
              <a:t> 양국 산업분류표의 수집분류에 따른 데이터 분석 및 결과 검토</a:t>
            </a:r>
            <a:endParaRPr lang="en-US" altLang="ko-KR" sz="1600" dirty="0" smtClean="0">
              <a:latin typeface="+mn-ea"/>
              <a:sym typeface="Wingdings" pitchFamily="2" charset="2"/>
            </a:endParaRPr>
          </a:p>
          <a:p>
            <a:endParaRPr lang="en-US" altLang="ko-KR" sz="800" dirty="0" smtClean="0">
              <a:solidFill>
                <a:schemeClr val="tx2">
                  <a:lumMod val="50000"/>
                </a:schemeClr>
              </a:solidFill>
              <a:latin typeface="+mn-ea"/>
              <a:sym typeface="Wingdings" pitchFamily="2" charset="2"/>
            </a:endParaRPr>
          </a:p>
          <a:p>
            <a:pPr>
              <a:buFont typeface="Wingdings" pitchFamily="2" charset="2"/>
              <a:buChar char="u"/>
            </a:pPr>
            <a:r>
              <a:rPr lang="ko-KR" altLang="en-US" sz="1600" b="1" dirty="0" smtClean="0">
                <a:latin typeface="+mn-ea"/>
                <a:sym typeface="Wingdings" pitchFamily="2" charset="2"/>
              </a:rPr>
              <a:t> 한일 부품소재 통계분류체계 연계 및 공동활용을 위한 사업 액션플랜 검토</a:t>
            </a:r>
            <a:endParaRPr lang="en-US" altLang="ko-KR" sz="1600" b="1" dirty="0" smtClean="0">
              <a:latin typeface="+mn-ea"/>
              <a:sym typeface="Wingdings" pitchFamily="2" charset="2"/>
            </a:endParaRPr>
          </a:p>
          <a:p>
            <a:endParaRPr lang="en-US" altLang="ko-KR" sz="800" b="1" dirty="0" smtClean="0">
              <a:latin typeface="+mn-ea"/>
              <a:sym typeface="Wingdings" pitchFamily="2" charset="2"/>
            </a:endParaRPr>
          </a:p>
          <a:p>
            <a:r>
              <a:rPr lang="en-US" altLang="ko-KR" sz="1600" b="1" dirty="0" smtClean="0">
                <a:latin typeface="+mn-ea"/>
                <a:sym typeface="Wingdings" pitchFamily="2" charset="2"/>
              </a:rPr>
              <a:t>  </a:t>
            </a:r>
            <a:r>
              <a:rPr lang="en-US" altLang="ko-KR" sz="1600" dirty="0" smtClean="0">
                <a:latin typeface="+mn-ea"/>
                <a:sym typeface="Wingdings" pitchFamily="2" charset="2"/>
              </a:rPr>
              <a:t>- </a:t>
            </a:r>
            <a:r>
              <a:rPr lang="ko-KR" altLang="en-US" sz="1600" dirty="0" smtClean="0">
                <a:latin typeface="+mn-ea"/>
                <a:sym typeface="Wingdings" pitchFamily="2" charset="2"/>
              </a:rPr>
              <a:t>액션플랜 작성</a:t>
            </a:r>
            <a:r>
              <a:rPr lang="en-US" altLang="ko-KR" sz="1600" dirty="0" smtClean="0">
                <a:latin typeface="+mn-ea"/>
                <a:sym typeface="Wingdings" pitchFamily="2" charset="2"/>
              </a:rPr>
              <a:t>(2010.6</a:t>
            </a:r>
            <a:r>
              <a:rPr lang="ko-KR" altLang="en-US" sz="1600" dirty="0" smtClean="0">
                <a:latin typeface="+mn-ea"/>
                <a:sym typeface="Wingdings" pitchFamily="2" charset="2"/>
              </a:rPr>
              <a:t>월</a:t>
            </a:r>
            <a:r>
              <a:rPr lang="en-US" altLang="ko-KR" sz="1600" dirty="0" smtClean="0">
                <a:latin typeface="+mn-ea"/>
                <a:sym typeface="Wingdings" pitchFamily="2" charset="2"/>
              </a:rPr>
              <a:t>), </a:t>
            </a:r>
            <a:r>
              <a:rPr lang="ko-KR" altLang="en-US" sz="1600" dirty="0" smtClean="0">
                <a:latin typeface="+mn-ea"/>
                <a:sym typeface="Wingdings" pitchFamily="2" charset="2"/>
              </a:rPr>
              <a:t>액션플랜 검토회의</a:t>
            </a:r>
            <a:r>
              <a:rPr lang="en-US" altLang="ko-KR" sz="1600" dirty="0" smtClean="0">
                <a:latin typeface="+mn-ea"/>
                <a:sym typeface="Wingdings" pitchFamily="2" charset="2"/>
              </a:rPr>
              <a:t>(2010.12</a:t>
            </a:r>
            <a:r>
              <a:rPr lang="ko-KR" altLang="en-US" sz="1600" smtClean="0">
                <a:latin typeface="+mn-ea"/>
                <a:sym typeface="Wingdings" pitchFamily="2" charset="2"/>
              </a:rPr>
              <a:t>월</a:t>
            </a:r>
            <a:r>
              <a:rPr lang="en-US" altLang="ko-KR" sz="1600" smtClean="0">
                <a:latin typeface="+mn-ea"/>
                <a:sym typeface="Wingdings" pitchFamily="2" charset="2"/>
              </a:rPr>
              <a:t>)</a:t>
            </a:r>
            <a:endParaRPr lang="en-US" altLang="ko-KR" sz="800" dirty="0" smtClean="0">
              <a:latin typeface="+mn-ea"/>
              <a:sym typeface="Wingdings" pitchFamily="2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153346"/>
            <a:ext cx="2952328" cy="37804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추진실적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13</a:t>
            </a:fld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467544" y="3908391"/>
            <a:ext cx="8208912" cy="270843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ko-KR" sz="1000" dirty="0" smtClean="0">
              <a:latin typeface="+mn-ea"/>
            </a:endParaRPr>
          </a:p>
          <a:p>
            <a:endParaRPr lang="en-US" altLang="ko-KR" sz="800" b="1" dirty="0" smtClean="0">
              <a:latin typeface="+mn-ea"/>
            </a:endParaRPr>
          </a:p>
          <a:p>
            <a:r>
              <a:rPr lang="ko-KR" altLang="en-US" sz="1600" b="1" dirty="0" smtClean="0">
                <a:latin typeface="+mn-ea"/>
              </a:rPr>
              <a:t>◆ </a:t>
            </a:r>
            <a:r>
              <a:rPr lang="ko-KR" altLang="en-US" sz="1600" b="1" dirty="0" smtClean="0">
                <a:latin typeface="+mn-ea"/>
                <a:sym typeface="Wingdings" pitchFamily="2" charset="2"/>
              </a:rPr>
              <a:t>한일 부품소재 분류체계를 표준화하여 양국의 부품소재 현황</a:t>
            </a:r>
            <a:r>
              <a:rPr lang="en-US" altLang="ko-KR" sz="1600" b="1" dirty="0" smtClean="0">
                <a:latin typeface="+mn-ea"/>
                <a:sym typeface="Wingdings" pitchFamily="2" charset="2"/>
              </a:rPr>
              <a:t>, </a:t>
            </a:r>
            <a:r>
              <a:rPr lang="ko-KR" altLang="en-US" sz="1600" b="1" dirty="0" smtClean="0">
                <a:latin typeface="+mn-ea"/>
                <a:sym typeface="Wingdings" pitchFamily="2" charset="2"/>
              </a:rPr>
              <a:t>산업구조 분석</a:t>
            </a:r>
            <a:r>
              <a:rPr lang="en-US" altLang="ko-KR" sz="1600" b="1" dirty="0" smtClean="0">
                <a:latin typeface="+mn-ea"/>
                <a:sym typeface="Wingdings" pitchFamily="2" charset="2"/>
              </a:rPr>
              <a:t>, </a:t>
            </a:r>
            <a:r>
              <a:rPr lang="ko-KR" altLang="en-US" sz="1600" b="1" dirty="0" smtClean="0">
                <a:latin typeface="+mn-ea"/>
                <a:sym typeface="Wingdings" pitchFamily="2" charset="2"/>
              </a:rPr>
              <a:t>향후   </a:t>
            </a:r>
            <a:endParaRPr lang="en-US" altLang="ko-KR" sz="1600" b="1" dirty="0" smtClean="0">
              <a:latin typeface="+mn-ea"/>
              <a:sym typeface="Wingdings" pitchFamily="2" charset="2"/>
            </a:endParaRPr>
          </a:p>
          <a:p>
            <a:r>
              <a:rPr lang="en-US" altLang="ko-KR" sz="1600" b="1" dirty="0" smtClean="0">
                <a:latin typeface="+mn-ea"/>
                <a:sym typeface="Wingdings" pitchFamily="2" charset="2"/>
              </a:rPr>
              <a:t>    FTA </a:t>
            </a:r>
            <a:r>
              <a:rPr lang="ko-KR" altLang="en-US" sz="1600" b="1" dirty="0" smtClean="0">
                <a:latin typeface="+mn-ea"/>
                <a:sym typeface="Wingdings" pitchFamily="2" charset="2"/>
              </a:rPr>
              <a:t>체결 등 통계의 분석 </a:t>
            </a:r>
            <a:r>
              <a:rPr lang="en-US" altLang="ko-KR" sz="1600" b="1" dirty="0" smtClean="0">
                <a:latin typeface="+mn-ea"/>
                <a:sym typeface="Wingdings" pitchFamily="2" charset="2"/>
              </a:rPr>
              <a:t>· </a:t>
            </a:r>
            <a:r>
              <a:rPr lang="ko-KR" altLang="en-US" sz="1600" b="1" dirty="0" smtClean="0">
                <a:latin typeface="+mn-ea"/>
                <a:sym typeface="Wingdings" pitchFamily="2" charset="2"/>
              </a:rPr>
              <a:t>활용을 통한 발전방안 모색</a:t>
            </a:r>
            <a:endParaRPr lang="en-US" altLang="ko-KR" sz="1600" b="1" dirty="0" smtClean="0">
              <a:latin typeface="+mn-ea"/>
              <a:sym typeface="Wingdings" pitchFamily="2" charset="2"/>
            </a:endParaRPr>
          </a:p>
          <a:p>
            <a:endParaRPr lang="en-US" altLang="ko-KR" sz="800" b="1" dirty="0" smtClean="0">
              <a:latin typeface="+mn-ea"/>
              <a:sym typeface="Wingdings" pitchFamily="2" charset="2"/>
            </a:endParaRPr>
          </a:p>
          <a:p>
            <a:r>
              <a:rPr lang="ko-KR" altLang="en-US" sz="1600" b="1" dirty="0" smtClean="0">
                <a:latin typeface="+mn-ea"/>
              </a:rPr>
              <a:t>◆ </a:t>
            </a:r>
            <a:r>
              <a:rPr lang="en-US" altLang="ko-KR" sz="1600" dirty="0" smtClean="0">
                <a:latin typeface="+mn-ea"/>
                <a:sym typeface="Wingdings" pitchFamily="2" charset="2"/>
              </a:rPr>
              <a:t>*</a:t>
            </a:r>
            <a:r>
              <a:rPr lang="ko-KR" altLang="en-US" sz="1600" b="1" dirty="0" smtClean="0">
                <a:latin typeface="+mn-ea"/>
                <a:sym typeface="Wingdings" pitchFamily="2" charset="2"/>
              </a:rPr>
              <a:t>부품소재 통계분류 체계화를 위한 협의체를 구성하고 연 </a:t>
            </a:r>
            <a:r>
              <a:rPr lang="en-US" altLang="ko-KR" sz="1600" b="1" dirty="0" smtClean="0">
                <a:latin typeface="+mn-ea"/>
                <a:sym typeface="Wingdings" pitchFamily="2" charset="2"/>
              </a:rPr>
              <a:t>3~4</a:t>
            </a:r>
            <a:r>
              <a:rPr lang="ko-KR" altLang="en-US" sz="1600" b="1" dirty="0" smtClean="0">
                <a:latin typeface="+mn-ea"/>
                <a:sym typeface="Wingdings" pitchFamily="2" charset="2"/>
              </a:rPr>
              <a:t>회의 회의를 거쳐</a:t>
            </a:r>
            <a:r>
              <a:rPr lang="en-US" altLang="ko-KR" sz="1600" b="1" dirty="0" smtClean="0">
                <a:latin typeface="+mn-ea"/>
                <a:sym typeface="Wingdings" pitchFamily="2" charset="2"/>
              </a:rPr>
              <a:t>,</a:t>
            </a:r>
            <a:r>
              <a:rPr lang="ko-KR" altLang="en-US" sz="1600" b="1" dirty="0" smtClean="0">
                <a:latin typeface="+mn-ea"/>
                <a:sym typeface="Wingdings" pitchFamily="2" charset="2"/>
              </a:rPr>
              <a:t> </a:t>
            </a:r>
            <a:endParaRPr lang="en-US" altLang="ko-KR" sz="1600" b="1" dirty="0" smtClean="0">
              <a:latin typeface="+mn-ea"/>
              <a:sym typeface="Wingdings" pitchFamily="2" charset="2"/>
            </a:endParaRPr>
          </a:p>
          <a:p>
            <a:r>
              <a:rPr lang="en-US" altLang="ko-KR" sz="1600" b="1" dirty="0" smtClean="0">
                <a:latin typeface="+mn-ea"/>
                <a:sym typeface="Wingdings" pitchFamily="2" charset="2"/>
              </a:rPr>
              <a:t>    </a:t>
            </a:r>
            <a:r>
              <a:rPr lang="ko-KR" altLang="en-US" sz="1600" b="1" dirty="0" smtClean="0">
                <a:latin typeface="+mn-ea"/>
                <a:sym typeface="Wingdings" pitchFamily="2" charset="2"/>
              </a:rPr>
              <a:t>통계분류 표준화를 위한 </a:t>
            </a:r>
            <a:r>
              <a:rPr lang="ko-KR" altLang="en-US" sz="1600" b="1" smtClean="0">
                <a:latin typeface="+mn-ea"/>
                <a:sym typeface="Wingdings" pitchFamily="2" charset="2"/>
              </a:rPr>
              <a:t>기반 구축</a:t>
            </a:r>
            <a:r>
              <a:rPr lang="en-US" altLang="ko-KR" sz="1600" b="1" smtClean="0">
                <a:latin typeface="+mn-ea"/>
                <a:sym typeface="Wingdings" pitchFamily="2" charset="2"/>
              </a:rPr>
              <a:t>. </a:t>
            </a:r>
            <a:r>
              <a:rPr lang="ko-KR" altLang="en-US" sz="1600" b="1" dirty="0" err="1" smtClean="0">
                <a:latin typeface="+mn-ea"/>
                <a:sym typeface="Wingdings" pitchFamily="2" charset="2"/>
              </a:rPr>
              <a:t>필요시</a:t>
            </a:r>
            <a:r>
              <a:rPr lang="en-US" altLang="ko-KR" sz="1600" b="1" dirty="0" smtClean="0">
                <a:latin typeface="+mn-ea"/>
                <a:sym typeface="Wingdings" pitchFamily="2" charset="2"/>
              </a:rPr>
              <a:t>, JETRO </a:t>
            </a:r>
            <a:r>
              <a:rPr lang="ko-KR" altLang="en-US" sz="1600" b="1" dirty="0" smtClean="0">
                <a:latin typeface="+mn-ea"/>
                <a:sym typeface="Wingdings" pitchFamily="2" charset="2"/>
              </a:rPr>
              <a:t>서울센터 담당자를 초빙하여 </a:t>
            </a:r>
            <a:endParaRPr lang="en-US" altLang="ko-KR" sz="1600" b="1" dirty="0" smtClean="0">
              <a:latin typeface="+mn-ea"/>
              <a:sym typeface="Wingdings" pitchFamily="2" charset="2"/>
            </a:endParaRPr>
          </a:p>
          <a:p>
            <a:r>
              <a:rPr lang="en-US" altLang="ko-KR" sz="1600" b="1" dirty="0" smtClean="0">
                <a:latin typeface="+mn-ea"/>
                <a:sym typeface="Wingdings" pitchFamily="2" charset="2"/>
              </a:rPr>
              <a:t>    </a:t>
            </a:r>
            <a:r>
              <a:rPr lang="ko-KR" altLang="en-US" sz="1600" b="1" dirty="0" smtClean="0">
                <a:latin typeface="+mn-ea"/>
                <a:sym typeface="Wingdings" pitchFamily="2" charset="2"/>
              </a:rPr>
              <a:t>관련 의견 협의</a:t>
            </a:r>
            <a:endParaRPr lang="en-US" altLang="ko-KR" sz="1600" b="1" dirty="0" smtClean="0">
              <a:latin typeface="+mn-ea"/>
              <a:sym typeface="Wingdings" pitchFamily="2" charset="2"/>
            </a:endParaRPr>
          </a:p>
          <a:p>
            <a:r>
              <a:rPr lang="en-US" altLang="ko-KR" sz="1600" dirty="0" smtClean="0">
                <a:latin typeface="+mn-ea"/>
                <a:sym typeface="Wingdings" pitchFamily="2" charset="2"/>
              </a:rPr>
              <a:t>    </a:t>
            </a:r>
            <a:r>
              <a:rPr lang="en-US" altLang="ko-KR" sz="1400" dirty="0" smtClean="0">
                <a:latin typeface="+mn-ea"/>
                <a:sym typeface="Wingdings" pitchFamily="2" charset="2"/>
              </a:rPr>
              <a:t>* </a:t>
            </a:r>
            <a:r>
              <a:rPr lang="ko-KR" altLang="en-US" sz="1400" dirty="0" err="1" smtClean="0">
                <a:latin typeface="+mn-ea"/>
                <a:sym typeface="Wingdings" pitchFamily="2" charset="2"/>
              </a:rPr>
              <a:t>지경부</a:t>
            </a:r>
            <a:r>
              <a:rPr lang="en-US" altLang="ko-KR" sz="1400" dirty="0" smtClean="0">
                <a:latin typeface="+mn-ea"/>
                <a:sym typeface="Wingdings" pitchFamily="2" charset="2"/>
              </a:rPr>
              <a:t>, </a:t>
            </a:r>
            <a:r>
              <a:rPr lang="ko-KR" altLang="en-US" sz="1400" dirty="0" smtClean="0">
                <a:latin typeface="+mn-ea"/>
                <a:sym typeface="Wingdings" pitchFamily="2" charset="2"/>
              </a:rPr>
              <a:t>통계청</a:t>
            </a:r>
            <a:r>
              <a:rPr lang="en-US" altLang="ko-KR" sz="1400" dirty="0" smtClean="0">
                <a:latin typeface="+mn-ea"/>
                <a:sym typeface="Wingdings" pitchFamily="2" charset="2"/>
              </a:rPr>
              <a:t>, </a:t>
            </a:r>
            <a:r>
              <a:rPr lang="ko-KR" altLang="en-US" sz="1400" dirty="0" smtClean="0">
                <a:latin typeface="+mn-ea"/>
                <a:sym typeface="Wingdings" pitchFamily="2" charset="2"/>
              </a:rPr>
              <a:t>표준협회 등 관련 산</a:t>
            </a:r>
            <a:r>
              <a:rPr lang="en-US" altLang="ko-KR" sz="1400" dirty="0" smtClean="0">
                <a:latin typeface="+mn-ea"/>
                <a:sym typeface="Wingdings" pitchFamily="2" charset="2"/>
              </a:rPr>
              <a:t>·</a:t>
            </a:r>
            <a:r>
              <a:rPr lang="ko-KR" altLang="en-US" sz="1400" dirty="0" smtClean="0">
                <a:latin typeface="+mn-ea"/>
                <a:sym typeface="Wingdings" pitchFamily="2" charset="2"/>
              </a:rPr>
              <a:t>학</a:t>
            </a:r>
            <a:r>
              <a:rPr lang="en-US" altLang="ko-KR" sz="1400" dirty="0" smtClean="0">
                <a:latin typeface="+mn-ea"/>
                <a:sym typeface="Wingdings" pitchFamily="2" charset="2"/>
              </a:rPr>
              <a:t>·</a:t>
            </a:r>
            <a:r>
              <a:rPr lang="ko-KR" altLang="en-US" sz="1400" dirty="0" smtClean="0">
                <a:latin typeface="+mn-ea"/>
                <a:sym typeface="Wingdings" pitchFamily="2" charset="2"/>
              </a:rPr>
              <a:t>연</a:t>
            </a:r>
            <a:r>
              <a:rPr lang="en-US" altLang="ko-KR" sz="1400" dirty="0" smtClean="0">
                <a:latin typeface="+mn-ea"/>
                <a:sym typeface="Wingdings" pitchFamily="2" charset="2"/>
              </a:rPr>
              <a:t>·</a:t>
            </a:r>
            <a:r>
              <a:rPr lang="ko-KR" altLang="en-US" sz="1400" dirty="0" smtClean="0">
                <a:latin typeface="+mn-ea"/>
                <a:sym typeface="Wingdings" pitchFamily="2" charset="2"/>
              </a:rPr>
              <a:t>관 전문가 집단</a:t>
            </a:r>
            <a:endParaRPr lang="en-US" altLang="ko-KR" sz="1600" dirty="0" smtClean="0">
              <a:latin typeface="+mn-ea"/>
              <a:sym typeface="Wingdings" pitchFamily="2" charset="2"/>
            </a:endParaRPr>
          </a:p>
          <a:p>
            <a:r>
              <a:rPr lang="en-US" altLang="ko-KR" sz="1600" dirty="0" smtClean="0">
                <a:latin typeface="+mn-ea"/>
                <a:sym typeface="Wingdings" pitchFamily="2" charset="2"/>
              </a:rPr>
              <a:t>  - 1</a:t>
            </a:r>
            <a:r>
              <a:rPr lang="ko-KR" altLang="en-US" sz="1600" dirty="0" err="1" smtClean="0">
                <a:latin typeface="+mn-ea"/>
                <a:sym typeface="Wingdings" pitchFamily="2" charset="2"/>
              </a:rPr>
              <a:t>회차</a:t>
            </a:r>
            <a:r>
              <a:rPr lang="ko-KR" altLang="en-US" sz="1600" dirty="0" smtClean="0">
                <a:latin typeface="+mn-ea"/>
                <a:sym typeface="Wingdings" pitchFamily="2" charset="2"/>
              </a:rPr>
              <a:t> 주제로</a:t>
            </a:r>
            <a:r>
              <a:rPr lang="en-US" altLang="ko-KR" sz="1600" dirty="0" smtClean="0">
                <a:latin typeface="+mn-ea"/>
                <a:sym typeface="Wingdings" pitchFamily="2" charset="2"/>
              </a:rPr>
              <a:t> </a:t>
            </a:r>
            <a:r>
              <a:rPr lang="ko-KR" altLang="en-US" sz="1600" dirty="0" smtClean="0">
                <a:latin typeface="+mn-ea"/>
                <a:sym typeface="Wingdings" pitchFamily="2" charset="2"/>
              </a:rPr>
              <a:t>「양국의 통계분류 체계 분석」 진행</a:t>
            </a:r>
            <a:r>
              <a:rPr lang="en-US" altLang="ko-KR" sz="1600" dirty="0" smtClean="0">
                <a:latin typeface="+mn-ea"/>
                <a:sym typeface="Wingdings" pitchFamily="2" charset="2"/>
              </a:rPr>
              <a:t>, </a:t>
            </a:r>
            <a:r>
              <a:rPr lang="ko-KR" altLang="en-US" sz="1600" dirty="0" smtClean="0">
                <a:latin typeface="+mn-ea"/>
                <a:sym typeface="Wingdings" pitchFamily="2" charset="2"/>
              </a:rPr>
              <a:t>향후 필요한 주제를 정함</a:t>
            </a:r>
            <a:endParaRPr lang="en-US" altLang="ko-KR" sz="1600" dirty="0" smtClean="0">
              <a:latin typeface="+mn-ea"/>
              <a:sym typeface="Wingdings" pitchFamily="2" charset="2"/>
            </a:endParaRPr>
          </a:p>
          <a:p>
            <a:r>
              <a:rPr lang="en-US" altLang="ko-KR" sz="1600" dirty="0" smtClean="0">
                <a:latin typeface="+mn-ea"/>
                <a:sym typeface="Wingdings" pitchFamily="2" charset="2"/>
              </a:rPr>
              <a:t>  - </a:t>
            </a:r>
            <a:r>
              <a:rPr lang="ko-KR" altLang="en-US" sz="1600" dirty="0" smtClean="0">
                <a:latin typeface="+mn-ea"/>
                <a:sym typeface="Wingdings" pitchFamily="2" charset="2"/>
              </a:rPr>
              <a:t>최종회는 양국</a:t>
            </a:r>
            <a:r>
              <a:rPr lang="en-US" altLang="ko-KR" sz="1600" dirty="0" smtClean="0">
                <a:latin typeface="+mn-ea"/>
                <a:sym typeface="Wingdings" pitchFamily="2" charset="2"/>
              </a:rPr>
              <a:t>(</a:t>
            </a:r>
            <a:r>
              <a:rPr lang="ko-KR" altLang="en-US" sz="1600" dirty="0" smtClean="0">
                <a:latin typeface="+mn-ea"/>
                <a:sym typeface="Wingdings" pitchFamily="2" charset="2"/>
              </a:rPr>
              <a:t>일본측 협의회</a:t>
            </a:r>
            <a:r>
              <a:rPr lang="en-US" altLang="ko-KR" sz="1600" dirty="0" smtClean="0">
                <a:latin typeface="+mn-ea"/>
                <a:sym typeface="Wingdings" pitchFamily="2" charset="2"/>
              </a:rPr>
              <a:t>) </a:t>
            </a:r>
            <a:r>
              <a:rPr lang="ko-KR" altLang="en-US" sz="1600" dirty="0" smtClean="0">
                <a:latin typeface="+mn-ea"/>
                <a:sym typeface="Wingdings" pitchFamily="2" charset="2"/>
              </a:rPr>
              <a:t>합동으로 한일간 부품소재 통계분류 체계화를 위한 </a:t>
            </a:r>
            <a:endParaRPr lang="en-US" altLang="ko-KR" sz="1600" dirty="0" smtClean="0">
              <a:latin typeface="+mn-ea"/>
              <a:sym typeface="Wingdings" pitchFamily="2" charset="2"/>
            </a:endParaRPr>
          </a:p>
          <a:p>
            <a:r>
              <a:rPr lang="en-US" altLang="ko-KR" sz="1600" dirty="0" smtClean="0">
                <a:latin typeface="+mn-ea"/>
                <a:sym typeface="Wingdings" pitchFamily="2" charset="2"/>
              </a:rPr>
              <a:t>    </a:t>
            </a:r>
            <a:r>
              <a:rPr lang="ko-KR" altLang="en-US" sz="1600" dirty="0" smtClean="0">
                <a:latin typeface="+mn-ea"/>
                <a:sym typeface="Wingdings" pitchFamily="2" charset="2"/>
              </a:rPr>
              <a:t>종합 세미나 개최</a:t>
            </a:r>
            <a:r>
              <a:rPr lang="en-US" altLang="ko-KR" sz="1600" dirty="0" smtClean="0">
                <a:latin typeface="+mn-ea"/>
                <a:sym typeface="Wingdings" pitchFamily="2" charset="2"/>
              </a:rPr>
              <a:t>, </a:t>
            </a:r>
            <a:r>
              <a:rPr lang="ko-KR" altLang="en-US" sz="1600" dirty="0" smtClean="0">
                <a:latin typeface="+mn-ea"/>
                <a:sym typeface="Wingdings" pitchFamily="2" charset="2"/>
              </a:rPr>
              <a:t>양국 협의체가 논의한 사항 중 접근 가능한 부분부터 표준화 논의</a:t>
            </a:r>
            <a:r>
              <a:rPr lang="ko-KR" altLang="en-US" sz="800" b="1" dirty="0" smtClean="0">
                <a:latin typeface="+mn-ea"/>
              </a:rPr>
              <a:t> </a:t>
            </a:r>
            <a:endParaRPr lang="ko-KR" altLang="en-US" sz="800" dirty="0">
              <a:latin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5576" y="3692366"/>
            <a:ext cx="2952328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추진계획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36" y="692696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altLang="ko-KR" sz="2000" b="1" smtClean="0">
                <a:latin typeface="휴먼둥근헤드라인" pitchFamily="18" charset="-127"/>
                <a:ea typeface="휴먼둥근헤드라인" pitchFamily="18" charset="-127"/>
              </a:rPr>
              <a:t>3.  </a:t>
            </a:r>
            <a:r>
              <a:rPr lang="ko-KR" altLang="en-US" sz="2000" b="1" smtClean="0">
                <a:latin typeface="휴먼둥근헤드라인" pitchFamily="18" charset="-127"/>
                <a:ea typeface="휴먼둥근헤드라인" pitchFamily="18" charset="-127"/>
              </a:rPr>
              <a:t>부품소재 통계분류 체계화를 위한 공동연구</a:t>
            </a:r>
            <a:endParaRPr lang="en-US" altLang="ko-KR" sz="2000" b="1" dirty="0" smtClean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ko-KR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n-US" altLang="ko-KR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Ⅱ</a:t>
            </a:r>
            <a:r>
              <a:rPr kumimoji="0" lang="en-US" altLang="ko-K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2010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추진실적 및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2011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추진계획</a:t>
            </a:r>
            <a:endParaRPr kumimoji="0" lang="ko-KR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20670"/>
            <a:ext cx="8208912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ko-KR" sz="1000" dirty="0" smtClean="0">
              <a:latin typeface="+mn-ea"/>
            </a:endParaRPr>
          </a:p>
          <a:p>
            <a:endParaRPr lang="en-US" altLang="ko-KR" sz="800" b="1" smtClean="0">
              <a:latin typeface="+mn-ea"/>
            </a:endParaRPr>
          </a:p>
          <a:p>
            <a:r>
              <a:rPr lang="ko-KR" altLang="en-US" sz="1600" b="1" smtClean="0">
                <a:latin typeface="+mn-ea"/>
              </a:rPr>
              <a:t>◆ 아시아인증협의체</a:t>
            </a:r>
            <a:r>
              <a:rPr lang="en-US" altLang="ko-KR" sz="1600" b="1" smtClean="0">
                <a:latin typeface="+mn-ea"/>
              </a:rPr>
              <a:t>(ANF) </a:t>
            </a:r>
            <a:r>
              <a:rPr lang="ko-KR" altLang="en-US" sz="1600" b="1" smtClean="0">
                <a:latin typeface="+mn-ea"/>
              </a:rPr>
              <a:t>동경총회 참가 및 부품인증 논의</a:t>
            </a:r>
            <a:endParaRPr lang="en-US" altLang="ko-KR" sz="1600" b="1" smtClean="0">
              <a:latin typeface="+mn-ea"/>
            </a:endParaRPr>
          </a:p>
          <a:p>
            <a:endParaRPr lang="en-US" altLang="ko-KR" sz="800" b="1" dirty="0" smtClean="0">
              <a:latin typeface="+mn-ea"/>
            </a:endParaRPr>
          </a:p>
          <a:p>
            <a:r>
              <a:rPr lang="en-US" altLang="ko-KR" sz="1600" smtClean="0">
                <a:latin typeface="+mn-ea"/>
              </a:rPr>
              <a:t>  - </a:t>
            </a:r>
            <a:r>
              <a:rPr lang="ko-KR" altLang="en-US" sz="1600" smtClean="0">
                <a:latin typeface="+mn-ea"/>
              </a:rPr>
              <a:t>아시아인증협의체</a:t>
            </a:r>
            <a:r>
              <a:rPr lang="en-US" altLang="ko-KR" sz="1600" smtClean="0">
                <a:latin typeface="+mn-ea"/>
              </a:rPr>
              <a:t>(ANF)</a:t>
            </a:r>
            <a:r>
              <a:rPr lang="ko-KR" altLang="en-US" sz="1600" smtClean="0">
                <a:latin typeface="+mn-ea"/>
              </a:rPr>
              <a:t>를 통해 아시아 공동인증제도 구축 도모</a:t>
            </a:r>
            <a:endParaRPr lang="en-US" altLang="ko-KR" sz="1600" smtClean="0">
              <a:latin typeface="+mn-ea"/>
            </a:endParaRPr>
          </a:p>
          <a:p>
            <a:r>
              <a:rPr lang="en-US" altLang="ko-KR" sz="1600" smtClean="0">
                <a:latin typeface="+mn-ea"/>
              </a:rPr>
              <a:t>  - </a:t>
            </a:r>
            <a:r>
              <a:rPr lang="ko-KR" altLang="en-US" sz="1600" smtClean="0">
                <a:latin typeface="+mn-ea"/>
              </a:rPr>
              <a:t>일본 </a:t>
            </a:r>
            <a:r>
              <a:rPr lang="en-US" altLang="ko-KR" sz="1600" smtClean="0">
                <a:latin typeface="+mn-ea"/>
              </a:rPr>
              <a:t>JQA</a:t>
            </a:r>
            <a:r>
              <a:rPr lang="ko-KR" altLang="en-US" sz="1600" smtClean="0">
                <a:latin typeface="+mn-ea"/>
              </a:rPr>
              <a:t>와 부품공동인증 추진 합의</a:t>
            </a:r>
            <a:endParaRPr lang="en-US" altLang="ko-KR" sz="1600" b="1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</a:t>
            </a:r>
            <a:r>
              <a:rPr lang="en-US" altLang="ko-KR" sz="1600" smtClean="0">
                <a:latin typeface="+mn-ea"/>
              </a:rPr>
              <a:t>- </a:t>
            </a:r>
            <a:r>
              <a:rPr lang="ko-KR" altLang="en-US" sz="1600" smtClean="0">
                <a:latin typeface="+mn-ea"/>
              </a:rPr>
              <a:t>일본기업 초청 아시아인증제도 세미나 개최</a:t>
            </a:r>
            <a:endParaRPr lang="en-US" altLang="ko-KR" sz="1600" smtClean="0">
              <a:latin typeface="+mn-ea"/>
            </a:endParaRPr>
          </a:p>
          <a:p>
            <a:r>
              <a:rPr lang="en-US" altLang="ko-KR" sz="1600" smtClean="0">
                <a:latin typeface="+mn-ea"/>
              </a:rPr>
              <a:t>    · </a:t>
            </a:r>
            <a:r>
              <a:rPr lang="ko-KR" altLang="en-US" sz="1600" smtClean="0">
                <a:latin typeface="+mn-ea"/>
              </a:rPr>
              <a:t>일시 및 장소 </a:t>
            </a:r>
            <a:r>
              <a:rPr lang="en-US" altLang="ko-KR" sz="1600" smtClean="0">
                <a:latin typeface="+mn-ea"/>
              </a:rPr>
              <a:t>: 2010. 12. 01, </a:t>
            </a:r>
            <a:r>
              <a:rPr lang="ko-KR" altLang="en-US" sz="1600" smtClean="0">
                <a:latin typeface="+mn-ea"/>
              </a:rPr>
              <a:t>동경 </a:t>
            </a:r>
            <a:r>
              <a:rPr lang="en-US" altLang="ko-KR" sz="1600" smtClean="0">
                <a:latin typeface="+mn-ea"/>
              </a:rPr>
              <a:t>JQA</a:t>
            </a:r>
            <a:r>
              <a:rPr lang="ko-KR" altLang="en-US" sz="1600" smtClean="0">
                <a:latin typeface="+mn-ea"/>
              </a:rPr>
              <a:t>본사</a:t>
            </a:r>
            <a:r>
              <a:rPr lang="en-US" altLang="ko-KR" sz="1600" smtClean="0">
                <a:latin typeface="+mn-ea"/>
              </a:rPr>
              <a:t>   </a:t>
            </a:r>
            <a:endParaRPr lang="en-US" altLang="ko-KR" sz="1600" b="1" dirty="0" smtClean="0"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204645"/>
            <a:ext cx="2952328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추진실적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3560202"/>
            <a:ext cx="8208912" cy="29546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ko-KR" sz="1000" dirty="0" smtClean="0">
              <a:latin typeface="+mn-ea"/>
            </a:endParaRPr>
          </a:p>
          <a:p>
            <a:endParaRPr lang="en-US" altLang="ko-KR" sz="800" b="1" smtClean="0">
              <a:latin typeface="+mn-ea"/>
            </a:endParaRPr>
          </a:p>
          <a:p>
            <a:r>
              <a:rPr lang="ko-KR" altLang="en-US" sz="1600" b="1" smtClean="0">
                <a:latin typeface="+mn-ea"/>
              </a:rPr>
              <a:t>◆ </a:t>
            </a:r>
            <a:r>
              <a:rPr lang="en-US" altLang="ko-KR" sz="1600" b="1" smtClean="0">
                <a:latin typeface="+mn-ea"/>
              </a:rPr>
              <a:t>ANF </a:t>
            </a:r>
            <a:r>
              <a:rPr lang="ko-KR" altLang="en-US" sz="1600" b="1" smtClean="0">
                <a:latin typeface="+mn-ea"/>
              </a:rPr>
              <a:t>특별회의</a:t>
            </a:r>
            <a:r>
              <a:rPr lang="en-US" altLang="ko-KR" sz="1600" b="1" smtClean="0">
                <a:latin typeface="+mn-ea"/>
              </a:rPr>
              <a:t>(2011</a:t>
            </a:r>
            <a:r>
              <a:rPr lang="ko-KR" altLang="en-US" sz="1600" b="1" smtClean="0">
                <a:latin typeface="+mn-ea"/>
              </a:rPr>
              <a:t>년 </a:t>
            </a:r>
            <a:r>
              <a:rPr lang="en-US" altLang="ko-KR" sz="1600" b="1" smtClean="0">
                <a:latin typeface="+mn-ea"/>
              </a:rPr>
              <a:t>6</a:t>
            </a:r>
            <a:r>
              <a:rPr lang="ko-KR" altLang="en-US" sz="1600" b="1" smtClean="0">
                <a:latin typeface="+mn-ea"/>
              </a:rPr>
              <a:t>월 중국 개최</a:t>
            </a:r>
            <a:r>
              <a:rPr lang="en-US" altLang="ko-KR" sz="1600" b="1" smtClean="0">
                <a:latin typeface="+mn-ea"/>
              </a:rPr>
              <a:t>, CQC </a:t>
            </a:r>
            <a:r>
              <a:rPr lang="ko-KR" altLang="en-US" sz="1600" b="1" smtClean="0">
                <a:latin typeface="+mn-ea"/>
              </a:rPr>
              <a:t>주최</a:t>
            </a:r>
            <a:r>
              <a:rPr lang="en-US" altLang="ko-KR" sz="1600" b="1" smtClean="0">
                <a:latin typeface="+mn-ea"/>
              </a:rPr>
              <a:t>)</a:t>
            </a:r>
            <a:endParaRPr lang="en-US" altLang="ko-KR" sz="8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</a:t>
            </a:r>
            <a:r>
              <a:rPr lang="en-US" altLang="ko-KR" sz="1600" smtClean="0">
                <a:latin typeface="+mn-ea"/>
              </a:rPr>
              <a:t>- </a:t>
            </a:r>
            <a:r>
              <a:rPr lang="ko-KR" altLang="en-US" sz="1600" smtClean="0">
                <a:latin typeface="+mn-ea"/>
              </a:rPr>
              <a:t>부품공동인증</a:t>
            </a:r>
            <a:r>
              <a:rPr lang="en-US" altLang="ko-KR" sz="1600" smtClean="0">
                <a:latin typeface="+mn-ea"/>
              </a:rPr>
              <a:t>, ROHS</a:t>
            </a:r>
            <a:r>
              <a:rPr lang="ko-KR" altLang="en-US" sz="1600" smtClean="0">
                <a:latin typeface="+mn-ea"/>
              </a:rPr>
              <a:t>인증</a:t>
            </a:r>
            <a:r>
              <a:rPr lang="en-US" altLang="ko-KR" sz="1600" smtClean="0">
                <a:latin typeface="+mn-ea"/>
              </a:rPr>
              <a:t>, </a:t>
            </a:r>
            <a:r>
              <a:rPr lang="ko-KR" altLang="en-US" sz="1600" smtClean="0">
                <a:latin typeface="+mn-ea"/>
              </a:rPr>
              <a:t>탄소저감인증 등 세부요건 논의</a:t>
            </a:r>
            <a:endParaRPr lang="en-US" altLang="ko-KR" sz="160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ko-KR" altLang="en-US" sz="1600" b="1" smtClean="0">
                <a:latin typeface="+mn-ea"/>
              </a:rPr>
              <a:t>◆ </a:t>
            </a:r>
            <a:r>
              <a:rPr lang="en-US" altLang="ko-KR" sz="1600" b="1" smtClean="0">
                <a:latin typeface="+mn-ea"/>
              </a:rPr>
              <a:t>ANF </a:t>
            </a:r>
            <a:r>
              <a:rPr lang="ko-KR" altLang="en-US" sz="1600" b="1" smtClean="0">
                <a:latin typeface="+mn-ea"/>
              </a:rPr>
              <a:t>정기총회</a:t>
            </a:r>
            <a:r>
              <a:rPr lang="en-US" altLang="ko-KR" sz="1600" b="1" smtClean="0">
                <a:latin typeface="+mn-ea"/>
              </a:rPr>
              <a:t>(2011</a:t>
            </a:r>
            <a:r>
              <a:rPr lang="ko-KR" altLang="en-US" sz="1600" b="1" smtClean="0">
                <a:latin typeface="+mn-ea"/>
              </a:rPr>
              <a:t>년 </a:t>
            </a:r>
            <a:r>
              <a:rPr lang="en-US" altLang="ko-KR" sz="1600" b="1" smtClean="0">
                <a:latin typeface="+mn-ea"/>
              </a:rPr>
              <a:t>11</a:t>
            </a:r>
            <a:r>
              <a:rPr lang="ko-KR" altLang="en-US" sz="1600" b="1" smtClean="0">
                <a:latin typeface="+mn-ea"/>
              </a:rPr>
              <a:t>월 베트남 개최</a:t>
            </a:r>
            <a:r>
              <a:rPr lang="en-US" altLang="ko-KR" sz="1600" b="1" smtClean="0">
                <a:latin typeface="+mn-ea"/>
              </a:rPr>
              <a:t>, QUATEST2 </a:t>
            </a:r>
            <a:r>
              <a:rPr lang="ko-KR" altLang="en-US" sz="1600" b="1" smtClean="0">
                <a:latin typeface="+mn-ea"/>
              </a:rPr>
              <a:t>주최</a:t>
            </a:r>
            <a:r>
              <a:rPr lang="en-US" altLang="ko-KR" sz="1600" b="1" smtClean="0">
                <a:latin typeface="+mn-ea"/>
              </a:rPr>
              <a:t>)</a:t>
            </a:r>
          </a:p>
          <a:p>
            <a:r>
              <a:rPr lang="en-US" altLang="ko-KR" sz="800" b="1" smtClean="0">
                <a:latin typeface="+mn-ea"/>
              </a:rPr>
              <a:t>  </a:t>
            </a:r>
            <a:r>
              <a:rPr lang="en-US" altLang="ko-KR" sz="1600" smtClean="0">
                <a:latin typeface="+mn-ea"/>
              </a:rPr>
              <a:t> - </a:t>
            </a:r>
            <a:r>
              <a:rPr lang="ko-KR" altLang="en-US" sz="1600" smtClean="0">
                <a:latin typeface="+mn-ea"/>
              </a:rPr>
              <a:t>공동인증 추진방향 설정 및 요건 결정</a:t>
            </a:r>
            <a:endParaRPr lang="en-US" altLang="ko-KR" sz="1600" dirty="0" smtClean="0">
              <a:latin typeface="+mn-ea"/>
            </a:endParaRPr>
          </a:p>
          <a:p>
            <a:endParaRPr lang="en-US" altLang="ko-KR" sz="800" smtClean="0">
              <a:latin typeface="+mn-ea"/>
            </a:endParaRPr>
          </a:p>
          <a:p>
            <a:r>
              <a:rPr lang="ko-KR" altLang="en-US" sz="1600" b="1" smtClean="0">
                <a:latin typeface="+mn-ea"/>
              </a:rPr>
              <a:t>◆ 부품공용화 및 공동인증제도 구축을 위한 프로젝트 연구</a:t>
            </a:r>
            <a:endParaRPr lang="en-US" altLang="ko-KR" sz="1600" b="1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en-US" altLang="ko-KR" sz="1600" smtClean="0">
                <a:latin typeface="+mn-ea"/>
              </a:rPr>
              <a:t>  - </a:t>
            </a:r>
            <a:r>
              <a:rPr lang="ko-KR" altLang="en-US" sz="1600" smtClean="0">
                <a:latin typeface="+mn-ea"/>
              </a:rPr>
              <a:t>부품분야 한일간 공용화 필요성 및 가능성 연구</a:t>
            </a:r>
            <a:endParaRPr lang="en-US" altLang="ko-KR" sz="1600" smtClean="0">
              <a:latin typeface="+mn-ea"/>
            </a:endParaRPr>
          </a:p>
          <a:p>
            <a:r>
              <a:rPr lang="en-US" altLang="ko-KR" sz="1600" smtClean="0">
                <a:latin typeface="+mn-ea"/>
              </a:rPr>
              <a:t>  - </a:t>
            </a:r>
            <a:r>
              <a:rPr lang="ko-KR" altLang="en-US" sz="1600" smtClean="0">
                <a:latin typeface="+mn-ea"/>
              </a:rPr>
              <a:t>한일간 부품 공동인증제도 구축방안 도출</a:t>
            </a:r>
            <a:endParaRPr lang="en-US" altLang="ko-KR" sz="1600" smtClean="0">
              <a:latin typeface="+mn-ea"/>
            </a:endParaRPr>
          </a:p>
          <a:p>
            <a:r>
              <a:rPr lang="en-US" altLang="ko-KR" sz="1600" smtClean="0">
                <a:latin typeface="+mn-ea"/>
              </a:rPr>
              <a:t>  - </a:t>
            </a:r>
            <a:r>
              <a:rPr lang="ko-KR" altLang="en-US" sz="1600" smtClean="0">
                <a:latin typeface="+mn-ea"/>
              </a:rPr>
              <a:t>일본의 </a:t>
            </a:r>
            <a:r>
              <a:rPr lang="en-US" altLang="ko-KR" sz="1600" smtClean="0">
                <a:latin typeface="+mn-ea"/>
              </a:rPr>
              <a:t>TBT </a:t>
            </a:r>
            <a:r>
              <a:rPr lang="ko-KR" altLang="en-US" sz="1600" smtClean="0">
                <a:latin typeface="+mn-ea"/>
              </a:rPr>
              <a:t>규제 현황 조사 및 국제제도와 차이 분석을 통해 일본 정부의 규제완화</a:t>
            </a:r>
            <a:r>
              <a:rPr lang="en-US" altLang="ko-KR" sz="1600" smtClean="0">
                <a:latin typeface="+mn-ea"/>
              </a:rPr>
              <a:t> </a:t>
            </a:r>
          </a:p>
          <a:p>
            <a:r>
              <a:rPr lang="en-US" altLang="ko-KR" sz="1600" smtClean="0">
                <a:latin typeface="+mn-ea"/>
              </a:rPr>
              <a:t>    </a:t>
            </a:r>
            <a:r>
              <a:rPr lang="ko-KR" altLang="en-US" sz="1600" smtClean="0">
                <a:latin typeface="+mn-ea"/>
              </a:rPr>
              <a:t>요청을 위한 정책연구</a:t>
            </a:r>
            <a:endParaRPr lang="en-US" altLang="ko-KR" sz="800" smtClean="0"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3344178"/>
            <a:ext cx="2952328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추진계획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692696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altLang="ko-KR" sz="2000" b="1" dirty="0" smtClean="0">
                <a:latin typeface="휴먼둥근헤드라인" pitchFamily="18" charset="-127"/>
                <a:ea typeface="휴먼둥근헤드라인" pitchFamily="18" charset="-127"/>
              </a:rPr>
              <a:t>4.  </a:t>
            </a:r>
            <a:r>
              <a:rPr lang="ko-KR" altLang="en-US" sz="2000" b="1" dirty="0" smtClean="0">
                <a:latin typeface="휴먼둥근헤드라인" pitchFamily="18" charset="-127"/>
                <a:ea typeface="휴먼둥근헤드라인" pitchFamily="18" charset="-127"/>
              </a:rPr>
              <a:t>부품 </a:t>
            </a:r>
            <a:r>
              <a:rPr lang="ko-KR" altLang="en-US" sz="2000" b="1" smtClean="0">
                <a:latin typeface="휴먼둥근헤드라인" pitchFamily="18" charset="-127"/>
                <a:ea typeface="휴먼둥근헤드라인" pitchFamily="18" charset="-127"/>
              </a:rPr>
              <a:t>공용화 및 상호인증 확대 촉진</a:t>
            </a:r>
            <a:endParaRPr lang="en-US" altLang="ko-KR" sz="2000" b="1" dirty="0" smtClean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ko-KR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n-US" altLang="ko-KR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Ⅱ</a:t>
            </a:r>
            <a:r>
              <a:rPr kumimoji="0" lang="en-US" altLang="ko-K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2010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추진실적 및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2011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추진계획</a:t>
            </a:r>
            <a:endParaRPr kumimoji="0" lang="ko-KR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836713"/>
            <a:ext cx="8208912" cy="48013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ko-KR" sz="1000" dirty="0" smtClean="0">
              <a:latin typeface="+mn-ea"/>
            </a:endParaRPr>
          </a:p>
          <a:p>
            <a:endParaRPr lang="en-US" altLang="ko-KR" sz="800" b="1" dirty="0" smtClean="0">
              <a:latin typeface="+mn-ea"/>
            </a:endParaRPr>
          </a:p>
          <a:p>
            <a:r>
              <a:rPr lang="ko-KR" altLang="en-US" sz="1600" b="1" dirty="0" smtClean="0">
                <a:latin typeface="+mn-ea"/>
              </a:rPr>
              <a:t>◆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 smtClean="0">
                <a:latin typeface="+mn-ea"/>
              </a:rPr>
              <a:t>각 위원회 보고</a:t>
            </a:r>
            <a:endParaRPr lang="en-US" altLang="ko-KR" sz="8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신규회원인 베트남 </a:t>
            </a:r>
            <a:r>
              <a:rPr lang="en-US" altLang="ko-KR" sz="1600" dirty="0" smtClean="0">
                <a:latin typeface="+mn-ea"/>
              </a:rPr>
              <a:t>QUATEST 3 </a:t>
            </a:r>
            <a:r>
              <a:rPr lang="ko-KR" altLang="en-US" sz="1600" dirty="0" smtClean="0">
                <a:latin typeface="+mn-ea"/>
              </a:rPr>
              <a:t>심사결과 보고 등</a:t>
            </a:r>
            <a:endParaRPr lang="en-US" altLang="ko-KR" sz="16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ko-KR" altLang="en-US" sz="1600" b="1" dirty="0" smtClean="0">
                <a:latin typeface="+mn-ea"/>
              </a:rPr>
              <a:t>◆</a:t>
            </a:r>
            <a:r>
              <a:rPr lang="en-US" altLang="ko-KR" sz="1600" b="1" dirty="0" smtClean="0">
                <a:latin typeface="+mn-ea"/>
              </a:rPr>
              <a:t> ANF </a:t>
            </a:r>
            <a:r>
              <a:rPr lang="ko-KR" altLang="en-US" sz="1600" b="1" dirty="0" smtClean="0">
                <a:latin typeface="+mn-ea"/>
              </a:rPr>
              <a:t>사업현황 </a:t>
            </a:r>
            <a:endParaRPr lang="en-US" altLang="ko-KR" sz="8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ANF</a:t>
            </a:r>
            <a:r>
              <a:rPr lang="ko-KR" altLang="en-US" sz="1600" dirty="0" smtClean="0">
                <a:latin typeface="+mn-ea"/>
              </a:rPr>
              <a:t>회원간 </a:t>
            </a:r>
            <a:r>
              <a:rPr lang="en-US" altLang="ko-KR" sz="1600" dirty="0" smtClean="0">
                <a:latin typeface="+mn-ea"/>
              </a:rPr>
              <a:t>MLA(</a:t>
            </a:r>
            <a:r>
              <a:rPr lang="ko-KR" altLang="en-US" sz="1600" dirty="0" smtClean="0">
                <a:latin typeface="+mn-ea"/>
              </a:rPr>
              <a:t>다자간상호인정협정</a:t>
            </a:r>
            <a:r>
              <a:rPr lang="en-US" altLang="ko-KR" sz="1600" dirty="0" smtClean="0">
                <a:latin typeface="+mn-ea"/>
              </a:rPr>
              <a:t>)</a:t>
            </a:r>
            <a:r>
              <a:rPr lang="ko-KR" altLang="en-US" sz="1600" dirty="0" smtClean="0">
                <a:latin typeface="+mn-ea"/>
              </a:rPr>
              <a:t>기반 상호인정활동현황 실적보고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기관별 신청 현황 및 국가 간 </a:t>
            </a:r>
            <a:r>
              <a:rPr lang="en-US" altLang="ko-KR" sz="1600" dirty="0" smtClean="0">
                <a:latin typeface="+mn-ea"/>
              </a:rPr>
              <a:t>MRA </a:t>
            </a:r>
            <a:r>
              <a:rPr lang="ko-KR" altLang="en-US" sz="1600" dirty="0" smtClean="0">
                <a:latin typeface="+mn-ea"/>
              </a:rPr>
              <a:t>체결현황 보고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ANF </a:t>
            </a:r>
            <a:r>
              <a:rPr lang="ko-KR" altLang="en-US" sz="1600" dirty="0" smtClean="0">
                <a:latin typeface="+mn-ea"/>
              </a:rPr>
              <a:t>마크 인증제도 사업방안 검토</a:t>
            </a:r>
            <a:r>
              <a:rPr lang="en-US" altLang="ko-KR" sz="1600" dirty="0" smtClean="0">
                <a:latin typeface="+mn-ea"/>
              </a:rPr>
              <a:t>(</a:t>
            </a:r>
            <a:r>
              <a:rPr lang="ko-KR" altLang="en-US" sz="1600" dirty="0" smtClean="0">
                <a:latin typeface="+mn-ea"/>
              </a:rPr>
              <a:t>개발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홍보 등</a:t>
            </a:r>
            <a:r>
              <a:rPr lang="en-US" altLang="ko-KR" sz="1600" dirty="0" smtClean="0">
                <a:latin typeface="+mn-ea"/>
              </a:rPr>
              <a:t>) </a:t>
            </a:r>
            <a:r>
              <a:rPr lang="ko-KR" altLang="en-US" sz="1600" dirty="0" smtClean="0">
                <a:latin typeface="+mn-ea"/>
              </a:rPr>
              <a:t>등</a:t>
            </a:r>
            <a:endParaRPr lang="en-US" altLang="ko-KR" sz="16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ko-KR" altLang="en-US" sz="1600" b="1" dirty="0" smtClean="0">
                <a:latin typeface="+mn-ea"/>
              </a:rPr>
              <a:t>◆ 신규회원영입 </a:t>
            </a:r>
            <a:endParaRPr lang="en-US" altLang="ko-KR" sz="8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신규회원후보 </a:t>
            </a:r>
            <a:r>
              <a:rPr lang="ko-KR" altLang="en-US" sz="1600" b="1" dirty="0" smtClean="0">
                <a:latin typeface="+mn-ea"/>
              </a:rPr>
              <a:t>베트남에 대해 만장일치 회원가입 승인</a:t>
            </a:r>
            <a:endParaRPr lang="en-US" altLang="ko-KR" sz="1600" b="1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태국 </a:t>
            </a:r>
            <a:r>
              <a:rPr lang="en-US" altLang="ko-KR" sz="1600" dirty="0" smtClean="0">
                <a:latin typeface="+mn-ea"/>
              </a:rPr>
              <a:t>TISI,</a:t>
            </a:r>
            <a:r>
              <a:rPr lang="ko-KR" altLang="en-US" sz="1600" dirty="0" smtClean="0">
                <a:latin typeface="+mn-ea"/>
              </a:rPr>
              <a:t> 인도네시아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말레이시아 등 </a:t>
            </a:r>
            <a:r>
              <a:rPr lang="en-US" altLang="ko-KR" sz="1600" dirty="0" smtClean="0">
                <a:latin typeface="+mn-ea"/>
              </a:rPr>
              <a:t>ASEAN</a:t>
            </a:r>
            <a:r>
              <a:rPr lang="ko-KR" altLang="en-US" sz="1600" dirty="0" smtClean="0">
                <a:latin typeface="+mn-ea"/>
              </a:rPr>
              <a:t>가입국 회원확대발판 마련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ASEAN </a:t>
            </a:r>
            <a:r>
              <a:rPr lang="ko-KR" altLang="en-US" sz="1600" dirty="0" smtClean="0">
                <a:latin typeface="+mn-ea"/>
              </a:rPr>
              <a:t>회의 시 </a:t>
            </a:r>
            <a:r>
              <a:rPr lang="en-US" altLang="ko-KR" sz="1600" dirty="0" smtClean="0">
                <a:latin typeface="+mn-ea"/>
              </a:rPr>
              <a:t>ANF </a:t>
            </a:r>
            <a:r>
              <a:rPr lang="ko-KR" altLang="en-US" sz="1600" dirty="0" smtClean="0">
                <a:latin typeface="+mn-ea"/>
              </a:rPr>
              <a:t>대표단 파견하여 홍보활동 제안</a:t>
            </a:r>
            <a:endParaRPr lang="en-US" altLang="ko-KR" sz="16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ko-KR" altLang="en-US" sz="1600" b="1" dirty="0" smtClean="0">
                <a:latin typeface="+mn-ea"/>
              </a:rPr>
              <a:t>◆ </a:t>
            </a:r>
            <a:r>
              <a:rPr lang="en-US" altLang="ko-KR" sz="1600" b="1" dirty="0" smtClean="0">
                <a:latin typeface="+mn-ea"/>
              </a:rPr>
              <a:t>ANF </a:t>
            </a:r>
            <a:r>
              <a:rPr lang="ko-KR" altLang="en-US" sz="1600" b="1" dirty="0" smtClean="0">
                <a:latin typeface="+mn-ea"/>
              </a:rPr>
              <a:t>신임 회장단 선출</a:t>
            </a:r>
            <a:endParaRPr lang="en-US" altLang="ko-KR" sz="8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현재 회장기관인 </a:t>
            </a:r>
            <a:r>
              <a:rPr lang="en-US" altLang="ko-KR" sz="1600" dirty="0" smtClean="0">
                <a:latin typeface="+mn-ea"/>
              </a:rPr>
              <a:t>CQC(</a:t>
            </a:r>
            <a:r>
              <a:rPr lang="ko-KR" altLang="en-US" sz="1600" dirty="0" smtClean="0">
                <a:latin typeface="+mn-ea"/>
              </a:rPr>
              <a:t>일본</a:t>
            </a:r>
            <a:r>
              <a:rPr lang="en-US" altLang="ko-KR" sz="1600" dirty="0" smtClean="0">
                <a:latin typeface="+mn-ea"/>
              </a:rPr>
              <a:t>) </a:t>
            </a:r>
            <a:r>
              <a:rPr lang="ko-KR" altLang="en-US" sz="1600" dirty="0" smtClean="0">
                <a:latin typeface="+mn-ea"/>
              </a:rPr>
              <a:t>및 부회장 기관 </a:t>
            </a:r>
            <a:r>
              <a:rPr lang="en-US" altLang="ko-KR" sz="1600" dirty="0" smtClean="0">
                <a:latin typeface="+mn-ea"/>
              </a:rPr>
              <a:t>KTL(</a:t>
            </a:r>
            <a:r>
              <a:rPr lang="ko-KR" altLang="en-US" sz="1600" dirty="0" smtClean="0">
                <a:latin typeface="+mn-ea"/>
              </a:rPr>
              <a:t>한국</a:t>
            </a:r>
            <a:r>
              <a:rPr lang="en-US" altLang="ko-KR" sz="1600" dirty="0" smtClean="0">
                <a:latin typeface="+mn-ea"/>
              </a:rPr>
              <a:t>) </a:t>
            </a:r>
            <a:r>
              <a:rPr lang="ko-KR" altLang="en-US" sz="1600" dirty="0" smtClean="0">
                <a:latin typeface="+mn-ea"/>
              </a:rPr>
              <a:t>연임 만장일치로 동의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- 2011-2012</a:t>
            </a:r>
            <a:r>
              <a:rPr lang="ko-KR" altLang="en-US" sz="1600" dirty="0" smtClean="0">
                <a:latin typeface="+mn-ea"/>
              </a:rPr>
              <a:t>까지 </a:t>
            </a:r>
            <a:r>
              <a:rPr lang="en-US" altLang="ko-KR" sz="1600" dirty="0" smtClean="0">
                <a:latin typeface="+mn-ea"/>
              </a:rPr>
              <a:t>2</a:t>
            </a:r>
            <a:r>
              <a:rPr lang="ko-KR" altLang="en-US" sz="1600" dirty="0" smtClean="0">
                <a:latin typeface="+mn-ea"/>
              </a:rPr>
              <a:t>년간 회장단 활동수행</a:t>
            </a:r>
            <a:endParaRPr lang="en-US" altLang="ko-KR" sz="16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ko-KR" altLang="en-US" sz="1600" b="1" dirty="0" smtClean="0">
                <a:latin typeface="+mn-ea"/>
              </a:rPr>
              <a:t>◆ </a:t>
            </a:r>
            <a:r>
              <a:rPr lang="en-US" altLang="ko-KR" sz="1600" b="1" dirty="0" smtClean="0">
                <a:latin typeface="+mn-ea"/>
              </a:rPr>
              <a:t>ANF </a:t>
            </a:r>
            <a:r>
              <a:rPr lang="ko-KR" altLang="en-US" sz="1600" b="1" dirty="0" smtClean="0">
                <a:latin typeface="+mn-ea"/>
              </a:rPr>
              <a:t>사무국 이관</a:t>
            </a:r>
            <a:endParaRPr lang="en-US" altLang="ko-KR" sz="1600" b="1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CQC</a:t>
            </a:r>
            <a:r>
              <a:rPr lang="ko-KR" altLang="en-US" sz="1600" dirty="0" smtClean="0">
                <a:latin typeface="+mn-ea"/>
              </a:rPr>
              <a:t>에 </a:t>
            </a:r>
            <a:r>
              <a:rPr lang="en-US" altLang="ko-KR" sz="1600" dirty="0" smtClean="0">
                <a:latin typeface="+mn-ea"/>
              </a:rPr>
              <a:t>ANF </a:t>
            </a:r>
            <a:r>
              <a:rPr lang="ko-KR" altLang="en-US" sz="1600" dirty="0" smtClean="0">
                <a:latin typeface="+mn-ea"/>
              </a:rPr>
              <a:t>사무국 및 웹사이트 관리업무 이관 완료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공석인 </a:t>
            </a:r>
            <a:r>
              <a:rPr lang="ko-KR" altLang="en-US" sz="1600" dirty="0" err="1" smtClean="0">
                <a:latin typeface="+mn-ea"/>
              </a:rPr>
              <a:t>사무국장직은</a:t>
            </a:r>
            <a:r>
              <a:rPr lang="ko-KR" altLang="en-US" sz="1600" dirty="0" smtClean="0">
                <a:latin typeface="+mn-ea"/>
              </a:rPr>
              <a:t> 우선 </a:t>
            </a:r>
            <a:r>
              <a:rPr lang="en-US" altLang="ko-KR" sz="1600" dirty="0" smtClean="0">
                <a:latin typeface="+mn-ea"/>
              </a:rPr>
              <a:t>ANF </a:t>
            </a:r>
            <a:r>
              <a:rPr lang="ko-KR" altLang="en-US" sz="1600" dirty="0" smtClean="0">
                <a:latin typeface="+mn-ea"/>
              </a:rPr>
              <a:t>회장이 대신 수행키로 함</a:t>
            </a:r>
            <a:endParaRPr lang="en-US" altLang="ko-KR" sz="800" dirty="0" smtClean="0"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661119"/>
            <a:ext cx="5832648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아시아인증기관협의회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(ANF</a:t>
            </a:r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b="1" smtClean="0">
                <a:latin typeface="맑은 고딕" pitchFamily="50" charset="-127"/>
                <a:ea typeface="맑은 고딕" pitchFamily="50" charset="-127"/>
              </a:rPr>
              <a:t>도쿄총회 주요내용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5653697"/>
            <a:ext cx="68407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latin typeface="+mn-ea"/>
              </a:rPr>
              <a:t>*  MLA(Multilateral Recognition Arrangement: </a:t>
            </a:r>
            <a:r>
              <a:rPr lang="ko-KR" altLang="en-US" sz="1200" b="1" dirty="0" smtClean="0">
                <a:latin typeface="+mn-ea"/>
              </a:rPr>
              <a:t>다자간 상호인정협정</a:t>
            </a:r>
            <a:r>
              <a:rPr lang="en-US" altLang="ko-KR" sz="1200" b="1" dirty="0" smtClean="0">
                <a:latin typeface="+mn-ea"/>
              </a:rPr>
              <a:t>)</a:t>
            </a:r>
          </a:p>
          <a:p>
            <a:r>
              <a:rPr lang="en-US" altLang="ko-KR" sz="1200" b="1" dirty="0" smtClean="0">
                <a:latin typeface="+mn-ea"/>
              </a:rPr>
              <a:t>*  MRA(Mutual Recognition Agreement: </a:t>
            </a:r>
            <a:r>
              <a:rPr lang="ko-KR" altLang="en-US" sz="1200" b="1" dirty="0" smtClean="0">
                <a:latin typeface="+mn-ea"/>
              </a:rPr>
              <a:t>상호인정협정</a:t>
            </a:r>
            <a:r>
              <a:rPr lang="en-US" altLang="ko-KR" sz="1200" b="1" dirty="0" smtClean="0">
                <a:latin typeface="+mn-ea"/>
              </a:rPr>
              <a:t>)</a:t>
            </a:r>
          </a:p>
          <a:p>
            <a:r>
              <a:rPr lang="en-US" altLang="ko-KR" sz="1200" b="1" dirty="0" smtClean="0">
                <a:latin typeface="+mn-ea"/>
              </a:rPr>
              <a:t>*  CQC(China Quality Certification Centre: </a:t>
            </a:r>
            <a:r>
              <a:rPr lang="ko-KR" altLang="en-US" sz="1200" b="1" dirty="0" smtClean="0">
                <a:latin typeface="+mn-ea"/>
              </a:rPr>
              <a:t>중국품질인증센터</a:t>
            </a:r>
            <a:r>
              <a:rPr lang="en-US" altLang="ko-KR" sz="1200" b="1" dirty="0" smtClean="0">
                <a:latin typeface="+mn-ea"/>
              </a:rPr>
              <a:t>)</a:t>
            </a:r>
          </a:p>
          <a:p>
            <a:r>
              <a:rPr lang="en-US" altLang="ko-KR" sz="1200" b="1" dirty="0" smtClean="0">
                <a:latin typeface="+mn-ea"/>
              </a:rPr>
              <a:t>*  KTL(Korea Testing Laboratory: </a:t>
            </a:r>
            <a:r>
              <a:rPr lang="ko-KR" altLang="en-US" sz="1200" b="1" dirty="0" err="1" smtClean="0">
                <a:latin typeface="+mn-ea"/>
              </a:rPr>
              <a:t>한국산업기술시험원</a:t>
            </a:r>
            <a:r>
              <a:rPr lang="en-US" altLang="ko-KR" sz="1200" b="1" dirty="0" smtClean="0">
                <a:latin typeface="+mn-ea"/>
              </a:rPr>
              <a:t>)</a:t>
            </a:r>
          </a:p>
          <a:p>
            <a:r>
              <a:rPr lang="en-US" altLang="ko-KR" sz="1200" b="1" dirty="0" smtClean="0">
                <a:latin typeface="+mn-ea"/>
              </a:rPr>
              <a:t>*  ASEAN(Association of </a:t>
            </a:r>
            <a:r>
              <a:rPr lang="en-US" altLang="ko-KR" sz="1200" b="1" dirty="0" err="1" smtClean="0">
                <a:latin typeface="+mn-ea"/>
              </a:rPr>
              <a:t>SouthEast</a:t>
            </a:r>
            <a:r>
              <a:rPr lang="en-US" altLang="ko-KR" sz="1200" b="1" dirty="0" smtClean="0">
                <a:latin typeface="+mn-ea"/>
              </a:rPr>
              <a:t> Asian Nations: </a:t>
            </a:r>
            <a:r>
              <a:rPr lang="ko-KR" altLang="en-US" sz="1200" b="1" dirty="0" smtClean="0">
                <a:latin typeface="+mn-ea"/>
              </a:rPr>
              <a:t>동남아시아국가연합</a:t>
            </a:r>
            <a:r>
              <a:rPr lang="en-US" altLang="ko-KR" sz="1200" b="1" dirty="0" smtClean="0">
                <a:latin typeface="+mn-ea"/>
              </a:rPr>
              <a:t>)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ko-KR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n-US" altLang="ko-KR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Ⅱ</a:t>
            </a:r>
            <a:r>
              <a:rPr kumimoji="0" lang="en-US" altLang="ko-K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2010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추진실적 및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2011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추진계획</a:t>
            </a:r>
            <a:endParaRPr kumimoji="0" lang="ko-KR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980728"/>
            <a:ext cx="5832648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주제별 활동에 대한 평가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요약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16</a:t>
            </a:fld>
            <a:endParaRPr lang="ko-KR" altLang="en-US"/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755576" y="1700808"/>
          <a:ext cx="7848872" cy="2603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28192"/>
                <a:gridCol w="6120680"/>
              </a:tblGrid>
              <a:tr h="6122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0" dirty="0" smtClean="0">
                          <a:latin typeface="HY견고딕" pitchFamily="18" charset="-127"/>
                          <a:ea typeface="HY견고딕" pitchFamily="18" charset="-127"/>
                        </a:rPr>
                        <a:t>한일</a:t>
                      </a:r>
                      <a:r>
                        <a:rPr lang="en-US" altLang="ko-KR" sz="1800" b="0" dirty="0" smtClean="0">
                          <a:latin typeface="HY견고딕" pitchFamily="18" charset="-127"/>
                          <a:ea typeface="HY견고딕" pitchFamily="18" charset="-127"/>
                        </a:rPr>
                        <a:t>M&amp;A</a:t>
                      </a:r>
                    </a:p>
                    <a:p>
                      <a:pPr latinLnBrk="1"/>
                      <a:r>
                        <a:rPr lang="ko-KR" altLang="en-US" sz="1800" b="0" baseline="0" dirty="0" smtClean="0">
                          <a:latin typeface="HY견고딕" pitchFamily="18" charset="-127"/>
                          <a:ea typeface="HY견고딕" pitchFamily="18" charset="-127"/>
                        </a:rPr>
                        <a:t>활성화</a:t>
                      </a:r>
                      <a:endParaRPr lang="ko-KR" altLang="en-US" sz="1800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ㅇ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민간부문에서의 탐색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협상은 점차 활성화되고 있음</a:t>
                      </a:r>
                      <a:endParaRPr lang="en-US" altLang="ko-KR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latinLnBrk="1"/>
                      <a:r>
                        <a:rPr lang="ko-KR" altLang="en-US" sz="16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ㅇ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공적지원부분은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연구회 교류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공동연구 등 연계필요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6122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0" dirty="0" smtClean="0">
                          <a:latin typeface="HY견고딕" pitchFamily="18" charset="-127"/>
                          <a:ea typeface="HY견고딕" pitchFamily="18" charset="-127"/>
                        </a:rPr>
                        <a:t>클러스터간</a:t>
                      </a:r>
                      <a:endParaRPr lang="en-US" altLang="ko-KR" sz="1800" b="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latinLnBrk="1"/>
                      <a:r>
                        <a:rPr lang="ko-KR" altLang="en-US" sz="1800" b="0" dirty="0" smtClean="0">
                          <a:latin typeface="HY견고딕" pitchFamily="18" charset="-127"/>
                          <a:ea typeface="HY견고딕" pitchFamily="18" charset="-127"/>
                        </a:rPr>
                        <a:t>연계협력</a:t>
                      </a:r>
                      <a:endParaRPr lang="ko-KR" altLang="en-US" sz="1800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ㅇ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2010</a:t>
                      </a:r>
                      <a:r>
                        <a:rPr lang="ko-KR" altLang="en-US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년 들어 지역혁신클러스터간 교류는 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크게 확대</a:t>
                      </a:r>
                      <a:endParaRPr lang="en-US" altLang="ko-KR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latinLnBrk="1"/>
                      <a:r>
                        <a:rPr lang="ko-KR" altLang="en-US" sz="16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ㅇ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실질적 상호이익창출 프로그램 확충 필요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6122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0" dirty="0" smtClean="0">
                          <a:latin typeface="HY견고딕" pitchFamily="18" charset="-127"/>
                          <a:ea typeface="HY견고딕" pitchFamily="18" charset="-127"/>
                        </a:rPr>
                        <a:t>통계분류의</a:t>
                      </a:r>
                      <a:endParaRPr lang="en-US" altLang="ko-KR" sz="1800" b="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latinLnBrk="1"/>
                      <a:r>
                        <a:rPr lang="ko-KR" altLang="en-US" sz="1800" b="0" dirty="0" smtClean="0">
                          <a:latin typeface="HY견고딕" pitchFamily="18" charset="-127"/>
                          <a:ea typeface="HY견고딕" pitchFamily="18" charset="-127"/>
                        </a:rPr>
                        <a:t>체계화</a:t>
                      </a:r>
                      <a:endParaRPr lang="en-US" altLang="ko-KR" sz="1800" b="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ㅇ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양국간 필요성 인식 </a:t>
                      </a:r>
                      <a:r>
                        <a:rPr lang="ko-KR" altLang="en-US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등 기본 공감대는 형성되고 있음</a:t>
                      </a:r>
                      <a:endParaRPr lang="en-US" altLang="ko-KR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latinLnBrk="1"/>
                      <a:r>
                        <a:rPr lang="ko-KR" altLang="en-US" sz="16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ㅇ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사전적 연구와 실제적 추진협의체 구축이 시급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6836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0" dirty="0" smtClean="0">
                          <a:latin typeface="HY견고딕" pitchFamily="18" charset="-127"/>
                          <a:ea typeface="HY견고딕" pitchFamily="18" charset="-127"/>
                        </a:rPr>
                        <a:t>부품공용화 및</a:t>
                      </a:r>
                      <a:endParaRPr lang="en-US" altLang="ko-KR" sz="1800" b="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latinLnBrk="1"/>
                      <a:r>
                        <a:rPr lang="ko-KR" altLang="en-US" sz="1800" b="0" dirty="0" smtClean="0">
                          <a:latin typeface="HY견고딕" pitchFamily="18" charset="-127"/>
                          <a:ea typeface="HY견고딕" pitchFamily="18" charset="-127"/>
                        </a:rPr>
                        <a:t>상호인증확대</a:t>
                      </a:r>
                      <a:endParaRPr lang="ko-KR" altLang="en-US" sz="1800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0" err="1" smtClean="0">
                          <a:latin typeface="HY헤드라인M" pitchFamily="18" charset="-127"/>
                          <a:ea typeface="HY헤드라인M" pitchFamily="18" charset="-127"/>
                        </a:rPr>
                        <a:t>ㅇ</a:t>
                      </a:r>
                      <a:r>
                        <a:rPr lang="ko-KR" altLang="en-US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 부품공용화</a:t>
                      </a:r>
                      <a:r>
                        <a:rPr lang="ko-KR" altLang="en-US" sz="1600" b="0" baseline="0" smtClean="0">
                          <a:latin typeface="HY헤드라인M" pitchFamily="18" charset="-127"/>
                          <a:ea typeface="HY헤드라인M" pitchFamily="18" charset="-127"/>
                        </a:rPr>
                        <a:t> 필요성은 인식하나</a:t>
                      </a:r>
                      <a:r>
                        <a:rPr lang="en-US" altLang="ko-KR" sz="1600" b="0" baseline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실제 추진은 어려운 실정</a:t>
                      </a:r>
                      <a:endParaRPr lang="en-US" altLang="ko-KR" sz="1600" b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latinLnBrk="1"/>
                      <a:r>
                        <a:rPr lang="ko-KR" altLang="en-US" sz="1600" b="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ㅇ</a:t>
                      </a: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상호인증확대는 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ANF</a:t>
                      </a: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를 통하여 착실히 추진토록 함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>
            <a:off x="611560" y="4797152"/>
            <a:ext cx="8136904" cy="12961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□</a:t>
            </a:r>
            <a:r>
              <a:rPr lang="ko-KR" altLang="en-US" b="1" dirty="0" smtClean="0">
                <a:solidFill>
                  <a:schemeClr val="tx1"/>
                </a:solidFill>
                <a:latin typeface="+mn-ea"/>
              </a:rPr>
              <a:t> 양국 정부로부터의 답변서를 반영하여 수행기관에서는 주제별 추진에</a:t>
            </a:r>
            <a:endParaRPr lang="en-US" altLang="ko-KR" b="1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ko-KR" b="1" dirty="0" smtClean="0">
                <a:solidFill>
                  <a:schemeClr val="tx1"/>
                </a:solidFill>
                <a:latin typeface="+mn-ea"/>
              </a:rPr>
              <a:t>   </a:t>
            </a:r>
            <a:r>
              <a:rPr lang="ko-KR" altLang="en-US" b="1" dirty="0" smtClean="0">
                <a:solidFill>
                  <a:schemeClr val="tx1"/>
                </a:solidFill>
                <a:latin typeface="+mn-ea"/>
              </a:rPr>
              <a:t> 필요한 조직구성 및 소요예산 확보가 </a:t>
            </a:r>
            <a:r>
              <a:rPr lang="ko-KR" altLang="en-US" b="1" smtClean="0">
                <a:solidFill>
                  <a:schemeClr val="tx1"/>
                </a:solidFill>
                <a:latin typeface="+mn-ea"/>
              </a:rPr>
              <a:t>긴요하며</a:t>
            </a:r>
            <a:r>
              <a:rPr lang="en-US" altLang="ko-KR" b="1" smtClean="0">
                <a:solidFill>
                  <a:schemeClr val="tx1"/>
                </a:solidFill>
                <a:latin typeface="+mn-ea"/>
              </a:rPr>
              <a:t>, </a:t>
            </a:r>
          </a:p>
          <a:p>
            <a:r>
              <a:rPr lang="en-US" altLang="ko-KR" b="1" smtClean="0">
                <a:solidFill>
                  <a:schemeClr val="tx1"/>
                </a:solidFill>
                <a:latin typeface="+mn-ea"/>
              </a:rPr>
              <a:t>    </a:t>
            </a:r>
            <a:r>
              <a:rPr lang="ko-KR" altLang="en-US" b="1" smtClean="0">
                <a:solidFill>
                  <a:schemeClr val="tx1"/>
                </a:solidFill>
                <a:latin typeface="+mn-ea"/>
              </a:rPr>
              <a:t>한국부품업체 </a:t>
            </a:r>
            <a:r>
              <a:rPr lang="ko-KR" altLang="en-US" b="1" dirty="0" smtClean="0">
                <a:solidFill>
                  <a:schemeClr val="tx1"/>
                </a:solidFill>
                <a:latin typeface="+mn-ea"/>
              </a:rPr>
              <a:t>기술수준향상으로 협력관계로 진전되고 </a:t>
            </a:r>
            <a:r>
              <a:rPr lang="ko-KR" altLang="en-US" b="1" smtClean="0">
                <a:solidFill>
                  <a:schemeClr val="tx1"/>
                </a:solidFill>
                <a:latin typeface="+mn-ea"/>
              </a:rPr>
              <a:t>있는 민간부문의 </a:t>
            </a:r>
            <a:endParaRPr lang="en-US" altLang="ko-KR" b="1" smtClean="0">
              <a:solidFill>
                <a:schemeClr val="tx1"/>
              </a:solidFill>
              <a:latin typeface="+mn-ea"/>
            </a:endParaRPr>
          </a:p>
          <a:p>
            <a:r>
              <a:rPr lang="en-US" altLang="ko-KR" b="1" smtClean="0">
                <a:solidFill>
                  <a:schemeClr val="tx1"/>
                </a:solidFill>
                <a:latin typeface="+mn-ea"/>
              </a:rPr>
              <a:t>    </a:t>
            </a:r>
            <a:r>
              <a:rPr lang="ko-KR" altLang="en-US" b="1" smtClean="0">
                <a:solidFill>
                  <a:schemeClr val="tx1"/>
                </a:solidFill>
                <a:latin typeface="+mn-ea"/>
              </a:rPr>
              <a:t>상황을 </a:t>
            </a:r>
            <a:r>
              <a:rPr lang="ko-KR" altLang="en-US" b="1" dirty="0" smtClean="0">
                <a:solidFill>
                  <a:schemeClr val="tx1"/>
                </a:solidFill>
                <a:latin typeface="+mn-ea"/>
              </a:rPr>
              <a:t>반영하여 연계협력을 다각도로 강화하는 게 중요</a:t>
            </a:r>
            <a:endParaRPr lang="ko-KR" altLang="en-US" b="1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467544" y="908720"/>
            <a:ext cx="8208912" cy="41044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9" name="직선 연결선 38"/>
          <p:cNvCxnSpPr/>
          <p:nvPr/>
        </p:nvCxnSpPr>
        <p:spPr>
          <a:xfrm>
            <a:off x="1403648" y="3356992"/>
            <a:ext cx="288032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 rot="5400000">
            <a:off x="478659" y="3273869"/>
            <a:ext cx="2448272" cy="2223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/>
          <p:cNvCxnSpPr/>
          <p:nvPr/>
        </p:nvCxnSpPr>
        <p:spPr>
          <a:xfrm>
            <a:off x="1691680" y="2060848"/>
            <a:ext cx="285752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/>
          <p:cNvSpPr/>
          <p:nvPr/>
        </p:nvSpPr>
        <p:spPr>
          <a:xfrm>
            <a:off x="5076056" y="2636912"/>
            <a:ext cx="3071834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  <a:buFont typeface="Wingdings" pitchFamily="2" charset="2"/>
              <a:buChar char="u"/>
            </a:pPr>
            <a:r>
              <a:rPr lang="ko-KR" altLang="en-US" sz="1400" b="1" dirty="0" smtClean="0">
                <a:solidFill>
                  <a:schemeClr val="tx1"/>
                </a:solidFill>
              </a:rPr>
              <a:t>韓</a:t>
            </a:r>
            <a:r>
              <a:rPr lang="en-US" altLang="ko-KR" sz="1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1400" b="1" dirty="0" smtClean="0">
                <a:solidFill>
                  <a:schemeClr val="tx1"/>
                </a:solidFill>
              </a:rPr>
              <a:t>한국산업단지공단</a:t>
            </a:r>
            <a:endParaRPr lang="en-US" altLang="ko-KR" sz="1400" b="1" dirty="0" smtClean="0">
              <a:solidFill>
                <a:schemeClr val="tx1"/>
              </a:solidFill>
            </a:endParaRPr>
          </a:p>
          <a:p>
            <a:pPr>
              <a:lnSpc>
                <a:spcPts val="1500"/>
              </a:lnSpc>
              <a:buFont typeface="Wingdings" pitchFamily="2" charset="2"/>
              <a:buChar char="u"/>
            </a:pPr>
            <a:r>
              <a:rPr lang="ko-KR" altLang="en-US" sz="1400" b="1" dirty="0" smtClean="0">
                <a:solidFill>
                  <a:schemeClr val="tx1"/>
                </a:solidFill>
              </a:rPr>
              <a:t>日</a:t>
            </a:r>
            <a:r>
              <a:rPr lang="en-US" altLang="ko-KR" sz="1400" b="1" dirty="0" smtClean="0">
                <a:solidFill>
                  <a:schemeClr val="tx1"/>
                </a:solidFill>
              </a:rPr>
              <a:t>: TAMA</a:t>
            </a:r>
            <a:r>
              <a:rPr lang="ko-KR" altLang="en-US" sz="1400" b="1" dirty="0" smtClean="0">
                <a:solidFill>
                  <a:schemeClr val="tx1"/>
                </a:solidFill>
              </a:rPr>
              <a:t>협회</a:t>
            </a:r>
            <a:r>
              <a:rPr lang="en-US" altLang="ko-KR" sz="14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400" b="1" dirty="0" smtClean="0">
                <a:solidFill>
                  <a:schemeClr val="tx1"/>
                </a:solidFill>
              </a:rPr>
              <a:t>전국이노베이션</a:t>
            </a:r>
            <a:endParaRPr lang="en-US" altLang="ko-KR" sz="1400" b="1" dirty="0" smtClean="0">
              <a:solidFill>
                <a:schemeClr val="tx1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ko-KR" sz="1400" b="1" dirty="0" smtClean="0">
                <a:solidFill>
                  <a:schemeClr val="tx1"/>
                </a:solidFill>
              </a:rPr>
              <a:t>       </a:t>
            </a:r>
            <a:r>
              <a:rPr lang="ko-KR" altLang="en-US" sz="1400" b="1" dirty="0" smtClean="0">
                <a:solidFill>
                  <a:schemeClr val="tx1"/>
                </a:solidFill>
              </a:rPr>
              <a:t>추진기관네트워크 등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32" name="직선 연결선 31"/>
          <p:cNvCxnSpPr/>
          <p:nvPr/>
        </p:nvCxnSpPr>
        <p:spPr>
          <a:xfrm>
            <a:off x="1691680" y="2924944"/>
            <a:ext cx="285752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>
            <a:off x="1691680" y="4509120"/>
            <a:ext cx="285752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직사각형 23"/>
          <p:cNvSpPr/>
          <p:nvPr/>
        </p:nvSpPr>
        <p:spPr>
          <a:xfrm>
            <a:off x="5076056" y="1628800"/>
            <a:ext cx="3071834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  <a:buFont typeface="Wingdings" pitchFamily="2" charset="2"/>
              <a:buChar char="u"/>
            </a:pPr>
            <a:r>
              <a:rPr lang="ko-KR" altLang="en-US" sz="1400" b="1" dirty="0" smtClean="0">
                <a:solidFill>
                  <a:schemeClr val="tx1"/>
                </a:solidFill>
              </a:rPr>
              <a:t>韓</a:t>
            </a:r>
            <a:r>
              <a:rPr lang="en-US" altLang="ko-KR" sz="1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1400" b="1" dirty="0" smtClean="0">
                <a:solidFill>
                  <a:schemeClr val="tx1"/>
                </a:solidFill>
              </a:rPr>
              <a:t>한국무역협회</a:t>
            </a:r>
            <a:r>
              <a:rPr lang="en-US" altLang="ko-KR" sz="1400" b="1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ts val="1500"/>
              </a:lnSpc>
            </a:pPr>
            <a:r>
              <a:rPr lang="ko-KR" altLang="en-US" sz="1400" b="1" dirty="0" smtClean="0">
                <a:solidFill>
                  <a:schemeClr val="tx1"/>
                </a:solidFill>
              </a:rPr>
              <a:t>       부품소재투자기관협의회</a:t>
            </a:r>
            <a:endParaRPr lang="en-US" altLang="ko-KR" sz="1400" b="1" dirty="0" smtClean="0">
              <a:solidFill>
                <a:schemeClr val="tx1"/>
              </a:solidFill>
            </a:endParaRPr>
          </a:p>
          <a:p>
            <a:pPr>
              <a:lnSpc>
                <a:spcPts val="1500"/>
              </a:lnSpc>
              <a:buFont typeface="Wingdings" pitchFamily="2" charset="2"/>
              <a:buChar char="u"/>
            </a:pPr>
            <a:r>
              <a:rPr lang="ko-KR" altLang="en-US" sz="1400" b="1" dirty="0" smtClean="0">
                <a:solidFill>
                  <a:schemeClr val="tx1"/>
                </a:solidFill>
              </a:rPr>
              <a:t>日</a:t>
            </a:r>
            <a:r>
              <a:rPr lang="en-US" altLang="ko-KR" sz="1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1400" b="1" dirty="0" smtClean="0">
                <a:solidFill>
                  <a:schemeClr val="tx1"/>
                </a:solidFill>
              </a:rPr>
              <a:t>일본</a:t>
            </a:r>
            <a:r>
              <a:rPr lang="en-US" altLang="ko-KR" sz="1400" b="1" dirty="0" smtClean="0">
                <a:solidFill>
                  <a:schemeClr val="tx1"/>
                </a:solidFill>
              </a:rPr>
              <a:t>M&amp;A</a:t>
            </a:r>
            <a:r>
              <a:rPr lang="ko-KR" altLang="en-US" sz="1400" b="1" dirty="0" smtClean="0">
                <a:solidFill>
                  <a:schemeClr val="tx1"/>
                </a:solidFill>
              </a:rPr>
              <a:t>연구회</a:t>
            </a:r>
            <a:endParaRPr lang="en-US" altLang="ko-KR" sz="1400" b="1" dirty="0" smtClean="0">
              <a:solidFill>
                <a:schemeClr val="tx1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ko-KR" sz="1400" b="1" dirty="0" smtClean="0">
                <a:solidFill>
                  <a:schemeClr val="tx1"/>
                </a:solidFill>
              </a:rPr>
              <a:t>       </a:t>
            </a:r>
            <a:r>
              <a:rPr lang="ko-KR" altLang="en-US" sz="1400" b="1" dirty="0" smtClean="0">
                <a:solidFill>
                  <a:schemeClr val="tx1"/>
                </a:solidFill>
              </a:rPr>
              <a:t>중소기업기반정비기구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5076056" y="3429000"/>
            <a:ext cx="3071834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  <a:buFont typeface="Wingdings" pitchFamily="2" charset="2"/>
              <a:buChar char="u"/>
            </a:pPr>
            <a:r>
              <a:rPr lang="ko-KR" altLang="en-US" sz="1400" b="1" dirty="0" smtClean="0">
                <a:solidFill>
                  <a:schemeClr val="tx1"/>
                </a:solidFill>
              </a:rPr>
              <a:t>韓</a:t>
            </a:r>
            <a:r>
              <a:rPr lang="en-US" altLang="ko-KR" sz="1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1400" b="1" dirty="0" smtClean="0">
                <a:solidFill>
                  <a:schemeClr val="tx1"/>
                </a:solidFill>
              </a:rPr>
              <a:t>한국산업기술진흥원</a:t>
            </a:r>
            <a:endParaRPr lang="en-US" altLang="ko-KR" sz="1400" b="1" dirty="0" smtClean="0">
              <a:solidFill>
                <a:schemeClr val="tx1"/>
              </a:solidFill>
            </a:endParaRPr>
          </a:p>
          <a:p>
            <a:pPr>
              <a:lnSpc>
                <a:spcPts val="1500"/>
              </a:lnSpc>
              <a:buFont typeface="Wingdings" pitchFamily="2" charset="2"/>
              <a:buChar char="u"/>
            </a:pPr>
            <a:r>
              <a:rPr lang="ko-KR" altLang="en-US" sz="1400" b="1" dirty="0" smtClean="0">
                <a:solidFill>
                  <a:schemeClr val="tx1"/>
                </a:solidFill>
              </a:rPr>
              <a:t>日</a:t>
            </a:r>
            <a:r>
              <a:rPr lang="en-US" altLang="ko-KR" sz="1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1400" b="1" dirty="0" smtClean="0">
                <a:solidFill>
                  <a:schemeClr val="tx1"/>
                </a:solidFill>
              </a:rPr>
              <a:t>일본기계진흥회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5076056" y="4221088"/>
            <a:ext cx="3071834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  <a:buFont typeface="Wingdings" pitchFamily="2" charset="2"/>
              <a:buChar char="u"/>
            </a:pPr>
            <a:r>
              <a:rPr lang="ko-KR" altLang="en-US" sz="1400" b="1" dirty="0" smtClean="0">
                <a:solidFill>
                  <a:schemeClr val="tx1"/>
                </a:solidFill>
              </a:rPr>
              <a:t>韓</a:t>
            </a:r>
            <a:r>
              <a:rPr lang="en-US" altLang="ko-KR" sz="1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1400" b="1" dirty="0" err="1" smtClean="0">
                <a:solidFill>
                  <a:schemeClr val="tx1"/>
                </a:solidFill>
              </a:rPr>
              <a:t>한국산업기술시험원</a:t>
            </a:r>
            <a:r>
              <a:rPr lang="en-US" altLang="ko-KR" sz="1400" b="1" dirty="0" smtClean="0">
                <a:solidFill>
                  <a:schemeClr val="tx1"/>
                </a:solidFill>
              </a:rPr>
              <a:t>        </a:t>
            </a:r>
          </a:p>
          <a:p>
            <a:pPr>
              <a:lnSpc>
                <a:spcPts val="1800"/>
              </a:lnSpc>
              <a:buFont typeface="Wingdings" pitchFamily="2" charset="2"/>
              <a:buChar char="u"/>
            </a:pPr>
            <a:r>
              <a:rPr lang="ko-KR" altLang="en-US" sz="1400" b="1" dirty="0" smtClean="0">
                <a:solidFill>
                  <a:schemeClr val="tx1"/>
                </a:solidFill>
              </a:rPr>
              <a:t>日</a:t>
            </a:r>
            <a:r>
              <a:rPr lang="en-US" altLang="ko-KR" sz="1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1400" b="1" dirty="0" smtClean="0">
                <a:solidFill>
                  <a:schemeClr val="tx1"/>
                </a:solidFill>
              </a:rPr>
              <a:t>일본품질보증기구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555776" y="1196752"/>
            <a:ext cx="1783670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세부사업</a:t>
            </a:r>
            <a:endParaRPr lang="ko-KR" altLang="en-US" sz="16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52120" y="1196752"/>
            <a:ext cx="1800200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수행기관</a:t>
            </a:r>
            <a:endParaRPr lang="ko-KR" altLang="en-US" sz="16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제목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Ⅲ</a:t>
            </a:r>
            <a:r>
              <a:rPr kumimoji="0" lang="en-US" altLang="ko-K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향후 추진 체계 및 추진일정</a:t>
            </a:r>
            <a:endParaRPr kumimoji="0" lang="ko-KR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1" name="직선 연결선 30"/>
          <p:cNvCxnSpPr/>
          <p:nvPr/>
        </p:nvCxnSpPr>
        <p:spPr>
          <a:xfrm>
            <a:off x="1691680" y="3717032"/>
            <a:ext cx="285752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직사각형 3"/>
          <p:cNvSpPr/>
          <p:nvPr/>
        </p:nvSpPr>
        <p:spPr>
          <a:xfrm>
            <a:off x="1979712" y="3429000"/>
            <a:ext cx="2928958" cy="64807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smtClean="0">
                <a:solidFill>
                  <a:schemeClr val="tx1"/>
                </a:solidFill>
              </a:rPr>
              <a:t>부품소재 통계분류 체계화를 </a:t>
            </a:r>
            <a:endParaRPr lang="en-US" altLang="ko-KR" sz="1600" b="1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1600" b="1" dirty="0" smtClean="0">
                <a:solidFill>
                  <a:schemeClr val="tx1"/>
                </a:solidFill>
              </a:rPr>
              <a:t>위한 공동연구</a:t>
            </a:r>
            <a:endParaRPr lang="ko-KR" alt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979712" y="1628800"/>
            <a:ext cx="2928958" cy="8640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smtClean="0">
                <a:solidFill>
                  <a:schemeClr val="tx1"/>
                </a:solidFill>
              </a:rPr>
              <a:t>한일 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M&amp;A </a:t>
            </a:r>
            <a:r>
              <a:rPr lang="ko-KR" altLang="en-US" sz="1600" b="1" dirty="0" smtClean="0">
                <a:solidFill>
                  <a:schemeClr val="tx1"/>
                </a:solidFill>
              </a:rPr>
              <a:t>활성화를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 </a:t>
            </a:r>
            <a:r>
              <a:rPr lang="ko-KR" altLang="en-US" sz="1600" b="1" dirty="0" smtClean="0">
                <a:solidFill>
                  <a:schemeClr val="tx1"/>
                </a:solidFill>
              </a:rPr>
              <a:t>위한</a:t>
            </a:r>
            <a:endParaRPr lang="en-US" altLang="ko-KR" sz="1600" b="1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1600" b="1" dirty="0" smtClean="0">
                <a:solidFill>
                  <a:schemeClr val="tx1"/>
                </a:solidFill>
              </a:rPr>
              <a:t>공동협력</a:t>
            </a:r>
            <a:endParaRPr lang="ko-KR" altLang="en-US" sz="1600" b="1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979712" y="4221088"/>
            <a:ext cx="2928958" cy="57606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smtClean="0">
                <a:solidFill>
                  <a:schemeClr val="tx1"/>
                </a:solidFill>
              </a:rPr>
              <a:t>부품공용화 및 </a:t>
            </a:r>
            <a:endParaRPr lang="en-US" altLang="ko-KR" sz="1600" b="1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1600" b="1" dirty="0" smtClean="0">
                <a:solidFill>
                  <a:schemeClr val="tx1"/>
                </a:solidFill>
              </a:rPr>
              <a:t>상호인증 확대 추진</a:t>
            </a:r>
            <a:endParaRPr lang="ko-KR" altLang="en-US" sz="1600" b="1" dirty="0">
              <a:solidFill>
                <a:schemeClr val="tx1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979712" y="2636912"/>
            <a:ext cx="2928958" cy="64807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smtClean="0">
                <a:solidFill>
                  <a:schemeClr val="tx1"/>
                </a:solidFill>
              </a:rPr>
              <a:t>한일 부품소재 클러스터 </a:t>
            </a:r>
            <a:endParaRPr lang="en-US" altLang="ko-KR" sz="1600" b="1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1600" b="1" dirty="0" smtClean="0">
                <a:solidFill>
                  <a:schemeClr val="tx1"/>
                </a:solidFill>
              </a:rPr>
              <a:t>연계협력</a:t>
            </a:r>
            <a:endParaRPr lang="ko-KR" altLang="en-US" sz="1600" b="1" dirty="0">
              <a:solidFill>
                <a:schemeClr val="tx1"/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899592" y="1628800"/>
            <a:ext cx="570934" cy="316835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 anchorCtr="1"/>
          <a:lstStyle/>
          <a:p>
            <a:pPr algn="ctr"/>
            <a:r>
              <a:rPr lang="en-US" altLang="ko-KR" sz="1600" b="1" dirty="0" smtClean="0"/>
              <a:t>(</a:t>
            </a:r>
            <a:r>
              <a:rPr lang="ko-KR" altLang="en-US" sz="1600" b="1" dirty="0" smtClean="0"/>
              <a:t>한일경제협회</a:t>
            </a:r>
            <a:r>
              <a:rPr lang="en-US" altLang="ko-KR" sz="1600" b="1" dirty="0" smtClean="0"/>
              <a:t>)</a:t>
            </a:r>
          </a:p>
          <a:p>
            <a:pPr algn="ctr"/>
            <a:r>
              <a:rPr lang="ko-KR" altLang="en-US" b="1" dirty="0" smtClean="0"/>
              <a:t>총 괄 기 관</a:t>
            </a:r>
            <a:endParaRPr lang="en-US" altLang="ko-KR" b="1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683568" y="692696"/>
            <a:ext cx="2952328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추진체계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467544" y="5373216"/>
            <a:ext cx="8208912" cy="10801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b="1" dirty="0" smtClean="0">
                <a:solidFill>
                  <a:schemeClr val="tx1"/>
                </a:solidFill>
              </a:rPr>
              <a:t> </a:t>
            </a:r>
            <a:endParaRPr lang="en-US" altLang="ko-KR" sz="800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u"/>
            </a:pPr>
            <a:r>
              <a:rPr lang="en-US" altLang="ko-KR" sz="1600" b="1" dirty="0" smtClean="0">
                <a:solidFill>
                  <a:schemeClr val="tx1"/>
                </a:solidFill>
              </a:rPr>
              <a:t> 2011.02, </a:t>
            </a:r>
            <a:r>
              <a:rPr lang="ko-KR" altLang="en-US" sz="1600" b="1" dirty="0" smtClean="0">
                <a:solidFill>
                  <a:schemeClr val="tx1"/>
                </a:solidFill>
              </a:rPr>
              <a:t>세부사업별 사업계획서 작성 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(</a:t>
            </a:r>
            <a:r>
              <a:rPr lang="ko-KR" altLang="en-US" sz="1600" b="1" dirty="0" smtClean="0">
                <a:solidFill>
                  <a:schemeClr val="tx1"/>
                </a:solidFill>
              </a:rPr>
              <a:t>각 수행기관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)</a:t>
            </a:r>
          </a:p>
          <a:p>
            <a:endParaRPr lang="en-US" altLang="ko-KR" sz="800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u"/>
            </a:pPr>
            <a:r>
              <a:rPr lang="en-US" altLang="ko-KR" sz="1600" b="1" dirty="0" smtClean="0">
                <a:solidFill>
                  <a:schemeClr val="tx1"/>
                </a:solidFill>
              </a:rPr>
              <a:t> 2011.03, </a:t>
            </a:r>
            <a:r>
              <a:rPr lang="ko-KR" altLang="en-US" sz="1600" b="1" dirty="0" smtClean="0">
                <a:solidFill>
                  <a:schemeClr val="tx1"/>
                </a:solidFill>
              </a:rPr>
              <a:t>사업계획확정 및 실행착수</a:t>
            </a:r>
            <a:endParaRPr lang="en-US" altLang="ko-KR" sz="1600" b="1" dirty="0" smtClean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3568" y="5157192"/>
            <a:ext cx="2952328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추진일정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직사각형 4"/>
          <p:cNvSpPr>
            <a:spLocks noChangeArrowheads="1"/>
          </p:cNvSpPr>
          <p:nvPr/>
        </p:nvSpPr>
        <p:spPr bwMode="auto">
          <a:xfrm>
            <a:off x="827584" y="1941800"/>
            <a:ext cx="7560840" cy="16927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endParaRPr lang="ko-KR" altLang="en-US" sz="2800" dirty="0"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감 사 합 </a:t>
            </a:r>
            <a:r>
              <a:rPr lang="ko-KR" alt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니</a:t>
            </a:r>
            <a:r>
              <a:rPr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다</a:t>
            </a:r>
            <a:endParaRPr lang="en-US" altLang="ko-K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  <a:p>
            <a:pPr algn="dist"/>
            <a:endParaRPr lang="ko-KR" altLang="en-US" sz="28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4437112"/>
            <a:ext cx="568863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600" b="1" dirty="0" smtClean="0">
                <a:latin typeface="HY헤드라인M" pitchFamily="18" charset="-127"/>
                <a:ea typeface="HY헤드라인M" pitchFamily="18" charset="-127"/>
              </a:rPr>
              <a:t>이    덕    근</a:t>
            </a:r>
            <a:endParaRPr lang="en-US" altLang="ko-KR" sz="2600" b="1" dirty="0" smtClean="0">
              <a:latin typeface="HY헤드라인M" pitchFamily="18" charset="-127"/>
              <a:ea typeface="HY헤드라인M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2800" dirty="0" smtClean="0">
                <a:solidFill>
                  <a:schemeClr val="tx2">
                    <a:lumMod val="50000"/>
                  </a:schemeClr>
                </a:solidFill>
                <a:latin typeface="HY헤드라인M" pitchFamily="18" charset="-127"/>
                <a:ea typeface="HY헤드라인M" pitchFamily="18" charset="-127"/>
              </a:rPr>
              <a:t>부품소재전문위원회 위원장</a:t>
            </a:r>
            <a:endParaRPr lang="en-US" altLang="ko-KR" sz="2800" dirty="0" smtClean="0">
              <a:solidFill>
                <a:schemeClr val="tx2">
                  <a:lumMod val="50000"/>
                </a:schemeClr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2">
                    <a:lumMod val="50000"/>
                  </a:schemeClr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dirty="0" smtClean="0">
                <a:solidFill>
                  <a:schemeClr val="tx2">
                    <a:lumMod val="50000"/>
                  </a:schemeClr>
                </a:solidFill>
                <a:latin typeface="HY헤드라인M" pitchFamily="18" charset="-127"/>
                <a:ea typeface="HY헤드라인M" pitchFamily="18" charset="-127"/>
              </a:rPr>
              <a:t>한국생산기술연구원 </a:t>
            </a:r>
            <a:r>
              <a:rPr lang="ko-KR" altLang="en-US" sz="2000" dirty="0" err="1" smtClean="0">
                <a:solidFill>
                  <a:schemeClr val="tx2">
                    <a:lumMod val="50000"/>
                  </a:schemeClr>
                </a:solidFill>
                <a:latin typeface="HY헤드라인M" pitchFamily="18" charset="-127"/>
                <a:ea typeface="HY헤드라인M" pitchFamily="18" charset="-127"/>
              </a:rPr>
              <a:t>센터장</a:t>
            </a:r>
            <a:r>
              <a:rPr lang="en-US" altLang="ko-KR" sz="2000" dirty="0" smtClean="0">
                <a:solidFill>
                  <a:schemeClr val="tx2">
                    <a:lumMod val="50000"/>
                  </a:schemeClr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800" dirty="0" smtClean="0">
              <a:solidFill>
                <a:schemeClr val="tx2">
                  <a:lumMod val="50000"/>
                </a:scheme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1259632" y="1412776"/>
            <a:ext cx="6624735" cy="4514173"/>
            <a:chOff x="1331640" y="1274580"/>
            <a:chExt cx="6624735" cy="4514173"/>
          </a:xfrm>
        </p:grpSpPr>
        <p:sp>
          <p:nvSpPr>
            <p:cNvPr id="8" name="자유형 7"/>
            <p:cNvSpPr/>
            <p:nvPr/>
          </p:nvSpPr>
          <p:spPr>
            <a:xfrm>
              <a:off x="1331640" y="1274580"/>
              <a:ext cx="643715" cy="919593"/>
            </a:xfrm>
            <a:custGeom>
              <a:avLst/>
              <a:gdLst>
                <a:gd name="connsiteX0" fmla="*/ 0 w 919593"/>
                <a:gd name="connsiteY0" fmla="*/ 0 h 643715"/>
                <a:gd name="connsiteX1" fmla="*/ 597736 w 919593"/>
                <a:gd name="connsiteY1" fmla="*/ 0 h 643715"/>
                <a:gd name="connsiteX2" fmla="*/ 919593 w 919593"/>
                <a:gd name="connsiteY2" fmla="*/ 321858 h 643715"/>
                <a:gd name="connsiteX3" fmla="*/ 597736 w 919593"/>
                <a:gd name="connsiteY3" fmla="*/ 643715 h 643715"/>
                <a:gd name="connsiteX4" fmla="*/ 0 w 919593"/>
                <a:gd name="connsiteY4" fmla="*/ 643715 h 643715"/>
                <a:gd name="connsiteX5" fmla="*/ 321858 w 919593"/>
                <a:gd name="connsiteY5" fmla="*/ 321858 h 643715"/>
                <a:gd name="connsiteX6" fmla="*/ 0 w 919593"/>
                <a:gd name="connsiteY6" fmla="*/ 0 h 643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9593" h="643715">
                  <a:moveTo>
                    <a:pt x="919593" y="0"/>
                  </a:moveTo>
                  <a:lnTo>
                    <a:pt x="919593" y="418415"/>
                  </a:lnTo>
                  <a:lnTo>
                    <a:pt x="459796" y="643715"/>
                  </a:lnTo>
                  <a:lnTo>
                    <a:pt x="0" y="418415"/>
                  </a:lnTo>
                  <a:lnTo>
                    <a:pt x="0" y="0"/>
                  </a:lnTo>
                  <a:lnTo>
                    <a:pt x="459796" y="225301"/>
                  </a:lnTo>
                  <a:lnTo>
                    <a:pt x="919593" y="0"/>
                  </a:lnTo>
                  <a:close/>
                </a:path>
              </a:pathLst>
            </a:cu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1" tIns="334558" rIns="12699" bIns="334557" numCol="1" spcCol="1270" anchor="ctr" anchorCtr="0">
              <a:noAutofit/>
            </a:bodyPr>
            <a:lstStyle/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2000" b="1" kern="1200" dirty="0" smtClean="0">
                  <a:latin typeface="맑은 고딕"/>
                  <a:ea typeface="맑은 고딕"/>
                </a:rPr>
                <a:t>Ⅰ</a:t>
              </a:r>
              <a:endParaRPr lang="ko-KR" altLang="en-US" sz="2000" b="1" kern="1200" dirty="0"/>
            </a:p>
          </p:txBody>
        </p:sp>
        <p:sp>
          <p:nvSpPr>
            <p:cNvPr id="9" name="자유형 8"/>
            <p:cNvSpPr/>
            <p:nvPr/>
          </p:nvSpPr>
          <p:spPr>
            <a:xfrm>
              <a:off x="1975355" y="1274581"/>
              <a:ext cx="5981020" cy="598050"/>
            </a:xfrm>
            <a:custGeom>
              <a:avLst/>
              <a:gdLst>
                <a:gd name="connsiteX0" fmla="*/ 99677 w 598050"/>
                <a:gd name="connsiteY0" fmla="*/ 0 h 5981020"/>
                <a:gd name="connsiteX1" fmla="*/ 498373 w 598050"/>
                <a:gd name="connsiteY1" fmla="*/ 0 h 5981020"/>
                <a:gd name="connsiteX2" fmla="*/ 568855 w 598050"/>
                <a:gd name="connsiteY2" fmla="*/ 29195 h 5981020"/>
                <a:gd name="connsiteX3" fmla="*/ 598050 w 598050"/>
                <a:gd name="connsiteY3" fmla="*/ 99677 h 5981020"/>
                <a:gd name="connsiteX4" fmla="*/ 598050 w 598050"/>
                <a:gd name="connsiteY4" fmla="*/ 5981020 h 5981020"/>
                <a:gd name="connsiteX5" fmla="*/ 598050 w 598050"/>
                <a:gd name="connsiteY5" fmla="*/ 5981020 h 5981020"/>
                <a:gd name="connsiteX6" fmla="*/ 598050 w 598050"/>
                <a:gd name="connsiteY6" fmla="*/ 5981020 h 5981020"/>
                <a:gd name="connsiteX7" fmla="*/ 0 w 598050"/>
                <a:gd name="connsiteY7" fmla="*/ 5981020 h 5981020"/>
                <a:gd name="connsiteX8" fmla="*/ 0 w 598050"/>
                <a:gd name="connsiteY8" fmla="*/ 5981020 h 5981020"/>
                <a:gd name="connsiteX9" fmla="*/ 0 w 598050"/>
                <a:gd name="connsiteY9" fmla="*/ 5981020 h 5981020"/>
                <a:gd name="connsiteX10" fmla="*/ 0 w 598050"/>
                <a:gd name="connsiteY10" fmla="*/ 99677 h 5981020"/>
                <a:gd name="connsiteX11" fmla="*/ 29195 w 598050"/>
                <a:gd name="connsiteY11" fmla="*/ 29195 h 5981020"/>
                <a:gd name="connsiteX12" fmla="*/ 99677 w 598050"/>
                <a:gd name="connsiteY12" fmla="*/ 0 h 5981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98050" h="5981020">
                  <a:moveTo>
                    <a:pt x="598050" y="996860"/>
                  </a:moveTo>
                  <a:lnTo>
                    <a:pt x="598050" y="4984160"/>
                  </a:lnTo>
                  <a:cubicBezTo>
                    <a:pt x="598050" y="5248543"/>
                    <a:pt x="597000" y="5502094"/>
                    <a:pt x="595131" y="5689040"/>
                  </a:cubicBezTo>
                  <a:cubicBezTo>
                    <a:pt x="593262" y="5875986"/>
                    <a:pt x="590727" y="5981015"/>
                    <a:pt x="588083" y="5981015"/>
                  </a:cubicBezTo>
                  <a:lnTo>
                    <a:pt x="0" y="5981015"/>
                  </a:lnTo>
                  <a:lnTo>
                    <a:pt x="0" y="5981015"/>
                  </a:lnTo>
                  <a:lnTo>
                    <a:pt x="0" y="598101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588083" y="5"/>
                  </a:lnTo>
                  <a:cubicBezTo>
                    <a:pt x="590727" y="5"/>
                    <a:pt x="593262" y="105034"/>
                    <a:pt x="595131" y="291980"/>
                  </a:cubicBezTo>
                  <a:cubicBezTo>
                    <a:pt x="597000" y="478926"/>
                    <a:pt x="598050" y="732477"/>
                    <a:pt x="598050" y="996860"/>
                  </a:cubicBezTo>
                  <a:close/>
                </a:path>
              </a:pathLst>
            </a:cu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41894" rIns="41894" bIns="41894" numCol="1" spcCol="1270" anchor="ctr" anchorCtr="0">
              <a:noAutofit/>
            </a:bodyPr>
            <a:lstStyle/>
            <a:p>
              <a:pPr marL="228600" lvl="1" indent="-228600" algn="l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ko-KR" altLang="en-US" sz="2000" b="1" kern="1200" smtClean="0"/>
                <a:t>대일 부품소재 무역수지 현황</a:t>
              </a:r>
              <a:endParaRPr lang="ko-KR" altLang="en-US" sz="2000" b="1" kern="1200" dirty="0"/>
            </a:p>
          </p:txBody>
        </p:sp>
        <p:sp>
          <p:nvSpPr>
            <p:cNvPr id="10" name="자유형 9"/>
            <p:cNvSpPr/>
            <p:nvPr/>
          </p:nvSpPr>
          <p:spPr>
            <a:xfrm>
              <a:off x="1331640" y="2096445"/>
              <a:ext cx="643715" cy="919593"/>
            </a:xfrm>
            <a:custGeom>
              <a:avLst/>
              <a:gdLst>
                <a:gd name="connsiteX0" fmla="*/ 0 w 919593"/>
                <a:gd name="connsiteY0" fmla="*/ 0 h 643715"/>
                <a:gd name="connsiteX1" fmla="*/ 597736 w 919593"/>
                <a:gd name="connsiteY1" fmla="*/ 0 h 643715"/>
                <a:gd name="connsiteX2" fmla="*/ 919593 w 919593"/>
                <a:gd name="connsiteY2" fmla="*/ 321858 h 643715"/>
                <a:gd name="connsiteX3" fmla="*/ 597736 w 919593"/>
                <a:gd name="connsiteY3" fmla="*/ 643715 h 643715"/>
                <a:gd name="connsiteX4" fmla="*/ 0 w 919593"/>
                <a:gd name="connsiteY4" fmla="*/ 643715 h 643715"/>
                <a:gd name="connsiteX5" fmla="*/ 321858 w 919593"/>
                <a:gd name="connsiteY5" fmla="*/ 321858 h 643715"/>
                <a:gd name="connsiteX6" fmla="*/ 0 w 919593"/>
                <a:gd name="connsiteY6" fmla="*/ 0 h 643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9593" h="643715">
                  <a:moveTo>
                    <a:pt x="919593" y="0"/>
                  </a:moveTo>
                  <a:lnTo>
                    <a:pt x="919593" y="418415"/>
                  </a:lnTo>
                  <a:lnTo>
                    <a:pt x="459796" y="643715"/>
                  </a:lnTo>
                  <a:lnTo>
                    <a:pt x="0" y="418415"/>
                  </a:lnTo>
                  <a:lnTo>
                    <a:pt x="0" y="0"/>
                  </a:lnTo>
                  <a:lnTo>
                    <a:pt x="459796" y="225301"/>
                  </a:lnTo>
                  <a:lnTo>
                    <a:pt x="919593" y="0"/>
                  </a:lnTo>
                  <a:close/>
                </a:path>
              </a:pathLst>
            </a:cu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1" tIns="334558" rIns="12699" bIns="334557" numCol="1" spcCol="1270" anchor="ctr" anchorCtr="0">
              <a:noAutofit/>
            </a:bodyPr>
            <a:lstStyle/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2000" b="1" kern="1200" dirty="0" smtClean="0">
                  <a:latin typeface="맑은 고딕"/>
                  <a:ea typeface="맑은 고딕"/>
                </a:rPr>
                <a:t>Ⅱ</a:t>
              </a:r>
              <a:endParaRPr lang="ko-KR" altLang="en-US" sz="2000" b="1" kern="1200" dirty="0"/>
            </a:p>
          </p:txBody>
        </p:sp>
        <p:sp>
          <p:nvSpPr>
            <p:cNvPr id="11" name="자유형 10"/>
            <p:cNvSpPr/>
            <p:nvPr/>
          </p:nvSpPr>
          <p:spPr>
            <a:xfrm>
              <a:off x="1975355" y="2096446"/>
              <a:ext cx="5981020" cy="597737"/>
            </a:xfrm>
            <a:custGeom>
              <a:avLst/>
              <a:gdLst>
                <a:gd name="connsiteX0" fmla="*/ 99625 w 597736"/>
                <a:gd name="connsiteY0" fmla="*/ 0 h 5981020"/>
                <a:gd name="connsiteX1" fmla="*/ 498111 w 597736"/>
                <a:gd name="connsiteY1" fmla="*/ 0 h 5981020"/>
                <a:gd name="connsiteX2" fmla="*/ 568556 w 597736"/>
                <a:gd name="connsiteY2" fmla="*/ 29180 h 5981020"/>
                <a:gd name="connsiteX3" fmla="*/ 597735 w 597736"/>
                <a:gd name="connsiteY3" fmla="*/ 99626 h 5981020"/>
                <a:gd name="connsiteX4" fmla="*/ 597736 w 597736"/>
                <a:gd name="connsiteY4" fmla="*/ 5981020 h 5981020"/>
                <a:gd name="connsiteX5" fmla="*/ 597736 w 597736"/>
                <a:gd name="connsiteY5" fmla="*/ 5981020 h 5981020"/>
                <a:gd name="connsiteX6" fmla="*/ 597736 w 597736"/>
                <a:gd name="connsiteY6" fmla="*/ 5981020 h 5981020"/>
                <a:gd name="connsiteX7" fmla="*/ 0 w 597736"/>
                <a:gd name="connsiteY7" fmla="*/ 5981020 h 5981020"/>
                <a:gd name="connsiteX8" fmla="*/ 0 w 597736"/>
                <a:gd name="connsiteY8" fmla="*/ 5981020 h 5981020"/>
                <a:gd name="connsiteX9" fmla="*/ 0 w 597736"/>
                <a:gd name="connsiteY9" fmla="*/ 5981020 h 5981020"/>
                <a:gd name="connsiteX10" fmla="*/ 0 w 597736"/>
                <a:gd name="connsiteY10" fmla="*/ 99625 h 5981020"/>
                <a:gd name="connsiteX11" fmla="*/ 29180 w 597736"/>
                <a:gd name="connsiteY11" fmla="*/ 29180 h 5981020"/>
                <a:gd name="connsiteX12" fmla="*/ 99626 w 597736"/>
                <a:gd name="connsiteY12" fmla="*/ 1 h 5981020"/>
                <a:gd name="connsiteX13" fmla="*/ 99625 w 597736"/>
                <a:gd name="connsiteY13" fmla="*/ 0 h 5981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97736" h="5981020">
                  <a:moveTo>
                    <a:pt x="597736" y="996863"/>
                  </a:moveTo>
                  <a:lnTo>
                    <a:pt x="597736" y="4984157"/>
                  </a:lnTo>
                  <a:cubicBezTo>
                    <a:pt x="597736" y="5248538"/>
                    <a:pt x="596687" y="5502093"/>
                    <a:pt x="594820" y="5689037"/>
                  </a:cubicBezTo>
                  <a:cubicBezTo>
                    <a:pt x="592953" y="5875981"/>
                    <a:pt x="590420" y="5981005"/>
                    <a:pt x="587779" y="5981005"/>
                  </a:cubicBezTo>
                  <a:cubicBezTo>
                    <a:pt x="391853" y="5981005"/>
                    <a:pt x="195927" y="5981015"/>
                    <a:pt x="0" y="5981015"/>
                  </a:cubicBezTo>
                  <a:lnTo>
                    <a:pt x="0" y="5981015"/>
                  </a:lnTo>
                  <a:lnTo>
                    <a:pt x="0" y="598101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587780" y="5"/>
                  </a:lnTo>
                  <a:cubicBezTo>
                    <a:pt x="590420" y="5"/>
                    <a:pt x="592953" y="105029"/>
                    <a:pt x="594820" y="291983"/>
                  </a:cubicBezTo>
                  <a:cubicBezTo>
                    <a:pt x="596687" y="478927"/>
                    <a:pt x="597736" y="732482"/>
                    <a:pt x="597736" y="996873"/>
                  </a:cubicBezTo>
                  <a:lnTo>
                    <a:pt x="597736" y="996863"/>
                  </a:lnTo>
                  <a:close/>
                </a:path>
              </a:pathLst>
            </a:cu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1" tIns="41878" rIns="41878" bIns="41881" numCol="1" spcCol="1270" anchor="ctr" anchorCtr="0">
              <a:noAutofit/>
            </a:bodyPr>
            <a:lstStyle/>
            <a:p>
              <a:pPr marL="228600" lvl="1" indent="-228600" algn="l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altLang="ko-KR" sz="2000" b="1" kern="1200" smtClean="0"/>
                <a:t>2010</a:t>
              </a:r>
              <a:r>
                <a:rPr lang="ko-KR" altLang="en-US" sz="2000" b="1" kern="1200" smtClean="0"/>
                <a:t>년 추진실적 및 </a:t>
              </a:r>
              <a:r>
                <a:rPr lang="en-US" altLang="ko-KR" sz="2000" b="1" kern="1200" smtClean="0"/>
                <a:t>2011</a:t>
              </a:r>
              <a:r>
                <a:rPr lang="ko-KR" altLang="en-US" sz="2000" b="1" kern="1200" smtClean="0"/>
                <a:t>년 추진계획</a:t>
              </a:r>
              <a:endParaRPr lang="ko-KR" altLang="en-US" sz="2000" b="1" kern="1200" dirty="0"/>
            </a:p>
          </p:txBody>
        </p:sp>
        <p:sp>
          <p:nvSpPr>
            <p:cNvPr id="12" name="자유형 11"/>
            <p:cNvSpPr/>
            <p:nvPr/>
          </p:nvSpPr>
          <p:spPr>
            <a:xfrm>
              <a:off x="1331640" y="4869160"/>
              <a:ext cx="643715" cy="919593"/>
            </a:xfrm>
            <a:custGeom>
              <a:avLst/>
              <a:gdLst>
                <a:gd name="connsiteX0" fmla="*/ 0 w 919593"/>
                <a:gd name="connsiteY0" fmla="*/ 0 h 643715"/>
                <a:gd name="connsiteX1" fmla="*/ 597736 w 919593"/>
                <a:gd name="connsiteY1" fmla="*/ 0 h 643715"/>
                <a:gd name="connsiteX2" fmla="*/ 919593 w 919593"/>
                <a:gd name="connsiteY2" fmla="*/ 321858 h 643715"/>
                <a:gd name="connsiteX3" fmla="*/ 597736 w 919593"/>
                <a:gd name="connsiteY3" fmla="*/ 643715 h 643715"/>
                <a:gd name="connsiteX4" fmla="*/ 0 w 919593"/>
                <a:gd name="connsiteY4" fmla="*/ 643715 h 643715"/>
                <a:gd name="connsiteX5" fmla="*/ 321858 w 919593"/>
                <a:gd name="connsiteY5" fmla="*/ 321858 h 643715"/>
                <a:gd name="connsiteX6" fmla="*/ 0 w 919593"/>
                <a:gd name="connsiteY6" fmla="*/ 0 h 643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9593" h="643715">
                  <a:moveTo>
                    <a:pt x="919593" y="0"/>
                  </a:moveTo>
                  <a:lnTo>
                    <a:pt x="919593" y="418415"/>
                  </a:lnTo>
                  <a:lnTo>
                    <a:pt x="459796" y="643715"/>
                  </a:lnTo>
                  <a:lnTo>
                    <a:pt x="0" y="418415"/>
                  </a:lnTo>
                  <a:lnTo>
                    <a:pt x="0" y="0"/>
                  </a:lnTo>
                  <a:lnTo>
                    <a:pt x="459796" y="225301"/>
                  </a:lnTo>
                  <a:lnTo>
                    <a:pt x="919593" y="0"/>
                  </a:lnTo>
                  <a:close/>
                </a:path>
              </a:pathLst>
            </a:cu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1" tIns="334558" rIns="12699" bIns="334557" numCol="1" spcCol="1270" anchor="ctr" anchorCtr="0">
              <a:noAutofit/>
            </a:bodyPr>
            <a:lstStyle/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2000" b="1" kern="1200" dirty="0" smtClean="0">
                  <a:latin typeface="맑은 고딕"/>
                  <a:ea typeface="맑은 고딕"/>
                </a:rPr>
                <a:t>Ⅲ</a:t>
              </a:r>
              <a:endParaRPr lang="ko-KR" altLang="en-US" sz="2000" b="1" kern="1200" dirty="0"/>
            </a:p>
          </p:txBody>
        </p:sp>
        <p:sp>
          <p:nvSpPr>
            <p:cNvPr id="13" name="자유형 12"/>
            <p:cNvSpPr/>
            <p:nvPr/>
          </p:nvSpPr>
          <p:spPr>
            <a:xfrm>
              <a:off x="1975355" y="4869161"/>
              <a:ext cx="5981020" cy="597737"/>
            </a:xfrm>
            <a:custGeom>
              <a:avLst/>
              <a:gdLst>
                <a:gd name="connsiteX0" fmla="*/ 99625 w 597736"/>
                <a:gd name="connsiteY0" fmla="*/ 0 h 5981020"/>
                <a:gd name="connsiteX1" fmla="*/ 498111 w 597736"/>
                <a:gd name="connsiteY1" fmla="*/ 0 h 5981020"/>
                <a:gd name="connsiteX2" fmla="*/ 568556 w 597736"/>
                <a:gd name="connsiteY2" fmla="*/ 29180 h 5981020"/>
                <a:gd name="connsiteX3" fmla="*/ 597735 w 597736"/>
                <a:gd name="connsiteY3" fmla="*/ 99626 h 5981020"/>
                <a:gd name="connsiteX4" fmla="*/ 597736 w 597736"/>
                <a:gd name="connsiteY4" fmla="*/ 5981020 h 5981020"/>
                <a:gd name="connsiteX5" fmla="*/ 597736 w 597736"/>
                <a:gd name="connsiteY5" fmla="*/ 5981020 h 5981020"/>
                <a:gd name="connsiteX6" fmla="*/ 597736 w 597736"/>
                <a:gd name="connsiteY6" fmla="*/ 5981020 h 5981020"/>
                <a:gd name="connsiteX7" fmla="*/ 0 w 597736"/>
                <a:gd name="connsiteY7" fmla="*/ 5981020 h 5981020"/>
                <a:gd name="connsiteX8" fmla="*/ 0 w 597736"/>
                <a:gd name="connsiteY8" fmla="*/ 5981020 h 5981020"/>
                <a:gd name="connsiteX9" fmla="*/ 0 w 597736"/>
                <a:gd name="connsiteY9" fmla="*/ 5981020 h 5981020"/>
                <a:gd name="connsiteX10" fmla="*/ 0 w 597736"/>
                <a:gd name="connsiteY10" fmla="*/ 99625 h 5981020"/>
                <a:gd name="connsiteX11" fmla="*/ 29180 w 597736"/>
                <a:gd name="connsiteY11" fmla="*/ 29180 h 5981020"/>
                <a:gd name="connsiteX12" fmla="*/ 99626 w 597736"/>
                <a:gd name="connsiteY12" fmla="*/ 1 h 5981020"/>
                <a:gd name="connsiteX13" fmla="*/ 99625 w 597736"/>
                <a:gd name="connsiteY13" fmla="*/ 0 h 5981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97736" h="5981020">
                  <a:moveTo>
                    <a:pt x="597736" y="996863"/>
                  </a:moveTo>
                  <a:lnTo>
                    <a:pt x="597736" y="4984157"/>
                  </a:lnTo>
                  <a:cubicBezTo>
                    <a:pt x="597736" y="5248538"/>
                    <a:pt x="596687" y="5502093"/>
                    <a:pt x="594820" y="5689037"/>
                  </a:cubicBezTo>
                  <a:cubicBezTo>
                    <a:pt x="592953" y="5875981"/>
                    <a:pt x="590420" y="5981005"/>
                    <a:pt x="587779" y="5981005"/>
                  </a:cubicBezTo>
                  <a:cubicBezTo>
                    <a:pt x="391853" y="5981005"/>
                    <a:pt x="195927" y="5981015"/>
                    <a:pt x="0" y="5981015"/>
                  </a:cubicBezTo>
                  <a:lnTo>
                    <a:pt x="0" y="5981015"/>
                  </a:lnTo>
                  <a:lnTo>
                    <a:pt x="0" y="598101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587780" y="5"/>
                  </a:lnTo>
                  <a:cubicBezTo>
                    <a:pt x="590420" y="5"/>
                    <a:pt x="592953" y="105029"/>
                    <a:pt x="594820" y="291983"/>
                  </a:cubicBezTo>
                  <a:cubicBezTo>
                    <a:pt x="596687" y="478927"/>
                    <a:pt x="597736" y="732482"/>
                    <a:pt x="597736" y="996873"/>
                  </a:cubicBezTo>
                  <a:lnTo>
                    <a:pt x="597736" y="996863"/>
                  </a:lnTo>
                  <a:close/>
                </a:path>
              </a:pathLst>
            </a:cu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1" tIns="41878" rIns="41878" bIns="41881" numCol="1" spcCol="1270" anchor="ctr" anchorCtr="0">
              <a:noAutofit/>
            </a:bodyPr>
            <a:lstStyle/>
            <a:p>
              <a:pPr marL="228600" lvl="1" indent="-228600" algn="l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ko-KR" altLang="en-US" sz="2000" b="1" kern="1200" smtClean="0"/>
                <a:t>향후 추진체계 및 추진일정</a:t>
              </a:r>
              <a:endParaRPr lang="ko-KR" altLang="en-US" sz="2000" b="1" kern="1200" dirty="0"/>
            </a:p>
          </p:txBody>
        </p:sp>
      </p:grpSp>
      <p:sp>
        <p:nvSpPr>
          <p:cNvPr id="5" name="제목 1"/>
          <p:cNvSpPr txBox="1">
            <a:spLocks/>
          </p:cNvSpPr>
          <p:nvPr/>
        </p:nvSpPr>
        <p:spPr>
          <a:xfrm>
            <a:off x="3203848" y="620688"/>
            <a:ext cx="2592288" cy="476672"/>
          </a:xfrm>
          <a:prstGeom prst="snip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발표 순서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2</a:t>
            </a:fld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195736" y="2878485"/>
            <a:ext cx="53285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b="1" dirty="0" smtClean="0">
                <a:latin typeface="HY견고딕" pitchFamily="18" charset="-127"/>
                <a:ea typeface="HY견고딕" pitchFamily="18" charset="-127"/>
              </a:rPr>
              <a:t> 한일간 </a:t>
            </a:r>
            <a:r>
              <a:rPr lang="en-US" altLang="ko-KR" b="1" dirty="0" smtClean="0">
                <a:latin typeface="HY견고딕" pitchFamily="18" charset="-127"/>
                <a:ea typeface="HY견고딕" pitchFamily="18" charset="-127"/>
              </a:rPr>
              <a:t>M&amp;A </a:t>
            </a:r>
            <a:r>
              <a:rPr lang="ko-KR" altLang="en-US" b="1" dirty="0" smtClean="0">
                <a:latin typeface="HY견고딕" pitchFamily="18" charset="-127"/>
                <a:ea typeface="HY견고딕" pitchFamily="18" charset="-127"/>
              </a:rPr>
              <a:t>활성화를 위한 공동협력</a:t>
            </a:r>
            <a:endParaRPr lang="en-US" altLang="ko-KR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>
              <a:buFont typeface="+mj-lt"/>
              <a:buAutoNum type="arabicPeriod"/>
            </a:pPr>
            <a:endParaRPr lang="en-US" altLang="ko-KR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b="1" dirty="0" smtClean="0">
                <a:latin typeface="HY견고딕" pitchFamily="18" charset="-127"/>
                <a:ea typeface="HY견고딕" pitchFamily="18" charset="-127"/>
              </a:rPr>
              <a:t> 한일 부품소재 클러스터간 연계협력 추진</a:t>
            </a:r>
            <a:endParaRPr lang="en-US" altLang="ko-KR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>
              <a:buFont typeface="+mj-lt"/>
              <a:buAutoNum type="arabicPeriod"/>
            </a:pPr>
            <a:endParaRPr lang="en-US" altLang="ko-KR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b="1" dirty="0" smtClean="0">
                <a:latin typeface="HY견고딕" pitchFamily="18" charset="-127"/>
                <a:ea typeface="HY견고딕" pitchFamily="18" charset="-127"/>
              </a:rPr>
              <a:t> 부품소재 통계분류 체계화를 위한 공동연구</a:t>
            </a:r>
            <a:endParaRPr lang="en-US" altLang="ko-KR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>
              <a:buFont typeface="+mj-lt"/>
              <a:buAutoNum type="arabicPeriod"/>
            </a:pPr>
            <a:endParaRPr lang="en-US" altLang="ko-KR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b="1" dirty="0" smtClean="0">
                <a:latin typeface="HY견고딕" pitchFamily="18" charset="-127"/>
                <a:ea typeface="HY견고딕" pitchFamily="18" charset="-127"/>
              </a:rPr>
              <a:t> 부품공용화 및 상호인증 확대 촉진</a:t>
            </a:r>
            <a:endParaRPr lang="ko-KR" altLang="en-US" b="1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en-US" altLang="ko-K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Ⅰ. </a:t>
            </a:r>
            <a:r>
              <a:rPr kumimoji="0" lang="ko-KR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대일 부품소재 무역수지 현황</a:t>
            </a:r>
            <a:endParaRPr kumimoji="0" lang="ko-KR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95536" y="980728"/>
            <a:ext cx="8352928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□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 대일 부품</a:t>
            </a:r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·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소재 수출액 중 가장 큰 비중을 차지하고 있는 전자부품은 메모리  </a:t>
            </a:r>
            <a:endParaRPr lang="en-US" altLang="ko-KR" smtClean="0">
              <a:latin typeface="HY견고딕" pitchFamily="18" charset="-127"/>
              <a:ea typeface="HY견고딕" pitchFamily="18" charset="-127"/>
            </a:endParaRPr>
          </a:p>
          <a:p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    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반도체</a:t>
            </a:r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전년대비 </a:t>
            </a:r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49.5%)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와 액정표시장치</a:t>
            </a:r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(20.2%)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등의 수출 증가 영향으로 </a:t>
            </a:r>
            <a:endParaRPr lang="en-US" altLang="ko-KR" smtClean="0">
              <a:latin typeface="HY견고딕" pitchFamily="18" charset="-127"/>
              <a:ea typeface="HY견고딕" pitchFamily="18" charset="-127"/>
            </a:endParaRPr>
          </a:p>
          <a:p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    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전년대비 </a:t>
            </a:r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32.1% 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증가한 </a:t>
            </a:r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40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억불 기록 </a:t>
            </a:r>
          </a:p>
        </p:txBody>
      </p:sp>
      <p:grpSp>
        <p:nvGrpSpPr>
          <p:cNvPr id="2" name="그룹 29"/>
          <p:cNvGrpSpPr/>
          <p:nvPr/>
        </p:nvGrpSpPr>
        <p:grpSpPr>
          <a:xfrm>
            <a:off x="395536" y="2420888"/>
            <a:ext cx="8352928" cy="3255405"/>
            <a:chOff x="395536" y="2545740"/>
            <a:chExt cx="8352928" cy="3255405"/>
          </a:xfrm>
        </p:grpSpPr>
        <p:sp>
          <p:nvSpPr>
            <p:cNvPr id="15" name="TextBox 14"/>
            <p:cNvSpPr txBox="1"/>
            <p:nvPr/>
          </p:nvSpPr>
          <p:spPr>
            <a:xfrm>
              <a:off x="395536" y="2545740"/>
              <a:ext cx="83529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smtClean="0">
                  <a:latin typeface="HY견고딕" pitchFamily="18" charset="-127"/>
                  <a:ea typeface="HY견고딕" pitchFamily="18" charset="-127"/>
                </a:rPr>
                <a:t>&lt; </a:t>
              </a:r>
              <a:r>
                <a:rPr lang="ko-KR" altLang="en-US" sz="1400" smtClean="0">
                  <a:latin typeface="HY견고딕" pitchFamily="18" charset="-127"/>
                  <a:ea typeface="HY견고딕" pitchFamily="18" charset="-127"/>
                </a:rPr>
                <a:t>대일 부품</a:t>
              </a:r>
              <a:r>
                <a:rPr lang="en-US" altLang="ko-KR" sz="1400" smtClean="0">
                  <a:latin typeface="HY견고딕" pitchFamily="18" charset="-127"/>
                  <a:ea typeface="HY견고딕" pitchFamily="18" charset="-127"/>
                </a:rPr>
                <a:t>·</a:t>
              </a:r>
              <a:r>
                <a:rPr lang="ko-KR" altLang="en-US" sz="1400" smtClean="0">
                  <a:latin typeface="HY견고딕" pitchFamily="18" charset="-127"/>
                  <a:ea typeface="HY견고딕" pitchFamily="18" charset="-127"/>
                </a:rPr>
                <a:t>소재 수출 실적과 증감률 추이 </a:t>
              </a:r>
              <a:r>
                <a:rPr lang="en-US" altLang="ko-KR" sz="1400" smtClean="0">
                  <a:latin typeface="HY견고딕" pitchFamily="18" charset="-127"/>
                  <a:ea typeface="HY견고딕" pitchFamily="18" charset="-127"/>
                </a:rPr>
                <a:t>&gt;</a:t>
              </a:r>
              <a:r>
                <a:rPr lang="ko-KR" altLang="en-US" sz="1400" smtClean="0">
                  <a:latin typeface="HY견고딕" pitchFamily="18" charset="-127"/>
                  <a:ea typeface="HY견고딕" pitchFamily="18" charset="-127"/>
                </a:rPr>
                <a:t> </a:t>
              </a:r>
            </a:p>
            <a:p>
              <a:pPr algn="ctr"/>
              <a:endParaRPr lang="ko-KR" altLang="en-US" sz="1400">
                <a:latin typeface="HY견고딕" pitchFamily="18" charset="-127"/>
                <a:ea typeface="HY견고딕" pitchFamily="18" charset="-127"/>
              </a:endParaRPr>
            </a:p>
          </p:txBody>
        </p:sp>
        <p:pic>
          <p:nvPicPr>
            <p:cNvPr id="1032" name="Picture 8" descr="C:\DOCUME~1\ADMIN\LOCALS~1\Temp\UNI000008ec0282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2924944"/>
              <a:ext cx="8352928" cy="2876201"/>
            </a:xfrm>
            <a:prstGeom prst="rect">
              <a:avLst/>
            </a:prstGeom>
            <a:noFill/>
            <a:ln w="19050">
              <a:solidFill>
                <a:schemeClr val="tx2">
                  <a:lumMod val="40000"/>
                  <a:lumOff val="60000"/>
                </a:schemeClr>
              </a:solidFill>
            </a:ln>
          </p:spPr>
        </p:pic>
        <p:sp>
          <p:nvSpPr>
            <p:cNvPr id="25" name="직사각형 24"/>
            <p:cNvSpPr/>
            <p:nvPr/>
          </p:nvSpPr>
          <p:spPr>
            <a:xfrm>
              <a:off x="2771800" y="2951578"/>
              <a:ext cx="1656184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20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부품소재 수입액</a:t>
              </a:r>
              <a:endParaRPr lang="ko-KR" altLang="en-US" sz="1200">
                <a:solidFill>
                  <a:sysClr val="windowText" lastClr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5553478" y="2960456"/>
              <a:ext cx="1656184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20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부품소재 수입 증감율</a:t>
              </a:r>
              <a:endParaRPr lang="ko-KR" altLang="en-US" sz="1200">
                <a:solidFill>
                  <a:sysClr val="windowText" lastClr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755576" y="5445224"/>
              <a:ext cx="1656184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‘08</a:t>
              </a:r>
              <a:r>
                <a:rPr lang="ko-KR" altLang="en-US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년 </a:t>
              </a:r>
              <a:r>
                <a:rPr lang="en-US" altLang="ko-KR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  <a:r>
                <a:rPr lang="ko-KR" altLang="en-US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사분기</a:t>
              </a:r>
              <a:endParaRPr lang="ko-KR" altLang="en-US" sz="1050">
                <a:solidFill>
                  <a:sysClr val="windowText" lastClr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3131840" y="5445224"/>
              <a:ext cx="1656184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‘09</a:t>
              </a:r>
              <a:r>
                <a:rPr lang="ko-KR" altLang="en-US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년 </a:t>
              </a:r>
              <a:r>
                <a:rPr lang="en-US" altLang="ko-KR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  <a:r>
                <a:rPr lang="ko-KR" altLang="en-US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사분기</a:t>
              </a:r>
              <a:endParaRPr lang="ko-KR" altLang="en-US" sz="1050">
                <a:solidFill>
                  <a:sysClr val="windowText" lastClr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5508104" y="5445224"/>
              <a:ext cx="1656184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‘10</a:t>
              </a:r>
              <a:r>
                <a:rPr lang="ko-KR" altLang="en-US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년 </a:t>
              </a:r>
              <a:r>
                <a:rPr lang="en-US" altLang="ko-KR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  <a:r>
                <a:rPr lang="ko-KR" altLang="en-US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사분기</a:t>
              </a:r>
              <a:endParaRPr lang="ko-KR" altLang="en-US" sz="1050">
                <a:solidFill>
                  <a:sysClr val="windowText" lastClr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en-US" altLang="ko-K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Ⅰ. </a:t>
            </a:r>
            <a:r>
              <a:rPr kumimoji="0" lang="ko-KR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대일 부품소재 무역수지 현황</a:t>
            </a:r>
            <a:endParaRPr kumimoji="0" lang="ko-KR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95536" y="980728"/>
            <a:ext cx="8352928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□</a:t>
            </a:r>
            <a:r>
              <a:rPr lang="ko-KR" altLang="en-US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대일 부품</a:t>
            </a:r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·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소재 수입은 대일 전산업 수입의 </a:t>
            </a:r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59.2%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를 차지</a:t>
            </a:r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b="1" smtClean="0">
                <a:latin typeface="+mn-ea"/>
              </a:rPr>
              <a:t>‘</a:t>
            </a:r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09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년 </a:t>
            </a:r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61.3% </a:t>
            </a:r>
          </a:p>
          <a:p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    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대비 비중이</a:t>
            </a:r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소폭 감소하며 대일 무역의존도는 완화 추세 </a:t>
            </a:r>
            <a:endParaRPr lang="ko-KR" altLang="en-US"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그룹 29"/>
          <p:cNvGrpSpPr/>
          <p:nvPr/>
        </p:nvGrpSpPr>
        <p:grpSpPr>
          <a:xfrm>
            <a:off x="395536" y="2420888"/>
            <a:ext cx="8352928" cy="3255405"/>
            <a:chOff x="395536" y="2545740"/>
            <a:chExt cx="8352928" cy="3255405"/>
          </a:xfrm>
        </p:grpSpPr>
        <p:sp>
          <p:nvSpPr>
            <p:cNvPr id="15" name="TextBox 14"/>
            <p:cNvSpPr txBox="1"/>
            <p:nvPr/>
          </p:nvSpPr>
          <p:spPr>
            <a:xfrm>
              <a:off x="395536" y="2545740"/>
              <a:ext cx="83529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smtClean="0">
                  <a:latin typeface="HY견고딕" pitchFamily="18" charset="-127"/>
                  <a:ea typeface="HY견고딕" pitchFamily="18" charset="-127"/>
                </a:rPr>
                <a:t>&lt; </a:t>
              </a:r>
              <a:r>
                <a:rPr lang="ko-KR" altLang="en-US" sz="1400" smtClean="0">
                  <a:latin typeface="HY견고딕" pitchFamily="18" charset="-127"/>
                  <a:ea typeface="HY견고딕" pitchFamily="18" charset="-127"/>
                </a:rPr>
                <a:t>대일 부품</a:t>
              </a:r>
              <a:r>
                <a:rPr lang="en-US" altLang="ko-KR" sz="1400" smtClean="0">
                  <a:latin typeface="HY견고딕" pitchFamily="18" charset="-127"/>
                  <a:ea typeface="HY견고딕" pitchFamily="18" charset="-127"/>
                </a:rPr>
                <a:t>·</a:t>
              </a:r>
              <a:r>
                <a:rPr lang="ko-KR" altLang="en-US" sz="1400" smtClean="0">
                  <a:latin typeface="HY견고딕" pitchFamily="18" charset="-127"/>
                  <a:ea typeface="HY견고딕" pitchFamily="18" charset="-127"/>
                </a:rPr>
                <a:t>소재 수출 실적과 증감률 추이 </a:t>
              </a:r>
              <a:r>
                <a:rPr lang="en-US" altLang="ko-KR" sz="1400" smtClean="0">
                  <a:latin typeface="HY견고딕" pitchFamily="18" charset="-127"/>
                  <a:ea typeface="HY견고딕" pitchFamily="18" charset="-127"/>
                </a:rPr>
                <a:t>&gt;</a:t>
              </a:r>
              <a:r>
                <a:rPr lang="ko-KR" altLang="en-US" sz="1400" smtClean="0">
                  <a:latin typeface="HY견고딕" pitchFamily="18" charset="-127"/>
                  <a:ea typeface="HY견고딕" pitchFamily="18" charset="-127"/>
                </a:rPr>
                <a:t> </a:t>
              </a:r>
            </a:p>
            <a:p>
              <a:pPr algn="ctr"/>
              <a:endParaRPr lang="ko-KR" altLang="en-US" sz="1400">
                <a:latin typeface="HY견고딕" pitchFamily="18" charset="-127"/>
                <a:ea typeface="HY견고딕" pitchFamily="18" charset="-127"/>
              </a:endParaRPr>
            </a:p>
          </p:txBody>
        </p:sp>
        <p:pic>
          <p:nvPicPr>
            <p:cNvPr id="1032" name="Picture 8" descr="C:\DOCUME~1\ADMIN\LOCALS~1\Temp\UNI000008ec0282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2924944"/>
              <a:ext cx="8352928" cy="2876201"/>
            </a:xfrm>
            <a:prstGeom prst="rect">
              <a:avLst/>
            </a:prstGeom>
            <a:noFill/>
            <a:ln w="19050">
              <a:solidFill>
                <a:schemeClr val="tx2">
                  <a:lumMod val="40000"/>
                  <a:lumOff val="60000"/>
                </a:schemeClr>
              </a:solidFill>
            </a:ln>
          </p:spPr>
        </p:pic>
        <p:sp>
          <p:nvSpPr>
            <p:cNvPr id="25" name="직사각형 24"/>
            <p:cNvSpPr/>
            <p:nvPr/>
          </p:nvSpPr>
          <p:spPr>
            <a:xfrm>
              <a:off x="2771800" y="2951578"/>
              <a:ext cx="1656184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20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부품소재 수입액</a:t>
              </a:r>
              <a:endParaRPr lang="ko-KR" altLang="en-US" sz="1200">
                <a:solidFill>
                  <a:sysClr val="windowText" lastClr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5553478" y="2960456"/>
              <a:ext cx="1656184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20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부품소재 수입 증감율</a:t>
              </a:r>
              <a:endParaRPr lang="ko-KR" altLang="en-US" sz="1200">
                <a:solidFill>
                  <a:sysClr val="windowText" lastClr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755576" y="5445224"/>
              <a:ext cx="1656184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‘08</a:t>
              </a:r>
              <a:r>
                <a:rPr lang="ko-KR" altLang="en-US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년 </a:t>
              </a:r>
              <a:r>
                <a:rPr lang="en-US" altLang="ko-KR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  <a:r>
                <a:rPr lang="ko-KR" altLang="en-US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사분기</a:t>
              </a:r>
              <a:endParaRPr lang="ko-KR" altLang="en-US" sz="1050">
                <a:solidFill>
                  <a:sysClr val="windowText" lastClr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3131840" y="5445224"/>
              <a:ext cx="1656184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‘09</a:t>
              </a:r>
              <a:r>
                <a:rPr lang="ko-KR" altLang="en-US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년 </a:t>
              </a:r>
              <a:r>
                <a:rPr lang="en-US" altLang="ko-KR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  <a:r>
                <a:rPr lang="ko-KR" altLang="en-US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사분기</a:t>
              </a:r>
              <a:endParaRPr lang="ko-KR" altLang="en-US" sz="1050">
                <a:solidFill>
                  <a:sysClr val="windowText" lastClr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5508104" y="5445224"/>
              <a:ext cx="1656184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‘10</a:t>
              </a:r>
              <a:r>
                <a:rPr lang="ko-KR" altLang="en-US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년 </a:t>
              </a:r>
              <a:r>
                <a:rPr lang="en-US" altLang="ko-KR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  <a:r>
                <a:rPr lang="ko-KR" altLang="en-US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사분기</a:t>
              </a:r>
              <a:endParaRPr lang="ko-KR" altLang="en-US" sz="1050">
                <a:solidFill>
                  <a:sysClr val="windowText" lastClr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en-US" altLang="ko-K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Ⅰ. </a:t>
            </a:r>
            <a:r>
              <a:rPr kumimoji="0" lang="ko-KR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대일 부품소재 무역수지 현황</a:t>
            </a:r>
            <a:endParaRPr kumimoji="0" lang="ko-KR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95536" y="980728"/>
            <a:ext cx="8352928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□</a:t>
            </a:r>
            <a:r>
              <a:rPr lang="ko-KR" altLang="en-US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b="1" smtClean="0">
                <a:solidFill>
                  <a:schemeClr val="tx1"/>
                </a:solidFill>
                <a:latin typeface="+mn-ea"/>
              </a:rPr>
              <a:t>‘</a:t>
            </a:r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10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년 대일 부품</a:t>
            </a:r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·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소재 무역수지는 </a:t>
            </a:r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243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억불 적자를 기록하면서 대일 적자</a:t>
            </a:r>
            <a:endParaRPr lang="en-US" altLang="ko-KR" smtClean="0">
              <a:latin typeface="HY견고딕" pitchFamily="18" charset="-127"/>
              <a:ea typeface="HY견고딕" pitchFamily="18" charset="-127"/>
            </a:endParaRPr>
          </a:p>
          <a:p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    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의 절대액수는 증가하였으나</a:t>
            </a:r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전체 교역량에서 차지하는 비중을 고려할 때 </a:t>
            </a:r>
            <a:endParaRPr lang="en-US" altLang="ko-KR" smtClean="0">
              <a:latin typeface="HY견고딕" pitchFamily="18" charset="-127"/>
              <a:ea typeface="HY견고딕" pitchFamily="18" charset="-127"/>
            </a:endParaRPr>
          </a:p>
          <a:p>
            <a:r>
              <a:rPr lang="en-US" altLang="ko-KR" smtClean="0">
                <a:latin typeface="HY견고딕" pitchFamily="18" charset="-127"/>
                <a:ea typeface="HY견고딕" pitchFamily="18" charset="-127"/>
              </a:rPr>
              <a:t>    </a:t>
            </a:r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대일의존도는 완화되고 있는 추세 </a:t>
            </a:r>
            <a:endParaRPr lang="ko-KR" altLang="en-US"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4" name="그룹 23"/>
          <p:cNvGrpSpPr/>
          <p:nvPr/>
        </p:nvGrpSpPr>
        <p:grpSpPr>
          <a:xfrm>
            <a:off x="395536" y="2348880"/>
            <a:ext cx="8352928" cy="3767546"/>
            <a:chOff x="395536" y="2420888"/>
            <a:chExt cx="8352928" cy="3767546"/>
          </a:xfrm>
        </p:grpSpPr>
        <p:sp>
          <p:nvSpPr>
            <p:cNvPr id="15" name="TextBox 14"/>
            <p:cNvSpPr txBox="1"/>
            <p:nvPr/>
          </p:nvSpPr>
          <p:spPr>
            <a:xfrm>
              <a:off x="395536" y="2420888"/>
              <a:ext cx="83529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smtClean="0">
                  <a:latin typeface="HY견고딕" pitchFamily="18" charset="-127"/>
                  <a:ea typeface="HY견고딕" pitchFamily="18" charset="-127"/>
                </a:rPr>
                <a:t>&lt; </a:t>
              </a:r>
              <a:r>
                <a:rPr lang="ko-KR" altLang="en-US" sz="1400" smtClean="0">
                  <a:latin typeface="HY견고딕" pitchFamily="18" charset="-127"/>
                  <a:ea typeface="HY견고딕" pitchFamily="18" charset="-127"/>
                </a:rPr>
                <a:t>대일 부품</a:t>
              </a:r>
              <a:r>
                <a:rPr lang="en-US" altLang="ko-KR" sz="1400" smtClean="0">
                  <a:latin typeface="HY견고딕" pitchFamily="18" charset="-127"/>
                  <a:ea typeface="HY견고딕" pitchFamily="18" charset="-127"/>
                </a:rPr>
                <a:t>·</a:t>
              </a:r>
              <a:r>
                <a:rPr lang="ko-KR" altLang="en-US" sz="1400" smtClean="0">
                  <a:latin typeface="HY견고딕" pitchFamily="18" charset="-127"/>
                  <a:ea typeface="HY견고딕" pitchFamily="18" charset="-127"/>
                </a:rPr>
                <a:t>소재 무역수지 실적과 증가액 추이</a:t>
              </a:r>
              <a:r>
                <a:rPr lang="en-US" altLang="ko-KR" sz="1400" smtClean="0">
                  <a:latin typeface="HY견고딕" pitchFamily="18" charset="-127"/>
                  <a:ea typeface="HY견고딕" pitchFamily="18" charset="-127"/>
                </a:rPr>
                <a:t>&gt;</a:t>
              </a:r>
              <a:r>
                <a:rPr lang="ko-KR" altLang="en-US" sz="1400" smtClean="0">
                  <a:latin typeface="HY견고딕" pitchFamily="18" charset="-127"/>
                  <a:ea typeface="HY견고딕" pitchFamily="18" charset="-127"/>
                </a:rPr>
                <a:t> </a:t>
              </a:r>
            </a:p>
            <a:p>
              <a:pPr algn="ctr"/>
              <a:endParaRPr lang="ko-KR" altLang="en-US" sz="1400">
                <a:latin typeface="HY견고딕" pitchFamily="18" charset="-127"/>
                <a:ea typeface="HY견고딕" pitchFamily="18" charset="-127"/>
              </a:endParaRPr>
            </a:p>
          </p:txBody>
        </p:sp>
        <p:pic>
          <p:nvPicPr>
            <p:cNvPr id="28674" name="Picture 2" descr="C:\DOCUME~1\ADMIN\LOCALS~1\Temp\UNI000008ec02a3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2780928"/>
              <a:ext cx="8299648" cy="3407506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</p:pic>
        <p:sp>
          <p:nvSpPr>
            <p:cNvPr id="13" name="직사각형 12"/>
            <p:cNvSpPr/>
            <p:nvPr/>
          </p:nvSpPr>
          <p:spPr>
            <a:xfrm>
              <a:off x="683568" y="5805264"/>
              <a:ext cx="1656184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‘08</a:t>
              </a:r>
              <a:r>
                <a:rPr lang="ko-KR" altLang="en-US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년 </a:t>
              </a:r>
              <a:r>
                <a:rPr lang="en-US" altLang="ko-KR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  <a:r>
                <a:rPr lang="ko-KR" altLang="en-US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사분기</a:t>
              </a:r>
              <a:endParaRPr lang="ko-KR" altLang="en-US" sz="1050">
                <a:solidFill>
                  <a:sysClr val="windowText" lastClr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2843808" y="5805264"/>
              <a:ext cx="1656184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‘09</a:t>
              </a:r>
              <a:r>
                <a:rPr lang="ko-KR" altLang="en-US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년 </a:t>
              </a:r>
              <a:r>
                <a:rPr lang="en-US" altLang="ko-KR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  <a:r>
                <a:rPr lang="ko-KR" altLang="en-US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사분기</a:t>
              </a:r>
              <a:endParaRPr lang="ko-KR" altLang="en-US" sz="1050">
                <a:solidFill>
                  <a:sysClr val="windowText" lastClr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5076056" y="5805264"/>
              <a:ext cx="1656184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‘10</a:t>
              </a:r>
              <a:r>
                <a:rPr lang="ko-KR" altLang="en-US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년 </a:t>
              </a:r>
              <a:r>
                <a:rPr lang="en-US" altLang="ko-KR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  <a:r>
                <a:rPr lang="ko-KR" altLang="en-US" sz="1050" smtClean="0">
                  <a:solidFill>
                    <a:sysClr val="windowText" lastClr="000000"/>
                  </a:solidFill>
                  <a:latin typeface="HY견고딕" pitchFamily="18" charset="-127"/>
                  <a:ea typeface="HY견고딕" pitchFamily="18" charset="-127"/>
                </a:rPr>
                <a:t>사분기</a:t>
              </a:r>
              <a:endParaRPr lang="ko-KR" altLang="en-US" sz="1050">
                <a:solidFill>
                  <a:sysClr val="windowText" lastClr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719298" y="2803988"/>
              <a:ext cx="1584176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1000" smtClean="0">
                  <a:latin typeface="HY견고딕" pitchFamily="18" charset="-127"/>
                  <a:ea typeface="HY견고딕" pitchFamily="18" charset="-127"/>
                </a:rPr>
                <a:t>전자부품</a:t>
              </a:r>
              <a:endParaRPr lang="en-US" altLang="ko-KR" sz="1000" smtClean="0">
                <a:latin typeface="HY견고딕" pitchFamily="18" charset="-127"/>
                <a:ea typeface="HY견고딕" pitchFamily="18" charset="-127"/>
              </a:endParaRPr>
            </a:p>
            <a:p>
              <a:r>
                <a:rPr lang="ko-KR" altLang="en-US" sz="1000" smtClean="0">
                  <a:latin typeface="HY견고딕" pitchFamily="18" charset="-127"/>
                  <a:ea typeface="HY견고딕" pitchFamily="18" charset="-127"/>
                </a:rPr>
                <a:t>여타소재</a:t>
              </a:r>
              <a:r>
                <a:rPr lang="en-US" altLang="ko-KR" sz="1000" smtClean="0">
                  <a:latin typeface="HY견고딕" pitchFamily="18" charset="-127"/>
                  <a:ea typeface="HY견고딕" pitchFamily="18" charset="-127"/>
                </a:rPr>
                <a:t>(</a:t>
              </a:r>
              <a:r>
                <a:rPr lang="ko-KR" altLang="en-US" sz="1000" smtClean="0">
                  <a:latin typeface="HY견고딕" pitchFamily="18" charset="-127"/>
                  <a:ea typeface="HY견고딕" pitchFamily="18" charset="-127"/>
                </a:rPr>
                <a:t>화학소재제외</a:t>
              </a:r>
              <a:r>
                <a:rPr lang="en-US" altLang="ko-KR" sz="1000" smtClean="0">
                  <a:latin typeface="HY견고딕" pitchFamily="18" charset="-127"/>
                  <a:ea typeface="HY견고딕" pitchFamily="18" charset="-127"/>
                </a:rPr>
                <a:t>)</a:t>
              </a:r>
              <a:endParaRPr lang="ko-KR" altLang="en-US" sz="1000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618140" y="2807562"/>
              <a:ext cx="1584176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1000" smtClean="0">
                  <a:latin typeface="HY견고딕" pitchFamily="18" charset="-127"/>
                  <a:ea typeface="HY견고딕" pitchFamily="18" charset="-127"/>
                </a:rPr>
                <a:t>여타부품</a:t>
              </a:r>
              <a:r>
                <a:rPr lang="en-US" altLang="ko-KR" sz="1000" smtClean="0">
                  <a:latin typeface="HY견고딕" pitchFamily="18" charset="-127"/>
                  <a:ea typeface="HY견고딕" pitchFamily="18" charset="-127"/>
                </a:rPr>
                <a:t>(</a:t>
              </a:r>
              <a:r>
                <a:rPr lang="ko-KR" altLang="en-US" sz="1000" smtClean="0">
                  <a:latin typeface="HY견고딕" pitchFamily="18" charset="-127"/>
                  <a:ea typeface="HY견고딕" pitchFamily="18" charset="-127"/>
                </a:rPr>
                <a:t>전자부품제외</a:t>
              </a:r>
              <a:r>
                <a:rPr lang="en-US" altLang="ko-KR" sz="1000" smtClean="0">
                  <a:latin typeface="HY견고딕" pitchFamily="18" charset="-127"/>
                  <a:ea typeface="HY견고딕" pitchFamily="18" charset="-127"/>
                </a:rPr>
                <a:t>)</a:t>
              </a:r>
            </a:p>
            <a:p>
              <a:r>
                <a:rPr lang="ko-KR" altLang="en-US" sz="1000" smtClean="0">
                  <a:latin typeface="HY견고딕" pitchFamily="18" charset="-127"/>
                  <a:ea typeface="HY견고딕" pitchFamily="18" charset="-127"/>
                </a:rPr>
                <a:t>부품소재산업 무역수지</a:t>
              </a:r>
              <a:endParaRPr lang="ko-KR" altLang="en-US" sz="1000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25860" y="2807562"/>
              <a:ext cx="702324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1000" smtClean="0">
                  <a:latin typeface="HY견고딕" pitchFamily="18" charset="-127"/>
                  <a:ea typeface="HY견고딕" pitchFamily="18" charset="-127"/>
                </a:rPr>
                <a:t>화학소재</a:t>
              </a:r>
              <a:endParaRPr lang="ko-KR" altLang="en-US" sz="1000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686100" y="3434315"/>
              <a:ext cx="702324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1000" smtClean="0">
                  <a:solidFill>
                    <a:srgbClr val="0066FF"/>
                  </a:solidFill>
                  <a:latin typeface="HY견고딕" pitchFamily="18" charset="-127"/>
                  <a:ea typeface="HY견고딕" pitchFamily="18" charset="-127"/>
                </a:rPr>
                <a:t>여타소재</a:t>
              </a:r>
              <a:endParaRPr lang="ko-KR" altLang="en-US" sz="1000">
                <a:solidFill>
                  <a:srgbClr val="0066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686100" y="4011363"/>
              <a:ext cx="702324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1000" smtClean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화학소재</a:t>
              </a:r>
              <a:endParaRPr lang="ko-KR" altLang="en-US" sz="100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686100" y="4515419"/>
              <a:ext cx="702324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1000" smtClean="0">
                  <a:solidFill>
                    <a:srgbClr val="CC9900"/>
                  </a:solidFill>
                  <a:latin typeface="HY견고딕" pitchFamily="18" charset="-127"/>
                  <a:ea typeface="HY견고딕" pitchFamily="18" charset="-127"/>
                </a:rPr>
                <a:t>여타부품</a:t>
              </a:r>
              <a:endParaRPr lang="ko-KR" altLang="en-US" sz="1000">
                <a:solidFill>
                  <a:srgbClr val="CC99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686100" y="4958924"/>
              <a:ext cx="702324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1000" smtClean="0">
                  <a:solidFill>
                    <a:schemeClr val="accent6">
                      <a:lumMod val="75000"/>
                    </a:schemeClr>
                  </a:solidFill>
                  <a:latin typeface="HY견고딕" pitchFamily="18" charset="-127"/>
                  <a:ea typeface="HY견고딕" pitchFamily="18" charset="-127"/>
                </a:rPr>
                <a:t>전자부품</a:t>
              </a:r>
              <a:endParaRPr lang="ko-KR" altLang="en-US" sz="1000">
                <a:solidFill>
                  <a:schemeClr val="accent6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 txBox="1">
            <a:spLocks/>
          </p:cNvSpPr>
          <p:nvPr/>
        </p:nvSpPr>
        <p:spPr>
          <a:xfrm>
            <a:off x="971600" y="1916832"/>
            <a:ext cx="7128792" cy="54868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Ⅱ. 2010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추진실적 및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2011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계획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63688" y="2780928"/>
            <a:ext cx="61206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 한일간 </a:t>
            </a: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M&amp;A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활성화를 위한 공동협력</a:t>
            </a: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>
              <a:buFont typeface="+mj-lt"/>
              <a:buAutoNum type="arabicPeriod"/>
            </a:pP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 한일 부품소재 클러스터간 연계협력 추진</a:t>
            </a: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>
              <a:buFont typeface="+mj-lt"/>
              <a:buAutoNum type="arabicPeriod"/>
            </a:pP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 부품소재 통계분류 체계화를 위한 공동연구</a:t>
            </a: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>
              <a:buFont typeface="+mj-lt"/>
              <a:buAutoNum type="arabicPeriod"/>
            </a:pP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 부품공용화 및 상호인증 확대 촉진</a:t>
            </a:r>
            <a:endParaRPr lang="ko-KR" altLang="en-US" sz="20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ko-KR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Ⅱ.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2010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추진실적 및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2011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추진계획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5057308"/>
            <a:ext cx="8208912" cy="11079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ko-KR" sz="1000" b="1" dirty="0" smtClean="0">
              <a:latin typeface="+mn-ea"/>
            </a:endParaRPr>
          </a:p>
          <a:p>
            <a:r>
              <a:rPr lang="ko-KR" altLang="en-US" sz="1600" b="1" smtClean="0">
                <a:latin typeface="+mn-ea"/>
              </a:rPr>
              <a:t>◆ </a:t>
            </a:r>
            <a:r>
              <a:rPr lang="ko-KR" altLang="en-US" sz="1600" b="1" smtClean="0"/>
              <a:t>한국기업의 장점은 현재 일본이 보유하고 있는 첨단기술에 대한 높은 이해도와 기술</a:t>
            </a:r>
            <a:endParaRPr lang="en-US" altLang="ko-KR" sz="1600" b="1" smtClean="0"/>
          </a:p>
          <a:p>
            <a:r>
              <a:rPr lang="en-US" altLang="ko-KR" sz="1600" b="1" smtClean="0"/>
              <a:t>    </a:t>
            </a:r>
            <a:r>
              <a:rPr lang="ko-KR" altLang="en-US" sz="1600" b="1" smtClean="0"/>
              <a:t>흡수능력을 꼽을 수 있음</a:t>
            </a:r>
            <a:r>
              <a:rPr lang="en-US" altLang="ko-KR" sz="1600" b="1" smtClean="0"/>
              <a:t>. </a:t>
            </a:r>
            <a:r>
              <a:rPr lang="ko-KR" altLang="en-US" sz="1600" b="1" smtClean="0"/>
              <a:t>또한 기술에 대한 빠른 </a:t>
            </a:r>
            <a:r>
              <a:rPr lang="en-US" altLang="ko-KR" sz="1600" b="1" smtClean="0"/>
              <a:t>Catch-up </a:t>
            </a:r>
            <a:r>
              <a:rPr lang="ko-KR" altLang="en-US" sz="1600" b="1" smtClean="0"/>
              <a:t>능력</a:t>
            </a:r>
            <a:r>
              <a:rPr lang="en-US" altLang="ko-KR" sz="1600" b="1" smtClean="0"/>
              <a:t>, Speed</a:t>
            </a:r>
            <a:r>
              <a:rPr lang="ko-KR" altLang="en-US" sz="1600" b="1" smtClean="0"/>
              <a:t>감을 보유하</a:t>
            </a:r>
            <a:endParaRPr lang="en-US" altLang="ko-KR" sz="1600" b="1" smtClean="0"/>
          </a:p>
          <a:p>
            <a:r>
              <a:rPr lang="en-US" altLang="ko-KR" sz="1600" b="1" smtClean="0"/>
              <a:t>    </a:t>
            </a:r>
            <a:r>
              <a:rPr lang="ko-KR" altLang="en-US" sz="1600" b="1" smtClean="0"/>
              <a:t>고 있는 것으로 평가됨 </a:t>
            </a:r>
            <a:endParaRPr lang="en-US" altLang="ko-KR" sz="800" b="1" dirty="0" smtClean="0">
              <a:latin typeface="+mn-ea"/>
            </a:endParaRPr>
          </a:p>
          <a:p>
            <a:endParaRPr lang="en-US" altLang="ko-KR" sz="800" b="1" dirty="0" smtClean="0">
              <a:latin typeface="+mn-ea"/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7</a:t>
            </a:fld>
            <a:endParaRPr lang="ko-KR" altLang="en-US"/>
          </a:p>
        </p:txBody>
      </p:sp>
      <p:grpSp>
        <p:nvGrpSpPr>
          <p:cNvPr id="41" name="그룹 40"/>
          <p:cNvGrpSpPr/>
          <p:nvPr/>
        </p:nvGrpSpPr>
        <p:grpSpPr>
          <a:xfrm>
            <a:off x="648056" y="1377624"/>
            <a:ext cx="7812376" cy="3419528"/>
            <a:chOff x="683568" y="1305256"/>
            <a:chExt cx="7812376" cy="3419528"/>
          </a:xfrm>
        </p:grpSpPr>
        <p:sp>
          <p:nvSpPr>
            <p:cNvPr id="11" name="모서리가 둥근 직사각형 10"/>
            <p:cNvSpPr/>
            <p:nvPr/>
          </p:nvSpPr>
          <p:spPr>
            <a:xfrm>
              <a:off x="683568" y="1484784"/>
              <a:ext cx="2448272" cy="32400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모서리가 둥근 직사각형 11"/>
            <p:cNvSpPr/>
            <p:nvPr/>
          </p:nvSpPr>
          <p:spPr>
            <a:xfrm>
              <a:off x="3635896" y="1484784"/>
              <a:ext cx="4860048" cy="32400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모서리가 둥근 직사각형 12"/>
            <p:cNvSpPr/>
            <p:nvPr/>
          </p:nvSpPr>
          <p:spPr>
            <a:xfrm>
              <a:off x="1403648" y="1313150"/>
              <a:ext cx="1008112" cy="36004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b="1" smtClean="0"/>
                <a:t>한 국</a:t>
              </a:r>
              <a:endParaRPr lang="ko-KR" altLang="en-US" sz="1600" b="1"/>
            </a:p>
          </p:txBody>
        </p:sp>
        <p:sp>
          <p:nvSpPr>
            <p:cNvPr id="14" name="모서리가 둥근 직사각형 13"/>
            <p:cNvSpPr/>
            <p:nvPr/>
          </p:nvSpPr>
          <p:spPr>
            <a:xfrm>
              <a:off x="5436096" y="1305256"/>
              <a:ext cx="1008112" cy="360040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b="1" smtClean="0"/>
                <a:t>일 본</a:t>
              </a:r>
              <a:endParaRPr lang="ko-KR" altLang="en-US" sz="1600" b="1"/>
            </a:p>
          </p:txBody>
        </p:sp>
        <p:sp>
          <p:nvSpPr>
            <p:cNvPr id="15" name="모서리가 둥근 직사각형 14"/>
            <p:cNvSpPr/>
            <p:nvPr/>
          </p:nvSpPr>
          <p:spPr>
            <a:xfrm>
              <a:off x="936088" y="1988840"/>
              <a:ext cx="1944216" cy="576064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400" smtClean="0">
                  <a:solidFill>
                    <a:schemeClr val="tx1"/>
                  </a:solidFill>
                  <a:latin typeface="HY견고딕" pitchFamily="18" charset="-127"/>
                  <a:ea typeface="HY견고딕" pitchFamily="18" charset="-127"/>
                </a:rPr>
                <a:t>국내 우량 기업 투자</a:t>
              </a:r>
              <a:endParaRPr lang="en-US" altLang="ko-KR" sz="140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pPr algn="ctr"/>
              <a:r>
                <a:rPr lang="en-US" altLang="ko-KR" sz="1400" smtClean="0">
                  <a:solidFill>
                    <a:schemeClr val="tx1"/>
                  </a:solidFill>
                  <a:latin typeface="HY견고딕" pitchFamily="18" charset="-127"/>
                  <a:ea typeface="HY견고딕" pitchFamily="18" charset="-127"/>
                </a:rPr>
                <a:t>(</a:t>
              </a:r>
              <a:r>
                <a:rPr lang="ko-KR" altLang="en-US" sz="1400" smtClean="0">
                  <a:solidFill>
                    <a:schemeClr val="tx1"/>
                  </a:solidFill>
                  <a:latin typeface="HY견고딕" pitchFamily="18" charset="-127"/>
                  <a:ea typeface="HY견고딕" pitchFamily="18" charset="-127"/>
                </a:rPr>
                <a:t>발굴</a:t>
              </a:r>
              <a:r>
                <a:rPr lang="en-US" altLang="ko-KR" sz="1400" smtClean="0">
                  <a:solidFill>
                    <a:schemeClr val="tx1"/>
                  </a:solidFill>
                  <a:latin typeface="HY견고딕" pitchFamily="18" charset="-127"/>
                  <a:ea typeface="HY견고딕" pitchFamily="18" charset="-127"/>
                </a:rPr>
                <a:t>&amp;</a:t>
              </a:r>
              <a:r>
                <a:rPr lang="ko-KR" altLang="en-US" sz="1400" smtClean="0">
                  <a:solidFill>
                    <a:schemeClr val="tx1"/>
                  </a:solidFill>
                  <a:latin typeface="HY견고딕" pitchFamily="18" charset="-127"/>
                  <a:ea typeface="HY견고딕" pitchFamily="18" charset="-127"/>
                </a:rPr>
                <a:t>투자</a:t>
              </a:r>
              <a:r>
                <a:rPr lang="en-US" altLang="ko-KR" sz="1400" smtClean="0">
                  <a:solidFill>
                    <a:schemeClr val="tx1"/>
                  </a:solidFill>
                  <a:latin typeface="HY견고딕" pitchFamily="18" charset="-127"/>
                  <a:ea typeface="HY견고딕" pitchFamily="18" charset="-127"/>
                </a:rPr>
                <a:t>)</a:t>
              </a:r>
              <a:endParaRPr lang="ko-KR" altLang="en-US" sz="14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6" name="모서리가 둥근 직사각형 15"/>
            <p:cNvSpPr/>
            <p:nvPr/>
          </p:nvSpPr>
          <p:spPr>
            <a:xfrm>
              <a:off x="3850936" y="1988840"/>
              <a:ext cx="1728192" cy="576064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400" smtClean="0">
                  <a:solidFill>
                    <a:schemeClr val="tx1"/>
                  </a:solidFill>
                  <a:latin typeface="HY견고딕" pitchFamily="18" charset="-127"/>
                  <a:ea typeface="HY견고딕" pitchFamily="18" charset="-127"/>
                </a:rPr>
                <a:t>원천기술 보유</a:t>
              </a:r>
              <a:endParaRPr lang="en-US" altLang="ko-KR" sz="140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pPr algn="ctr"/>
              <a:r>
                <a:rPr lang="ko-KR" altLang="en-US" sz="1400" smtClean="0">
                  <a:solidFill>
                    <a:schemeClr val="tx1"/>
                  </a:solidFill>
                  <a:latin typeface="HY견고딕" pitchFamily="18" charset="-127"/>
                  <a:ea typeface="HY견고딕" pitchFamily="18" charset="-127"/>
                </a:rPr>
                <a:t>일본 기업 </a:t>
              </a:r>
              <a:r>
                <a:rPr lang="en-US" altLang="ko-KR" sz="1400" smtClean="0">
                  <a:solidFill>
                    <a:schemeClr val="tx1"/>
                  </a:solidFill>
                  <a:latin typeface="HY견고딕" pitchFamily="18" charset="-127"/>
                  <a:ea typeface="HY견고딕" pitchFamily="18" charset="-127"/>
                </a:rPr>
                <a:t>M&amp;A</a:t>
              </a:r>
              <a:endParaRPr lang="ko-KR" altLang="en-US" sz="14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7" name="모서리가 둥근 직사각형 16"/>
            <p:cNvSpPr/>
            <p:nvPr/>
          </p:nvSpPr>
          <p:spPr>
            <a:xfrm>
              <a:off x="6525094" y="1988840"/>
              <a:ext cx="1728192" cy="576064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400" smtClean="0">
                  <a:solidFill>
                    <a:schemeClr val="tx1"/>
                  </a:solidFill>
                  <a:latin typeface="HY견고딕" pitchFamily="18" charset="-127"/>
                  <a:ea typeface="HY견고딕" pitchFamily="18" charset="-127"/>
                </a:rPr>
                <a:t>일본 기업</a:t>
              </a:r>
              <a:endParaRPr lang="en-US" altLang="ko-KR" sz="140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pPr algn="ctr"/>
              <a:r>
                <a:rPr lang="en-US" altLang="ko-KR" sz="1400" smtClean="0">
                  <a:solidFill>
                    <a:schemeClr val="tx1"/>
                  </a:solidFill>
                  <a:latin typeface="HY견고딕" pitchFamily="18" charset="-127"/>
                  <a:ea typeface="HY견고딕" pitchFamily="18" charset="-127"/>
                </a:rPr>
                <a:t>Value-Up</a:t>
              </a:r>
              <a:endParaRPr lang="ko-KR" altLang="en-US" sz="14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cxnSp>
          <p:nvCxnSpPr>
            <p:cNvPr id="19" name="직선 화살표 연결선 18"/>
            <p:cNvCxnSpPr>
              <a:stCxn id="15" idx="3"/>
              <a:endCxn id="16" idx="1"/>
            </p:cNvCxnSpPr>
            <p:nvPr/>
          </p:nvCxnSpPr>
          <p:spPr>
            <a:xfrm>
              <a:off x="2880304" y="2276872"/>
              <a:ext cx="970632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화살표 연결선 19"/>
            <p:cNvCxnSpPr/>
            <p:nvPr/>
          </p:nvCxnSpPr>
          <p:spPr>
            <a:xfrm>
              <a:off x="5561372" y="2276872"/>
              <a:ext cx="970632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모서리가 둥근 직사각형 20"/>
            <p:cNvSpPr/>
            <p:nvPr/>
          </p:nvSpPr>
          <p:spPr>
            <a:xfrm>
              <a:off x="936088" y="2924944"/>
              <a:ext cx="1944216" cy="576064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400" smtClean="0">
                  <a:solidFill>
                    <a:schemeClr val="tx1"/>
                  </a:solidFill>
                  <a:latin typeface="HY견고딕" pitchFamily="18" charset="-127"/>
                  <a:ea typeface="HY견고딕" pitchFamily="18" charset="-127"/>
                </a:rPr>
                <a:t>국내 기업</a:t>
              </a:r>
              <a:endParaRPr lang="en-US" altLang="ko-KR" sz="140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pPr algn="ctr"/>
              <a:r>
                <a:rPr lang="en-US" altLang="ko-KR" sz="1400" smtClean="0">
                  <a:solidFill>
                    <a:schemeClr val="tx1"/>
                  </a:solidFill>
                  <a:latin typeface="HY견고딕" pitchFamily="18" charset="-127"/>
                  <a:ea typeface="HY견고딕" pitchFamily="18" charset="-127"/>
                </a:rPr>
                <a:t>Value-Up</a:t>
              </a:r>
              <a:endParaRPr lang="ko-KR" altLang="en-US" sz="14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2" name="모서리가 둥근 직사각형 21"/>
            <p:cNvSpPr/>
            <p:nvPr/>
          </p:nvSpPr>
          <p:spPr>
            <a:xfrm>
              <a:off x="935104" y="3861048"/>
              <a:ext cx="1944216" cy="576064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smtClean="0">
                  <a:solidFill>
                    <a:schemeClr val="tx1"/>
                  </a:solidFill>
                  <a:latin typeface="HY견고딕" pitchFamily="18" charset="-127"/>
                  <a:ea typeface="HY견고딕" pitchFamily="18" charset="-127"/>
                </a:rPr>
                <a:t>Exit</a:t>
              </a:r>
            </a:p>
            <a:p>
              <a:pPr algn="ctr"/>
              <a:r>
                <a:rPr lang="en-US" altLang="ko-KR" sz="1400" smtClean="0">
                  <a:solidFill>
                    <a:schemeClr val="tx1"/>
                  </a:solidFill>
                  <a:latin typeface="HY견고딕" pitchFamily="18" charset="-127"/>
                  <a:ea typeface="HY견고딕" pitchFamily="18" charset="-127"/>
                </a:rPr>
                <a:t>(IPO </a:t>
              </a:r>
              <a:r>
                <a:rPr lang="ko-KR" altLang="en-US" sz="1400" smtClean="0">
                  <a:solidFill>
                    <a:schemeClr val="tx1"/>
                  </a:solidFill>
                  <a:latin typeface="HY견고딕" pitchFamily="18" charset="-127"/>
                  <a:ea typeface="HY견고딕" pitchFamily="18" charset="-127"/>
                </a:rPr>
                <a:t>및 지분 매각</a:t>
              </a:r>
              <a:r>
                <a:rPr lang="en-US" altLang="ko-KR" sz="1400" smtClean="0">
                  <a:solidFill>
                    <a:schemeClr val="tx1"/>
                  </a:solidFill>
                  <a:latin typeface="HY견고딕" pitchFamily="18" charset="-127"/>
                  <a:ea typeface="HY견고딕" pitchFamily="18" charset="-127"/>
                </a:rPr>
                <a:t>)</a:t>
              </a:r>
              <a:endParaRPr lang="ko-KR" altLang="en-US" sz="14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5" name="타원 24"/>
            <p:cNvSpPr/>
            <p:nvPr/>
          </p:nvSpPr>
          <p:spPr>
            <a:xfrm>
              <a:off x="3851920" y="2780928"/>
              <a:ext cx="3312368" cy="172819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041310" y="3068960"/>
              <a:ext cx="3096344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ü"/>
              </a:pPr>
              <a:r>
                <a:rPr lang="en-US" altLang="ko-KR" sz="1400" smtClean="0"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ko-KR" altLang="en-US" sz="1400" smtClean="0">
                  <a:latin typeface="HY견고딕" pitchFamily="18" charset="-127"/>
                  <a:ea typeface="HY견고딕" pitchFamily="18" charset="-127"/>
                </a:rPr>
                <a:t>원천기술 이전</a:t>
              </a:r>
              <a:r>
                <a:rPr lang="en-US" altLang="ko-KR" sz="1400" smtClean="0">
                  <a:latin typeface="HY견고딕" pitchFamily="18" charset="-127"/>
                  <a:ea typeface="HY견고딕" pitchFamily="18" charset="-127"/>
                </a:rPr>
                <a:t>(</a:t>
              </a:r>
              <a:r>
                <a:rPr lang="ko-KR" altLang="en-US" sz="1400" smtClean="0">
                  <a:latin typeface="HY견고딕" pitchFamily="18" charset="-127"/>
                  <a:ea typeface="HY견고딕" pitchFamily="18" charset="-127"/>
                </a:rPr>
                <a:t>기술제휴</a:t>
              </a:r>
              <a:r>
                <a:rPr lang="en-US" altLang="ko-KR" sz="1400" smtClean="0">
                  <a:latin typeface="HY견고딕" pitchFamily="18" charset="-127"/>
                  <a:ea typeface="HY견고딕" pitchFamily="18" charset="-127"/>
                </a:rPr>
                <a:t>)</a:t>
              </a:r>
            </a:p>
            <a:p>
              <a:pPr>
                <a:buFont typeface="Wingdings" pitchFamily="2" charset="2"/>
                <a:buChar char="ü"/>
              </a:pPr>
              <a:r>
                <a:rPr lang="ko-KR" altLang="en-US" sz="1400" smtClean="0">
                  <a:latin typeface="HY견고딕" pitchFamily="18" charset="-127"/>
                  <a:ea typeface="HY견고딕" pitchFamily="18" charset="-127"/>
                </a:rPr>
                <a:t> 한일 공동사업 추진</a:t>
              </a:r>
              <a:endParaRPr lang="en-US" altLang="ko-KR" sz="1400" smtClean="0">
                <a:latin typeface="HY견고딕" pitchFamily="18" charset="-127"/>
                <a:ea typeface="HY견고딕" pitchFamily="18" charset="-127"/>
              </a:endParaRPr>
            </a:p>
            <a:p>
              <a:pPr>
                <a:buFont typeface="Wingdings" pitchFamily="2" charset="2"/>
                <a:buChar char="ü"/>
              </a:pPr>
              <a:r>
                <a:rPr lang="ko-KR" altLang="en-US" sz="1400" smtClean="0">
                  <a:latin typeface="HY견고딕" pitchFamily="18" charset="-127"/>
                  <a:ea typeface="HY견고딕" pitchFamily="18" charset="-127"/>
                </a:rPr>
                <a:t> 전략적 제휴</a:t>
              </a:r>
              <a:endParaRPr lang="en-US" altLang="ko-KR" sz="1400" smtClean="0">
                <a:latin typeface="HY견고딕" pitchFamily="18" charset="-127"/>
                <a:ea typeface="HY견고딕" pitchFamily="18" charset="-127"/>
              </a:endParaRPr>
            </a:p>
            <a:p>
              <a:r>
                <a:rPr lang="en-US" altLang="ko-KR" sz="1400" smtClean="0"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1200" smtClean="0">
                  <a:latin typeface="HY견고딕" pitchFamily="18" charset="-127"/>
                  <a:ea typeface="HY견고딕" pitchFamily="18" charset="-127"/>
                </a:rPr>
                <a:t>- </a:t>
              </a:r>
              <a:r>
                <a:rPr lang="ko-KR" altLang="en-US" sz="1200" smtClean="0">
                  <a:latin typeface="HY견고딕" pitchFamily="18" charset="-127"/>
                  <a:ea typeface="HY견고딕" pitchFamily="18" charset="-127"/>
                </a:rPr>
                <a:t>경영자원 교류</a:t>
              </a:r>
              <a:r>
                <a:rPr lang="en-US" altLang="ko-KR" sz="1200" smtClean="0">
                  <a:latin typeface="HY견고딕" pitchFamily="18" charset="-127"/>
                  <a:ea typeface="HY견고딕" pitchFamily="18" charset="-127"/>
                </a:rPr>
                <a:t>/</a:t>
              </a:r>
              <a:r>
                <a:rPr lang="ko-KR" altLang="en-US" sz="1200" smtClean="0">
                  <a:latin typeface="HY견고딕" pitchFamily="18" charset="-127"/>
                  <a:ea typeface="HY견고딕" pitchFamily="18" charset="-127"/>
                </a:rPr>
                <a:t>협력</a:t>
              </a:r>
              <a:r>
                <a:rPr lang="en-US" altLang="ko-KR" sz="1200" smtClean="0">
                  <a:latin typeface="HY견고딕" pitchFamily="18" charset="-127"/>
                  <a:ea typeface="HY견고딕" pitchFamily="18" charset="-127"/>
                </a:rPr>
                <a:t>(</a:t>
              </a:r>
              <a:r>
                <a:rPr lang="ko-KR" altLang="en-US" sz="1200" smtClean="0">
                  <a:latin typeface="HY견고딕" pitchFamily="18" charset="-127"/>
                  <a:ea typeface="HY견고딕" pitchFamily="18" charset="-127"/>
                </a:rPr>
                <a:t>유통망</a:t>
              </a:r>
              <a:r>
                <a:rPr lang="en-US" altLang="ko-KR" sz="1200" smtClean="0"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1200" smtClean="0">
                  <a:latin typeface="HY견고딕" pitchFamily="18" charset="-127"/>
                  <a:ea typeface="HY견고딕" pitchFamily="18" charset="-127"/>
                </a:rPr>
                <a:t>브랜드 등</a:t>
              </a:r>
              <a:r>
                <a:rPr lang="en-US" altLang="ko-KR" sz="1200" smtClean="0">
                  <a:latin typeface="HY견고딕" pitchFamily="18" charset="-127"/>
                  <a:ea typeface="HY견고딕" pitchFamily="18" charset="-127"/>
                </a:rPr>
                <a:t>)</a:t>
              </a:r>
            </a:p>
            <a:p>
              <a:r>
                <a:rPr lang="en-US" altLang="ko-KR" sz="1200" smtClean="0">
                  <a:latin typeface="HY견고딕" pitchFamily="18" charset="-127"/>
                  <a:ea typeface="HY견고딕" pitchFamily="18" charset="-127"/>
                </a:rPr>
                <a:t> - </a:t>
              </a:r>
              <a:r>
                <a:rPr lang="ko-KR" altLang="en-US" sz="1200" smtClean="0">
                  <a:latin typeface="HY견고딕" pitchFamily="18" charset="-127"/>
                  <a:ea typeface="HY견고딕" pitchFamily="18" charset="-127"/>
                </a:rPr>
                <a:t>글로벌 시장 진출 협력</a:t>
              </a:r>
              <a:r>
                <a:rPr lang="en-US" altLang="ko-KR" sz="1200" smtClean="0">
                  <a:latin typeface="HY견고딕" pitchFamily="18" charset="-127"/>
                  <a:ea typeface="HY견고딕" pitchFamily="18" charset="-127"/>
                </a:rPr>
                <a:t>(</a:t>
              </a:r>
              <a:r>
                <a:rPr lang="ko-KR" altLang="en-US" sz="1200" smtClean="0">
                  <a:latin typeface="HY견고딕" pitchFamily="18" charset="-127"/>
                  <a:ea typeface="HY견고딕" pitchFamily="18" charset="-127"/>
                </a:rPr>
                <a:t>한중일</a:t>
              </a:r>
              <a:r>
                <a:rPr lang="en-US" altLang="ko-KR" sz="1200" smtClean="0">
                  <a:latin typeface="HY견고딕" pitchFamily="18" charset="-127"/>
                  <a:ea typeface="HY견고딕" pitchFamily="18" charset="-127"/>
                </a:rPr>
                <a:t>)</a:t>
              </a:r>
              <a:endParaRPr lang="ko-KR" altLang="en-US" sz="1200">
                <a:latin typeface="HY견고딕" pitchFamily="18" charset="-127"/>
                <a:ea typeface="HY견고딕" pitchFamily="18" charset="-127"/>
              </a:endParaRPr>
            </a:p>
          </p:txBody>
        </p:sp>
        <p:cxnSp>
          <p:nvCxnSpPr>
            <p:cNvPr id="28" name="Shape 27"/>
            <p:cNvCxnSpPr/>
            <p:nvPr/>
          </p:nvCxnSpPr>
          <p:spPr>
            <a:xfrm rot="5400000">
              <a:off x="6771583" y="2957609"/>
              <a:ext cx="1073443" cy="288032"/>
            </a:xfrm>
            <a:prstGeom prst="bentConnector2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꺾인 연결선 35"/>
            <p:cNvCxnSpPr>
              <a:stCxn id="25" idx="2"/>
            </p:cNvCxnSpPr>
            <p:nvPr/>
          </p:nvCxnSpPr>
          <p:spPr>
            <a:xfrm rot="10800000">
              <a:off x="2411760" y="2708920"/>
              <a:ext cx="1440160" cy="936104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hape 37"/>
            <p:cNvCxnSpPr/>
            <p:nvPr/>
          </p:nvCxnSpPr>
          <p:spPr>
            <a:xfrm rot="10800000" flipV="1">
              <a:off x="1917074" y="2708920"/>
              <a:ext cx="503564" cy="216024"/>
            </a:xfrm>
            <a:prstGeom prst="bentConnector2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화살표 연결선 39"/>
            <p:cNvCxnSpPr>
              <a:stCxn id="21" idx="2"/>
              <a:endCxn id="22" idx="0"/>
            </p:cNvCxnSpPr>
            <p:nvPr/>
          </p:nvCxnSpPr>
          <p:spPr>
            <a:xfrm rot="5400000">
              <a:off x="1727684" y="3680536"/>
              <a:ext cx="360040" cy="984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395536" y="764704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altLang="ko-KR" sz="2000" b="1" dirty="0" smtClean="0">
                <a:latin typeface="휴먼둥근헤드라인" pitchFamily="18" charset="-127"/>
                <a:ea typeface="휴먼둥근헤드라인" pitchFamily="18" charset="-127"/>
              </a:rPr>
              <a:t>1.  </a:t>
            </a:r>
            <a:r>
              <a:rPr lang="ko-KR" altLang="en-US" sz="2000" b="1" dirty="0" smtClean="0">
                <a:latin typeface="휴먼둥근헤드라인" pitchFamily="18" charset="-127"/>
                <a:ea typeface="휴먼둥근헤드라인" pitchFamily="18" charset="-127"/>
              </a:rPr>
              <a:t>한일간 </a:t>
            </a:r>
            <a:r>
              <a:rPr lang="en-US" altLang="ko-KR" sz="2000" b="1" dirty="0" smtClean="0">
                <a:latin typeface="휴먼둥근헤드라인" pitchFamily="18" charset="-127"/>
                <a:ea typeface="휴먼둥근헤드라인" pitchFamily="18" charset="-127"/>
              </a:rPr>
              <a:t>M&amp;A </a:t>
            </a:r>
            <a:r>
              <a:rPr lang="ko-KR" altLang="en-US" sz="2000" b="1" dirty="0" smtClean="0">
                <a:latin typeface="휴먼둥근헤드라인" pitchFamily="18" charset="-127"/>
                <a:ea typeface="휴먼둥근헤드라인" pitchFamily="18" charset="-127"/>
              </a:rPr>
              <a:t>활성화를 위한 공동협력</a:t>
            </a:r>
            <a:endParaRPr lang="en-US" altLang="ko-KR" sz="2000" b="1" dirty="0" smtClean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ko-KR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Ⅱ.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2010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추진실적 및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2011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추진계획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612538"/>
            <a:ext cx="8208912" cy="16004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ko-KR" sz="1000" dirty="0" smtClean="0">
              <a:latin typeface="+mn-ea"/>
            </a:endParaRPr>
          </a:p>
          <a:p>
            <a:endParaRPr lang="en-US" altLang="ko-KR" sz="800" b="1" dirty="0" smtClean="0">
              <a:latin typeface="+mn-ea"/>
            </a:endParaRPr>
          </a:p>
          <a:p>
            <a:pPr lvl="0"/>
            <a:r>
              <a:rPr lang="ko-KR" altLang="en-US" sz="1600" b="1" smtClean="0">
                <a:latin typeface="+mn-ea"/>
              </a:rPr>
              <a:t>◆ 일본내 관련 산업</a:t>
            </a:r>
            <a:r>
              <a:rPr lang="en-US" altLang="ko-KR" sz="1600" b="1" smtClean="0">
                <a:latin typeface="+mn-ea"/>
              </a:rPr>
              <a:t>, </a:t>
            </a:r>
            <a:r>
              <a:rPr lang="ko-KR" altLang="en-US" sz="1600" b="1" smtClean="0">
                <a:latin typeface="+mn-ea"/>
              </a:rPr>
              <a:t>기업</a:t>
            </a:r>
            <a:r>
              <a:rPr lang="en-US" altLang="ko-KR" sz="1600" b="1" smtClean="0">
                <a:latin typeface="+mn-ea"/>
              </a:rPr>
              <a:t>,</a:t>
            </a:r>
            <a:r>
              <a:rPr lang="ko-KR" altLang="en-US" sz="1600" b="1" smtClean="0">
                <a:latin typeface="+mn-ea"/>
              </a:rPr>
              <a:t> 특히 기술에 대한 정확한 정보 및 분석 능력 부재</a:t>
            </a:r>
            <a:endParaRPr lang="ko-KR" altLang="en-US" sz="1600" smtClean="0"/>
          </a:p>
          <a:p>
            <a:endParaRPr lang="en-US" altLang="ko-KR" sz="800" b="1" dirty="0" smtClean="0">
              <a:latin typeface="+mn-ea"/>
            </a:endParaRPr>
          </a:p>
          <a:p>
            <a:pPr lvl="0"/>
            <a:r>
              <a:rPr lang="ko-KR" altLang="en-US" sz="1600" b="1" smtClean="0">
                <a:latin typeface="+mn-ea"/>
              </a:rPr>
              <a:t>◆ 금융</a:t>
            </a:r>
            <a:r>
              <a:rPr lang="en-US" altLang="ko-KR" sz="1600" b="1" smtClean="0">
                <a:latin typeface="+mn-ea"/>
              </a:rPr>
              <a:t>(</a:t>
            </a:r>
            <a:r>
              <a:rPr lang="ko-KR" altLang="en-US" sz="1600" b="1" smtClean="0">
                <a:latin typeface="+mn-ea"/>
              </a:rPr>
              <a:t>자금 및 컨설팅</a:t>
            </a:r>
            <a:r>
              <a:rPr lang="en-US" altLang="ko-KR" sz="1600" b="1" smtClean="0">
                <a:latin typeface="+mn-ea"/>
              </a:rPr>
              <a:t>), </a:t>
            </a:r>
            <a:r>
              <a:rPr lang="ko-KR" altLang="en-US" sz="1600" b="1" smtClean="0">
                <a:latin typeface="+mn-ea"/>
              </a:rPr>
              <a:t>환율</a:t>
            </a:r>
            <a:r>
              <a:rPr lang="en-US" altLang="ko-KR" sz="1600" b="1" smtClean="0">
                <a:latin typeface="+mn-ea"/>
              </a:rPr>
              <a:t>, </a:t>
            </a:r>
            <a:r>
              <a:rPr lang="ko-KR" altLang="en-US" sz="1600" b="1" smtClean="0">
                <a:latin typeface="+mn-ea"/>
              </a:rPr>
              <a:t>송금</a:t>
            </a:r>
            <a:r>
              <a:rPr lang="en-US" altLang="ko-KR" sz="1600" b="1" smtClean="0">
                <a:latin typeface="+mn-ea"/>
              </a:rPr>
              <a:t>, </a:t>
            </a:r>
            <a:r>
              <a:rPr lang="ko-KR" altLang="en-US" sz="1600" b="1" smtClean="0">
                <a:latin typeface="+mn-ea"/>
              </a:rPr>
              <a:t>국제회계</a:t>
            </a:r>
            <a:r>
              <a:rPr lang="en-US" altLang="ko-KR" sz="1600" b="1" smtClean="0">
                <a:latin typeface="+mn-ea"/>
              </a:rPr>
              <a:t>, </a:t>
            </a:r>
            <a:r>
              <a:rPr lang="ko-KR" altLang="en-US" sz="1600" b="1" smtClean="0">
                <a:latin typeface="+mn-ea"/>
              </a:rPr>
              <a:t>국제법률 등에 대한 관련 전문지식 부족</a:t>
            </a:r>
            <a:endParaRPr lang="ko-KR" altLang="en-US" sz="1600" smtClean="0"/>
          </a:p>
          <a:p>
            <a:endParaRPr lang="en-US" altLang="ko-KR" sz="800" smtClean="0">
              <a:latin typeface="+mn-ea"/>
            </a:endParaRPr>
          </a:p>
          <a:p>
            <a:pPr lvl="0"/>
            <a:r>
              <a:rPr lang="ko-KR" altLang="en-US" sz="1600" smtClean="0">
                <a:latin typeface="+mn-ea"/>
              </a:rPr>
              <a:t>◆ </a:t>
            </a:r>
            <a:r>
              <a:rPr lang="ko-KR" altLang="en-US" sz="1600" b="1" smtClean="0">
                <a:latin typeface="+mn-ea"/>
              </a:rPr>
              <a:t>일본기업 인수 이후의 조직 및 자산관리 등에 대한 사전 대비 부족 등</a:t>
            </a:r>
            <a:endParaRPr lang="ko-KR" altLang="en-US" sz="1600" smtClean="0"/>
          </a:p>
          <a:p>
            <a:endParaRPr lang="en-US" altLang="ko-KR" sz="8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459230"/>
            <a:ext cx="3888432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b="1" smtClean="0">
                <a:latin typeface="맑은 고딕" pitchFamily="50" charset="-127"/>
                <a:ea typeface="맑은 고딕" pitchFamily="50" charset="-127"/>
              </a:rPr>
              <a:t>일본기업에 대한 </a:t>
            </a:r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M&amp;A  </a:t>
            </a:r>
            <a:r>
              <a:rPr lang="ko-KR" altLang="en-US" b="1" smtClean="0">
                <a:latin typeface="맑은 고딕" pitchFamily="50" charset="-127"/>
                <a:ea typeface="맑은 고딕" pitchFamily="50" charset="-127"/>
              </a:rPr>
              <a:t>부진 사유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764704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altLang="ko-KR" sz="2000" b="1" dirty="0" smtClean="0">
                <a:latin typeface="휴먼둥근헤드라인" pitchFamily="18" charset="-127"/>
                <a:ea typeface="휴먼둥근헤드라인" pitchFamily="18" charset="-127"/>
              </a:rPr>
              <a:t>1.  </a:t>
            </a:r>
            <a:r>
              <a:rPr lang="ko-KR" altLang="en-US" sz="2000" b="1" dirty="0" smtClean="0">
                <a:latin typeface="휴먼둥근헤드라인" pitchFamily="18" charset="-127"/>
                <a:ea typeface="휴먼둥근헤드라인" pitchFamily="18" charset="-127"/>
              </a:rPr>
              <a:t>한일간 </a:t>
            </a:r>
            <a:r>
              <a:rPr lang="en-US" altLang="ko-KR" sz="2000" b="1" dirty="0" smtClean="0">
                <a:latin typeface="휴먼둥근헤드라인" pitchFamily="18" charset="-127"/>
                <a:ea typeface="휴먼둥근헤드라인" pitchFamily="18" charset="-127"/>
              </a:rPr>
              <a:t>M&amp;A </a:t>
            </a:r>
            <a:r>
              <a:rPr lang="ko-KR" altLang="en-US" sz="2000" b="1" dirty="0" smtClean="0">
                <a:latin typeface="휴먼둥근헤드라인" pitchFamily="18" charset="-127"/>
                <a:ea typeface="휴먼둥근헤드라인" pitchFamily="18" charset="-127"/>
              </a:rPr>
              <a:t>활성화를 위한 공동협력</a:t>
            </a:r>
            <a:endParaRPr lang="en-US" altLang="ko-KR" sz="2000" b="1" dirty="0" smtClean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8</a:t>
            </a:fld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467544" y="3738725"/>
            <a:ext cx="8208912" cy="22159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ko-KR" sz="10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ko-KR" altLang="en-US" sz="1600" b="1" smtClean="0">
                <a:latin typeface="+mn-ea"/>
              </a:rPr>
              <a:t>◆ 먼저 국내기업의 일본진출을 위한 투자환경</a:t>
            </a:r>
            <a:r>
              <a:rPr lang="en-US" altLang="ko-KR" sz="1600" b="1" smtClean="0">
                <a:latin typeface="+mn-ea"/>
              </a:rPr>
              <a:t>, </a:t>
            </a:r>
            <a:r>
              <a:rPr lang="ko-KR" altLang="en-US" sz="1600" b="1" smtClean="0">
                <a:latin typeface="+mn-ea"/>
              </a:rPr>
              <a:t>시장</a:t>
            </a:r>
            <a:r>
              <a:rPr lang="en-US" altLang="ko-KR" sz="1600" b="1" smtClean="0">
                <a:latin typeface="+mn-ea"/>
              </a:rPr>
              <a:t>/</a:t>
            </a:r>
            <a:r>
              <a:rPr lang="ko-KR" altLang="en-US" sz="1600" b="1" smtClean="0">
                <a:latin typeface="+mn-ea"/>
              </a:rPr>
              <a:t>경쟁</a:t>
            </a:r>
            <a:r>
              <a:rPr lang="en-US" altLang="ko-KR" sz="1600" b="1" smtClean="0">
                <a:latin typeface="+mn-ea"/>
              </a:rPr>
              <a:t>/</a:t>
            </a:r>
            <a:r>
              <a:rPr lang="ko-KR" altLang="en-US" sz="1600" b="1" smtClean="0">
                <a:latin typeface="+mn-ea"/>
              </a:rPr>
              <a:t>고객 진입형태 등 전반적     </a:t>
            </a:r>
            <a:endParaRPr lang="en-US" altLang="ko-KR" sz="1600" b="1" smtClean="0">
              <a:latin typeface="+mn-ea"/>
            </a:endParaRPr>
          </a:p>
          <a:p>
            <a:r>
              <a:rPr lang="en-US" altLang="ko-KR" sz="1600" b="1" smtClean="0">
                <a:latin typeface="+mn-ea"/>
              </a:rPr>
              <a:t>    </a:t>
            </a:r>
            <a:r>
              <a:rPr lang="ko-KR" altLang="en-US" sz="1600" b="1" smtClean="0">
                <a:latin typeface="+mn-ea"/>
              </a:rPr>
              <a:t>전략수립 필요</a:t>
            </a:r>
            <a:endParaRPr lang="en-US" altLang="ko-KR" sz="1600" b="1" smtClean="0">
              <a:latin typeface="+mn-ea"/>
            </a:endParaRPr>
          </a:p>
          <a:p>
            <a:endParaRPr lang="en-US" altLang="ko-KR" sz="800" b="1" dirty="0" smtClean="0">
              <a:latin typeface="+mn-ea"/>
            </a:endParaRPr>
          </a:p>
          <a:p>
            <a:r>
              <a:rPr lang="ko-KR" altLang="en-US" sz="1600" b="1" smtClean="0">
                <a:latin typeface="+mn-ea"/>
              </a:rPr>
              <a:t>◆ </a:t>
            </a:r>
            <a:r>
              <a:rPr lang="ko-KR" altLang="en-US" sz="1600" b="1" smtClean="0"/>
              <a:t>대상기업 발굴</a:t>
            </a:r>
            <a:r>
              <a:rPr lang="en-US" altLang="ko-KR" sz="1600" b="1" smtClean="0"/>
              <a:t>(Long &amp; Short list </a:t>
            </a:r>
            <a:r>
              <a:rPr lang="ko-KR" altLang="en-US" sz="1600" b="1" smtClean="0"/>
              <a:t>작성 포함</a:t>
            </a:r>
            <a:r>
              <a:rPr lang="en-US" altLang="ko-KR" sz="1600" b="1" smtClean="0"/>
              <a:t>), </a:t>
            </a:r>
            <a:r>
              <a:rPr lang="ko-KR" altLang="en-US" sz="1600" b="1" smtClean="0"/>
              <a:t>기업가치 분석</a:t>
            </a:r>
            <a:r>
              <a:rPr lang="en-US" altLang="ko-KR" sz="1600" b="1" smtClean="0"/>
              <a:t>(Valuation), </a:t>
            </a:r>
            <a:r>
              <a:rPr lang="ko-KR" altLang="en-US" sz="1600" b="1" smtClean="0"/>
              <a:t>인수협상 </a:t>
            </a:r>
            <a:endParaRPr lang="en-US" altLang="ko-KR" sz="1600" b="1" smtClean="0"/>
          </a:p>
          <a:p>
            <a:r>
              <a:rPr lang="en-US" altLang="ko-KR" sz="1600" b="1" smtClean="0"/>
              <a:t>    </a:t>
            </a:r>
            <a:r>
              <a:rPr lang="ko-KR" altLang="en-US" sz="1600" b="1" smtClean="0"/>
              <a:t>지원</a:t>
            </a:r>
            <a:r>
              <a:rPr lang="en-US" altLang="ko-KR" sz="1600" b="1" smtClean="0"/>
              <a:t>, </a:t>
            </a:r>
            <a:r>
              <a:rPr lang="ko-KR" altLang="en-US" sz="1600" b="1" smtClean="0"/>
              <a:t>인수 후 가치증대 방안 마련 </a:t>
            </a:r>
            <a:endParaRPr lang="en-US" altLang="ko-KR" sz="1600" b="1" smtClean="0"/>
          </a:p>
          <a:p>
            <a:endParaRPr lang="en-US" altLang="ko-KR" sz="800" b="1" smtClean="0"/>
          </a:p>
          <a:p>
            <a:r>
              <a:rPr lang="ko-KR" altLang="en-US" sz="1600" b="1" smtClean="0">
                <a:latin typeface="+mn-ea"/>
              </a:rPr>
              <a:t>◆ </a:t>
            </a:r>
            <a:r>
              <a:rPr lang="ko-KR" altLang="en-US" sz="1600" b="1" smtClean="0"/>
              <a:t>일본기업의 국내 투자유치를 위한 국내시장 및 투자환경</a:t>
            </a:r>
            <a:r>
              <a:rPr lang="en-US" altLang="ko-KR" sz="1600" b="1" smtClean="0"/>
              <a:t>, </a:t>
            </a:r>
            <a:r>
              <a:rPr lang="ko-KR" altLang="en-US" sz="1600" b="1" smtClean="0"/>
              <a:t>경제 및 산업분석 등에 </a:t>
            </a:r>
            <a:endParaRPr lang="en-US" altLang="ko-KR" sz="1600" b="1" smtClean="0"/>
          </a:p>
          <a:p>
            <a:r>
              <a:rPr lang="en-US" altLang="ko-KR" sz="1600" b="1" smtClean="0"/>
              <a:t>    </a:t>
            </a:r>
            <a:r>
              <a:rPr lang="ko-KR" altLang="en-US" sz="1600" b="1" smtClean="0"/>
              <a:t>대한 사전 전략수립</a:t>
            </a:r>
            <a:endParaRPr lang="en-US" altLang="ko-KR" sz="800" b="1" smtClean="0"/>
          </a:p>
          <a:p>
            <a:r>
              <a:rPr lang="ko-KR" altLang="en-US" sz="800" b="1" smtClean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5576" y="3573016"/>
            <a:ext cx="2952328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M&amp;A </a:t>
            </a:r>
            <a:r>
              <a:rPr lang="ko-KR" altLang="en-US" b="1" smtClean="0">
                <a:latin typeface="맑은 고딕" pitchFamily="50" charset="-127"/>
                <a:ea typeface="맑은 고딕" pitchFamily="50" charset="-127"/>
              </a:rPr>
              <a:t>활성화 방안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ko-KR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Ⅱ.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2010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추진실적 및 </a:t>
            </a:r>
            <a:r>
              <a:rPr lang="en-US" altLang="ko-K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2011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년도 추진계획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412776"/>
            <a:ext cx="8208912" cy="30777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ko-KR" sz="1000" dirty="0" smtClean="0">
              <a:latin typeface="+mn-ea"/>
            </a:endParaRPr>
          </a:p>
          <a:p>
            <a:endParaRPr lang="en-US" altLang="ko-KR" sz="800" b="1" dirty="0" smtClean="0">
              <a:latin typeface="+mn-ea"/>
            </a:endParaRPr>
          </a:p>
          <a:p>
            <a:r>
              <a:rPr lang="ko-KR" altLang="en-US" sz="1600" b="1" dirty="0" smtClean="0">
                <a:latin typeface="+mn-ea"/>
              </a:rPr>
              <a:t>◆ </a:t>
            </a:r>
            <a:r>
              <a:rPr lang="en-US" altLang="ko-KR" sz="1600" dirty="0" smtClean="0">
                <a:latin typeface="+mn-ea"/>
              </a:rPr>
              <a:t>M&amp;A </a:t>
            </a:r>
            <a:r>
              <a:rPr lang="ko-KR" altLang="en-US" sz="1600" dirty="0" err="1" smtClean="0">
                <a:latin typeface="+mn-ea"/>
              </a:rPr>
              <a:t>워크샵</a:t>
            </a:r>
            <a:r>
              <a:rPr lang="ko-KR" altLang="en-US" sz="1600" dirty="0" smtClean="0">
                <a:latin typeface="+mn-ea"/>
              </a:rPr>
              <a:t> 개최를 통한 분위기 조성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- 2010.4.2, COEX</a:t>
            </a:r>
            <a:endParaRPr lang="en-US" altLang="ko-KR" sz="800" b="1" dirty="0" smtClean="0">
              <a:latin typeface="+mn-ea"/>
            </a:endParaRPr>
          </a:p>
          <a:p>
            <a:r>
              <a:rPr lang="ko-KR" altLang="en-US" sz="1600" b="1" dirty="0" smtClean="0">
                <a:latin typeface="+mn-ea"/>
              </a:rPr>
              <a:t>◆ 한일 </a:t>
            </a:r>
            <a:r>
              <a:rPr lang="en-US" altLang="ko-KR" sz="1600" b="1" dirty="0" smtClean="0">
                <a:latin typeface="+mn-ea"/>
              </a:rPr>
              <a:t>M&amp;A </a:t>
            </a:r>
            <a:r>
              <a:rPr lang="ko-KR" altLang="en-US" sz="1600" b="1" dirty="0" smtClean="0">
                <a:latin typeface="+mn-ea"/>
              </a:rPr>
              <a:t>포럼 개최 </a:t>
            </a:r>
            <a:endParaRPr lang="en-US" altLang="ko-KR" sz="1600" b="1" dirty="0" smtClean="0">
              <a:latin typeface="+mn-ea"/>
            </a:endParaRPr>
          </a:p>
          <a:p>
            <a:r>
              <a:rPr lang="en-US" altLang="ko-KR" sz="1600" b="1" dirty="0" smtClean="0">
                <a:latin typeface="+mn-ea"/>
              </a:rPr>
              <a:t>  </a:t>
            </a:r>
            <a:r>
              <a:rPr lang="en-US" altLang="ko-KR" sz="1600" dirty="0" smtClean="0">
                <a:latin typeface="+mn-ea"/>
              </a:rPr>
              <a:t>- </a:t>
            </a:r>
            <a:r>
              <a:rPr lang="ko-KR" altLang="en-US" sz="1600" dirty="0" smtClean="0">
                <a:latin typeface="+mn-ea"/>
              </a:rPr>
              <a:t>일시 및 장소 </a:t>
            </a:r>
            <a:r>
              <a:rPr lang="en-US" altLang="ko-KR" sz="1600" dirty="0" smtClean="0">
                <a:latin typeface="+mn-ea"/>
              </a:rPr>
              <a:t>: 2010.4.2(</a:t>
            </a:r>
            <a:r>
              <a:rPr lang="ko-KR" altLang="en-US" sz="1600" dirty="0" smtClean="0">
                <a:latin typeface="+mn-ea"/>
              </a:rPr>
              <a:t>금</a:t>
            </a:r>
            <a:r>
              <a:rPr lang="en-US" altLang="ko-KR" sz="1600" dirty="0" smtClean="0">
                <a:latin typeface="+mn-ea"/>
              </a:rPr>
              <a:t>), </a:t>
            </a:r>
            <a:r>
              <a:rPr lang="ko-KR" altLang="en-US" sz="1600" dirty="0" smtClean="0">
                <a:latin typeface="+mn-ea"/>
              </a:rPr>
              <a:t>무역센터 </a:t>
            </a:r>
            <a:r>
              <a:rPr lang="en-US" altLang="ko-KR" sz="1600" dirty="0" smtClean="0">
                <a:latin typeface="+mn-ea"/>
              </a:rPr>
              <a:t>51</a:t>
            </a:r>
            <a:r>
              <a:rPr lang="ko-KR" altLang="en-US" sz="1600" dirty="0" smtClean="0">
                <a:latin typeface="+mn-ea"/>
              </a:rPr>
              <a:t>층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주제 </a:t>
            </a:r>
            <a:r>
              <a:rPr lang="en-US" altLang="ko-KR" sz="1600" dirty="0" smtClean="0">
                <a:latin typeface="+mn-ea"/>
              </a:rPr>
              <a:t>: </a:t>
            </a:r>
            <a:r>
              <a:rPr lang="ko-KR" altLang="en-US" sz="1600" dirty="0" smtClean="0">
                <a:latin typeface="+mn-ea"/>
              </a:rPr>
              <a:t>한일 </a:t>
            </a:r>
            <a:r>
              <a:rPr lang="en-US" altLang="ko-KR" sz="1600" dirty="0" smtClean="0">
                <a:latin typeface="+mn-ea"/>
              </a:rPr>
              <a:t>M&amp;A </a:t>
            </a:r>
            <a:r>
              <a:rPr lang="ko-KR" altLang="en-US" sz="1600" dirty="0" smtClean="0">
                <a:latin typeface="+mn-ea"/>
              </a:rPr>
              <a:t>현황 및 </a:t>
            </a:r>
            <a:r>
              <a:rPr lang="ko-KR" altLang="en-US" sz="1600" dirty="0" err="1" smtClean="0">
                <a:latin typeface="+mn-ea"/>
              </a:rPr>
              <a:t>활성화방안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</a:t>
            </a:r>
            <a:r>
              <a:rPr lang="ko-KR" altLang="en-US" sz="1600" dirty="0" smtClean="0">
                <a:latin typeface="+mn-ea"/>
              </a:rPr>
              <a:t>결과 </a:t>
            </a:r>
            <a:r>
              <a:rPr lang="en-US" altLang="ko-KR" sz="1600" dirty="0" smtClean="0">
                <a:latin typeface="+mn-ea"/>
              </a:rPr>
              <a:t>: </a:t>
            </a:r>
            <a:r>
              <a:rPr lang="ko-KR" altLang="en-US" sz="1600" dirty="0" smtClean="0">
                <a:latin typeface="+mn-ea"/>
              </a:rPr>
              <a:t>민관 공동협력 사업으로 추진</a:t>
            </a:r>
            <a:r>
              <a:rPr lang="en-US" altLang="ko-KR" sz="1600" dirty="0" smtClean="0">
                <a:latin typeface="+mn-ea"/>
              </a:rPr>
              <a:t>, M&amp;A </a:t>
            </a:r>
            <a:r>
              <a:rPr lang="ko-KR" altLang="en-US" sz="1600" dirty="0" smtClean="0">
                <a:latin typeface="+mn-ea"/>
              </a:rPr>
              <a:t>간접지원 방안 협의 추진</a:t>
            </a:r>
            <a:endParaRPr lang="en-US" altLang="ko-KR" sz="800" dirty="0" smtClean="0">
              <a:latin typeface="+mn-ea"/>
            </a:endParaRPr>
          </a:p>
          <a:p>
            <a:r>
              <a:rPr lang="ko-KR" altLang="en-US" sz="1600" dirty="0" smtClean="0">
                <a:latin typeface="+mn-ea"/>
              </a:rPr>
              <a:t>◆ 한일간 </a:t>
            </a:r>
            <a:r>
              <a:rPr lang="en-US" altLang="ko-KR" sz="1600" dirty="0" smtClean="0">
                <a:latin typeface="+mn-ea"/>
              </a:rPr>
              <a:t>M&amp;A </a:t>
            </a:r>
            <a:r>
              <a:rPr lang="ko-KR" altLang="en-US" sz="1600" dirty="0" smtClean="0">
                <a:latin typeface="+mn-ea"/>
              </a:rPr>
              <a:t>펀드 결성을 위한 실무그룹 구성</a:t>
            </a:r>
            <a:endParaRPr lang="en-US" altLang="ko-KR" sz="1600" dirty="0" smtClean="0">
              <a:latin typeface="+mn-ea"/>
            </a:endParaRPr>
          </a:p>
          <a:p>
            <a:r>
              <a:rPr lang="en-US" altLang="ko-KR" sz="1600" dirty="0" smtClean="0">
                <a:latin typeface="+mn-ea"/>
              </a:rPr>
              <a:t>  - 2010.3.10, </a:t>
            </a:r>
            <a:r>
              <a:rPr lang="ko-KR" altLang="en-US" sz="1600" dirty="0" smtClean="0">
                <a:latin typeface="+mn-ea"/>
              </a:rPr>
              <a:t>한국무역협회</a:t>
            </a:r>
            <a:endParaRPr lang="en-US" altLang="ko-KR" sz="800" dirty="0" smtClean="0">
              <a:latin typeface="+mn-ea"/>
            </a:endParaRPr>
          </a:p>
          <a:p>
            <a:r>
              <a:rPr lang="ko-KR" altLang="en-US" sz="1600" dirty="0" smtClean="0">
                <a:latin typeface="+mn-ea"/>
              </a:rPr>
              <a:t>◆ </a:t>
            </a:r>
            <a:r>
              <a:rPr lang="en-US" altLang="ko-KR" sz="1600" dirty="0" smtClean="0">
                <a:latin typeface="+mn-ea"/>
              </a:rPr>
              <a:t>2009.4</a:t>
            </a:r>
            <a:r>
              <a:rPr lang="ko-KR" altLang="en-US" sz="1600" dirty="0" smtClean="0">
                <a:latin typeface="+mn-ea"/>
              </a:rPr>
              <a:t>월 </a:t>
            </a:r>
            <a:r>
              <a:rPr lang="en-US" altLang="ko-KR" sz="1600" b="1" dirty="0" smtClean="0">
                <a:latin typeface="+mn-ea"/>
              </a:rPr>
              <a:t>M&amp;A</a:t>
            </a:r>
            <a:r>
              <a:rPr lang="ko-KR" altLang="en-US" sz="1600" b="1" dirty="0" smtClean="0">
                <a:latin typeface="+mn-ea"/>
              </a:rPr>
              <a:t>통계시스템 구축</a:t>
            </a:r>
            <a:r>
              <a:rPr lang="en-US" altLang="ko-KR" sz="1600" dirty="0" smtClean="0">
                <a:latin typeface="+mn-ea"/>
              </a:rPr>
              <a:t>(2009</a:t>
            </a:r>
            <a:r>
              <a:rPr lang="ko-KR" altLang="en-US" sz="1600" dirty="0" smtClean="0">
                <a:latin typeface="+mn-ea"/>
              </a:rPr>
              <a:t>년도 거래 총</a:t>
            </a:r>
            <a:r>
              <a:rPr lang="en-US" altLang="ko-KR" sz="1600" dirty="0" smtClean="0">
                <a:latin typeface="+mn-ea"/>
              </a:rPr>
              <a:t>494</a:t>
            </a:r>
            <a:r>
              <a:rPr lang="ko-KR" altLang="en-US" sz="1600" dirty="0" smtClean="0">
                <a:latin typeface="+mn-ea"/>
              </a:rPr>
              <a:t>건</a:t>
            </a:r>
            <a:r>
              <a:rPr lang="en-US" altLang="ko-KR" sz="1600" dirty="0" smtClean="0">
                <a:latin typeface="+mn-ea"/>
              </a:rPr>
              <a:t>)</a:t>
            </a:r>
          </a:p>
          <a:p>
            <a:r>
              <a:rPr lang="ko-KR" altLang="en-US" sz="1600" dirty="0" smtClean="0">
                <a:latin typeface="+mn-ea"/>
              </a:rPr>
              <a:t>◆ 한일</a:t>
            </a:r>
            <a:r>
              <a:rPr lang="en-US" altLang="ko-KR" sz="1600" dirty="0" smtClean="0">
                <a:latin typeface="+mn-ea"/>
              </a:rPr>
              <a:t>M&amp;A</a:t>
            </a:r>
            <a:r>
              <a:rPr lang="ko-KR" altLang="en-US" sz="1600" dirty="0" smtClean="0">
                <a:latin typeface="+mn-ea"/>
              </a:rPr>
              <a:t>뉴스레터 발간</a:t>
            </a:r>
            <a:r>
              <a:rPr lang="en-US" altLang="ko-KR" sz="1600" dirty="0" smtClean="0">
                <a:latin typeface="+mn-ea"/>
              </a:rPr>
              <a:t>(</a:t>
            </a:r>
            <a:r>
              <a:rPr lang="ko-KR" altLang="en-US" sz="1600" dirty="0" smtClean="0">
                <a:latin typeface="+mn-ea"/>
              </a:rPr>
              <a:t>한일산업기술협력재단</a:t>
            </a:r>
            <a:r>
              <a:rPr lang="en-US" altLang="ko-KR" sz="1600" dirty="0" smtClean="0">
                <a:latin typeface="+mn-ea"/>
              </a:rPr>
              <a:t>)</a:t>
            </a:r>
          </a:p>
          <a:p>
            <a:r>
              <a:rPr lang="ko-KR" altLang="en-US" sz="1600" dirty="0" smtClean="0">
                <a:latin typeface="+mn-ea"/>
              </a:rPr>
              <a:t>◆ 글로벌 </a:t>
            </a:r>
            <a:r>
              <a:rPr lang="en-US" altLang="ko-KR" sz="1600" dirty="0" smtClean="0">
                <a:latin typeface="+mn-ea"/>
              </a:rPr>
              <a:t>M&amp;A </a:t>
            </a:r>
            <a:r>
              <a:rPr lang="ko-KR" altLang="en-US" sz="1600" dirty="0" smtClean="0">
                <a:latin typeface="+mn-ea"/>
              </a:rPr>
              <a:t>데스크 정보제공 및 상담기능 강화 등</a:t>
            </a:r>
            <a:endParaRPr lang="en-US" altLang="ko-KR" sz="800" dirty="0" smtClean="0"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259468"/>
            <a:ext cx="2952328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추진실적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764704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altLang="ko-KR" sz="2000" b="1" dirty="0" smtClean="0">
                <a:latin typeface="휴먼둥근헤드라인" pitchFamily="18" charset="-127"/>
                <a:ea typeface="휴먼둥근헤드라인" pitchFamily="18" charset="-127"/>
              </a:rPr>
              <a:t>1.  </a:t>
            </a:r>
            <a:r>
              <a:rPr lang="ko-KR" altLang="en-US" sz="2000" b="1" dirty="0" smtClean="0">
                <a:latin typeface="휴먼둥근헤드라인" pitchFamily="18" charset="-127"/>
                <a:ea typeface="휴먼둥근헤드라인" pitchFamily="18" charset="-127"/>
              </a:rPr>
              <a:t>한일간 </a:t>
            </a:r>
            <a:r>
              <a:rPr lang="en-US" altLang="ko-KR" sz="2000" b="1" dirty="0" smtClean="0">
                <a:latin typeface="휴먼둥근헤드라인" pitchFamily="18" charset="-127"/>
                <a:ea typeface="휴먼둥근헤드라인" pitchFamily="18" charset="-127"/>
              </a:rPr>
              <a:t>M&amp;A </a:t>
            </a:r>
            <a:r>
              <a:rPr lang="ko-KR" altLang="en-US" sz="2000" b="1" dirty="0" smtClean="0">
                <a:latin typeface="휴먼둥근헤드라인" pitchFamily="18" charset="-127"/>
                <a:ea typeface="휴먼둥근헤드라인" pitchFamily="18" charset="-127"/>
              </a:rPr>
              <a:t>활성화를 위한 공동협력</a:t>
            </a:r>
            <a:endParaRPr lang="en-US" altLang="ko-KR" sz="2000" b="1" dirty="0" smtClean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7544" y="4797152"/>
            <a:ext cx="8208912" cy="18466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ko-KR" sz="10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ko-KR" altLang="en-US" sz="1600" smtClean="0">
                <a:latin typeface="+mn-ea"/>
              </a:rPr>
              <a:t>◆ 한일 </a:t>
            </a:r>
            <a:r>
              <a:rPr lang="en-US" altLang="ko-KR" sz="1600" smtClean="0">
                <a:latin typeface="+mn-ea"/>
              </a:rPr>
              <a:t>M&amp;A </a:t>
            </a:r>
            <a:r>
              <a:rPr lang="ko-KR" altLang="en-US" sz="1600" smtClean="0">
                <a:latin typeface="+mn-ea"/>
              </a:rPr>
              <a:t>유관기관협의회 운영</a:t>
            </a:r>
            <a:r>
              <a:rPr lang="en-US" altLang="ko-KR" sz="1600" smtClean="0">
                <a:latin typeface="+mn-ea"/>
              </a:rPr>
              <a:t>(</a:t>
            </a:r>
            <a:r>
              <a:rPr lang="ko-KR" altLang="en-US" sz="1600" smtClean="0">
                <a:latin typeface="+mn-ea"/>
              </a:rPr>
              <a:t>년</a:t>
            </a:r>
            <a:r>
              <a:rPr lang="en-US" altLang="ko-KR" sz="1600" smtClean="0">
                <a:latin typeface="+mn-ea"/>
              </a:rPr>
              <a:t>2</a:t>
            </a:r>
            <a:r>
              <a:rPr lang="ko-KR" altLang="en-US" sz="1600" smtClean="0">
                <a:latin typeface="+mn-ea"/>
              </a:rPr>
              <a:t>회</a:t>
            </a:r>
            <a:r>
              <a:rPr lang="en-US" altLang="ko-KR" sz="1600" smtClean="0">
                <a:latin typeface="+mn-ea"/>
              </a:rPr>
              <a:t>, </a:t>
            </a:r>
            <a:r>
              <a:rPr lang="ko-KR" altLang="en-US" sz="1600" smtClean="0">
                <a:latin typeface="+mn-ea"/>
              </a:rPr>
              <a:t>상</a:t>
            </a:r>
            <a:r>
              <a:rPr lang="en-US" altLang="ko-KR" sz="1600" smtClean="0">
                <a:latin typeface="+mn-ea"/>
              </a:rPr>
              <a:t>/</a:t>
            </a:r>
            <a:r>
              <a:rPr lang="ko-KR" altLang="en-US" sz="1600" smtClean="0">
                <a:latin typeface="+mn-ea"/>
              </a:rPr>
              <a:t>하반기</a:t>
            </a:r>
            <a:r>
              <a:rPr lang="en-US" altLang="ko-KR" sz="1600" smtClean="0">
                <a:latin typeface="+mn-ea"/>
              </a:rPr>
              <a:t>)</a:t>
            </a:r>
          </a:p>
          <a:p>
            <a:r>
              <a:rPr lang="en-US" altLang="ko-KR" sz="1600" smtClean="0">
                <a:latin typeface="+mn-ea"/>
              </a:rPr>
              <a:t>  - </a:t>
            </a:r>
            <a:r>
              <a:rPr lang="ko-KR" altLang="en-US" sz="1600" smtClean="0">
                <a:latin typeface="+mn-ea"/>
              </a:rPr>
              <a:t>일본측 법제 및 제도 등 개선요구사항 파악</a:t>
            </a:r>
            <a:r>
              <a:rPr lang="en-US" altLang="ko-KR" sz="1600" smtClean="0">
                <a:latin typeface="+mn-ea"/>
              </a:rPr>
              <a:t>  </a:t>
            </a:r>
          </a:p>
          <a:p>
            <a:endParaRPr lang="en-US" altLang="ko-KR" sz="800" dirty="0" smtClean="0">
              <a:latin typeface="+mn-ea"/>
            </a:endParaRPr>
          </a:p>
          <a:p>
            <a:r>
              <a:rPr lang="ko-KR" altLang="en-US" sz="1600" smtClean="0">
                <a:latin typeface="+mn-ea"/>
              </a:rPr>
              <a:t>◆ 한일 </a:t>
            </a:r>
            <a:r>
              <a:rPr lang="en-US" altLang="ko-KR" sz="1600" smtClean="0">
                <a:latin typeface="+mn-ea"/>
              </a:rPr>
              <a:t>M&amp;A </a:t>
            </a:r>
            <a:r>
              <a:rPr lang="ko-KR" altLang="en-US" sz="1600" smtClean="0">
                <a:latin typeface="+mn-ea"/>
              </a:rPr>
              <a:t>포럼 개최</a:t>
            </a:r>
            <a:r>
              <a:rPr lang="en-US" altLang="ko-KR" sz="1600" smtClean="0">
                <a:latin typeface="+mn-ea"/>
              </a:rPr>
              <a:t>(</a:t>
            </a:r>
            <a:r>
              <a:rPr lang="ko-KR" altLang="en-US" sz="1600" smtClean="0">
                <a:latin typeface="+mn-ea"/>
              </a:rPr>
              <a:t>년</a:t>
            </a:r>
            <a:r>
              <a:rPr lang="en-US" altLang="ko-KR" sz="1600" smtClean="0">
                <a:latin typeface="+mn-ea"/>
              </a:rPr>
              <a:t>1</a:t>
            </a:r>
            <a:r>
              <a:rPr lang="ko-KR" altLang="en-US" sz="1600" smtClean="0">
                <a:latin typeface="+mn-ea"/>
              </a:rPr>
              <a:t>회</a:t>
            </a:r>
            <a:r>
              <a:rPr lang="en-US" altLang="ko-KR" sz="1600" smtClean="0">
                <a:latin typeface="+mn-ea"/>
              </a:rPr>
              <a:t>, </a:t>
            </a:r>
            <a:r>
              <a:rPr lang="ko-KR" altLang="en-US" sz="1600" smtClean="0">
                <a:latin typeface="+mn-ea"/>
              </a:rPr>
              <a:t>하반기</a:t>
            </a:r>
            <a:r>
              <a:rPr lang="en-US" altLang="ko-KR" sz="1600" smtClean="0">
                <a:latin typeface="+mn-ea"/>
              </a:rPr>
              <a:t>)</a:t>
            </a:r>
          </a:p>
          <a:p>
            <a:endParaRPr lang="en-US" altLang="ko-KR" sz="800" smtClean="0">
              <a:latin typeface="+mn-ea"/>
            </a:endParaRPr>
          </a:p>
          <a:p>
            <a:r>
              <a:rPr lang="en-US" altLang="ko-KR" sz="1600" smtClean="0">
                <a:latin typeface="휴먼모음T"/>
                <a:ea typeface="휴먼모음T"/>
              </a:rPr>
              <a:t>⇒ </a:t>
            </a:r>
            <a:r>
              <a:rPr lang="ko-KR" altLang="en-US" sz="1600" smtClean="0">
                <a:latin typeface="+mn-ea"/>
              </a:rPr>
              <a:t>한국무역협회가 사업주체이나</a:t>
            </a:r>
            <a:r>
              <a:rPr lang="en-US" altLang="ko-KR" sz="1600" smtClean="0">
                <a:latin typeface="+mn-ea"/>
              </a:rPr>
              <a:t>, </a:t>
            </a:r>
            <a:r>
              <a:rPr lang="ko-KR" altLang="en-US" sz="1600" smtClean="0">
                <a:latin typeface="+mn-ea"/>
              </a:rPr>
              <a:t>실질적인 </a:t>
            </a:r>
            <a:r>
              <a:rPr lang="en-US" altLang="ko-KR" sz="1600" smtClean="0">
                <a:latin typeface="+mn-ea"/>
              </a:rPr>
              <a:t>M&amp;A </a:t>
            </a:r>
            <a:r>
              <a:rPr lang="ko-KR" altLang="en-US" sz="1600" smtClean="0">
                <a:latin typeface="+mn-ea"/>
              </a:rPr>
              <a:t>추진 등 실무작업은 한국부품소재           </a:t>
            </a:r>
            <a:endParaRPr lang="en-US" altLang="ko-KR" sz="1600" smtClean="0">
              <a:latin typeface="+mn-ea"/>
            </a:endParaRPr>
          </a:p>
          <a:p>
            <a:r>
              <a:rPr lang="en-US" altLang="ko-KR" sz="1600" smtClean="0">
                <a:latin typeface="+mn-ea"/>
              </a:rPr>
              <a:t>    </a:t>
            </a:r>
            <a:r>
              <a:rPr lang="ko-KR" altLang="en-US" sz="1600" smtClean="0">
                <a:latin typeface="+mn-ea"/>
              </a:rPr>
              <a:t>기관협의회 </a:t>
            </a:r>
            <a:r>
              <a:rPr lang="en-US" altLang="ko-KR" sz="1600" smtClean="0">
                <a:latin typeface="+mn-ea"/>
              </a:rPr>
              <a:t>M&amp;A desk</a:t>
            </a:r>
            <a:r>
              <a:rPr lang="ko-KR" altLang="en-US" sz="1600" smtClean="0">
                <a:latin typeface="+mn-ea"/>
              </a:rPr>
              <a:t>가 수행하는 </a:t>
            </a:r>
            <a:r>
              <a:rPr lang="en-US" altLang="ko-KR" sz="1600" smtClean="0">
                <a:latin typeface="+mn-ea"/>
              </a:rPr>
              <a:t>2</a:t>
            </a:r>
            <a:r>
              <a:rPr lang="ko-KR" altLang="en-US" sz="1600" smtClean="0">
                <a:latin typeface="+mn-ea"/>
              </a:rPr>
              <a:t>원화 방식으로 추진예정</a:t>
            </a:r>
            <a:endParaRPr lang="en-US" altLang="ko-KR" sz="800" dirty="0" smtClean="0">
              <a:latin typeface="+mn-e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5576" y="4631443"/>
            <a:ext cx="2952328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추진계획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3AB1-B95F-49D2-8AA1-CF8CB3BF0E4D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1810</TotalTime>
  <Words>2052</Words>
  <Application>Microsoft Office PowerPoint</Application>
  <PresentationFormat>화면 슬라이드 쇼(4:3)</PresentationFormat>
  <Paragraphs>370</Paragraphs>
  <Slides>18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Office 테마</vt:lpstr>
      <vt:lpstr>부품소재 산업협력 제언에 대한  진척상황 및 향후계획 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부품소재 액션플랜의 진척상황과 계획</dc:title>
  <dc:creator>kim</dc:creator>
  <cp:lastModifiedBy>user</cp:lastModifiedBy>
  <cp:revision>328</cp:revision>
  <dcterms:created xsi:type="dcterms:W3CDTF">2011-01-17T07:25:32Z</dcterms:created>
  <dcterms:modified xsi:type="dcterms:W3CDTF">2011-02-21T02:12:52Z</dcterms:modified>
</cp:coreProperties>
</file>