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721" autoAdjust="0"/>
    <p:restoredTop sz="94660"/>
  </p:normalViewPr>
  <p:slideViewPr>
    <p:cSldViewPr>
      <p:cViewPr>
        <p:scale>
          <a:sx n="120" d="100"/>
          <a:sy n="120" d="100"/>
        </p:scale>
        <p:origin x="-714" y="-12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0" y="0"/>
            <a:ext cx="9906000" cy="3571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슬라이드 번호 개체 틀 3"/>
          <p:cNvSpPr txBox="1">
            <a:spLocks/>
          </p:cNvSpPr>
          <p:nvPr userDrawn="1"/>
        </p:nvSpPr>
        <p:spPr>
          <a:xfrm>
            <a:off x="7486886" y="251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>
                <a:latin typeface="돋움" pitchFamily="50" charset="-127"/>
                <a:ea typeface="돋움" pitchFamily="50" charset="-127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AD8093-EA40-4F20-9230-15F43F7F24E8}" type="slidenum">
              <a:rPr kumimoji="0" lang="ko-KR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돋움" pitchFamily="50" charset="-127"/>
                <a:ea typeface="돋움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+mn-cs"/>
            </a:endParaRPr>
          </a:p>
        </p:txBody>
      </p:sp>
      <p:sp>
        <p:nvSpPr>
          <p:cNvPr id="7" name="직사각형 6"/>
          <p:cNvSpPr/>
          <p:nvPr userDrawn="1"/>
        </p:nvSpPr>
        <p:spPr>
          <a:xfrm>
            <a:off x="232139" y="142852"/>
            <a:ext cx="49529" cy="3571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68745" y="399110"/>
            <a:ext cx="2583991" cy="17237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AMBIAD.A  HOMEPAGE RENEWAL PROJECT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1073-1EA2-4446-B1A7-0DCEE1810F67}" type="datetimeFigureOut">
              <a:rPr lang="ko-KR" altLang="en-US" smtClean="0"/>
              <a:pPr/>
              <a:t>2013-09-01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E9C5F-4698-48F4-AB94-5A95DA4BA6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orbis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4042" y="2714620"/>
            <a:ext cx="5929354" cy="78581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ko-KR" altLang="en-US" sz="20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itchFamily="18" charset="-127"/>
                <a:ea typeface="HY중고딕" pitchFamily="18" charset="-127"/>
              </a:rPr>
              <a:t>앰비애드에이 회사홈피 리뉴얼 기획</a:t>
            </a:r>
            <a:r>
              <a:rPr lang="ko-KR" altLang="en-US" sz="2000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HY중고딕" pitchFamily="18" charset="-127"/>
                <a:ea typeface="HY중고딕" pitchFamily="18" charset="-127"/>
              </a:rPr>
              <a:t>서</a:t>
            </a:r>
            <a:endParaRPr lang="en-US" altLang="ko-KR" sz="2000" spc="-150" dirty="0" smtClean="0">
              <a:solidFill>
                <a:schemeClr val="tx1">
                  <a:lumMod val="85000"/>
                  <a:lumOff val="15000"/>
                </a:schemeClr>
              </a:solidFill>
              <a:latin typeface="HY중고딕" pitchFamily="18" charset="-127"/>
              <a:ea typeface="HY중고딕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2760" y="5445224"/>
            <a:ext cx="4680520" cy="50006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2013.08.26</a:t>
            </a:r>
          </a:p>
          <a:p>
            <a:pPr algn="ctr">
              <a:lnSpc>
                <a:spcPct val="150000"/>
              </a:lnSpc>
            </a:pPr>
            <a:r>
              <a:rPr lang="ko-KR" altLang="en-US" sz="10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앰비애드에이㈜  디자인 연구소 </a:t>
            </a:r>
            <a:endParaRPr lang="en-US" altLang="ko-KR" sz="1000" spc="-15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이현정</a:t>
            </a:r>
            <a:endParaRPr lang="ko-KR" altLang="en-US" sz="1000" spc="-150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등록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2" name="직선 연결선 61"/>
          <p:cNvCxnSpPr/>
          <p:nvPr/>
        </p:nvCxnSpPr>
        <p:spPr>
          <a:xfrm rot="5400000">
            <a:off x="4060819" y="3821115"/>
            <a:ext cx="550072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68744" y="786995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등록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609098" y="483378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직사각형 87"/>
          <p:cNvSpPr/>
          <p:nvPr/>
        </p:nvSpPr>
        <p:spPr>
          <a:xfrm>
            <a:off x="1748652" y="483378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직사각형 88"/>
          <p:cNvSpPr/>
          <p:nvPr/>
        </p:nvSpPr>
        <p:spPr>
          <a:xfrm>
            <a:off x="2888206" y="483378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직사각형 89"/>
          <p:cNvSpPr/>
          <p:nvPr/>
        </p:nvSpPr>
        <p:spPr>
          <a:xfrm>
            <a:off x="4027760" y="483378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직사각형 90"/>
          <p:cNvSpPr/>
          <p:nvPr/>
        </p:nvSpPr>
        <p:spPr>
          <a:xfrm>
            <a:off x="5167314" y="483378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타원 101"/>
          <p:cNvSpPr/>
          <p:nvPr/>
        </p:nvSpPr>
        <p:spPr>
          <a:xfrm>
            <a:off x="1073445" y="4619470"/>
            <a:ext cx="142876" cy="14287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타원 102"/>
          <p:cNvSpPr/>
          <p:nvPr/>
        </p:nvSpPr>
        <p:spPr>
          <a:xfrm>
            <a:off x="2212999" y="4619470"/>
            <a:ext cx="142876" cy="14287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타원 103"/>
          <p:cNvSpPr/>
          <p:nvPr/>
        </p:nvSpPr>
        <p:spPr>
          <a:xfrm>
            <a:off x="3352553" y="4619470"/>
            <a:ext cx="142876" cy="14287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타원 104"/>
          <p:cNvSpPr/>
          <p:nvPr/>
        </p:nvSpPr>
        <p:spPr>
          <a:xfrm>
            <a:off x="4492107" y="4619470"/>
            <a:ext cx="142876" cy="14287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타원 105"/>
          <p:cNvSpPr/>
          <p:nvPr/>
        </p:nvSpPr>
        <p:spPr>
          <a:xfrm>
            <a:off x="5631661" y="4619470"/>
            <a:ext cx="142876" cy="14287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타원 107"/>
          <p:cNvSpPr/>
          <p:nvPr/>
        </p:nvSpPr>
        <p:spPr>
          <a:xfrm>
            <a:off x="1111114" y="4659376"/>
            <a:ext cx="71438" cy="7143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547493" y="1158766"/>
            <a:ext cx="190517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Project  Title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Client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Project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d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ate</a:t>
            </a:r>
          </a:p>
          <a:p>
            <a:pPr>
              <a:lnSpc>
                <a:spcPct val="200000"/>
              </a:lnSpc>
            </a:pPr>
            <a:r>
              <a:rPr lang="en-US" altLang="ko-KR" sz="700" dirty="0" err="1" smtClean="0">
                <a:latin typeface="돋움" pitchFamily="50" charset="-127"/>
                <a:ea typeface="돋움" pitchFamily="50" charset="-127"/>
              </a:rPr>
              <a:t>Updata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date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Categories</a:t>
            </a: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	</a:t>
            </a: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Main </a:t>
            </a:r>
            <a:r>
              <a:rPr lang="en-US" altLang="ko-KR" sz="700" dirty="0" err="1" smtClean="0">
                <a:latin typeface="돋움" pitchFamily="50" charset="-127"/>
                <a:ea typeface="돋움" pitchFamily="50" charset="-127"/>
              </a:rPr>
              <a:t>Imabe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Images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584174" y="2028420"/>
            <a:ext cx="1071570" cy="1346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Promotion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Advertising/PR 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Exhibition/ Museum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Interior 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Design R&amp;D Center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Signage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497300" y="2151742"/>
            <a:ext cx="108000" cy="1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직사각형 135"/>
          <p:cNvSpPr/>
          <p:nvPr/>
        </p:nvSpPr>
        <p:spPr>
          <a:xfrm>
            <a:off x="1497300" y="2363043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직사각형 136"/>
          <p:cNvSpPr/>
          <p:nvPr/>
        </p:nvSpPr>
        <p:spPr>
          <a:xfrm>
            <a:off x="1497300" y="2574344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직사각형 138"/>
          <p:cNvSpPr/>
          <p:nvPr/>
        </p:nvSpPr>
        <p:spPr>
          <a:xfrm>
            <a:off x="1497300" y="2785645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직사각형 140"/>
          <p:cNvSpPr/>
          <p:nvPr/>
        </p:nvSpPr>
        <p:spPr>
          <a:xfrm>
            <a:off x="1497300" y="2996946"/>
            <a:ext cx="108000" cy="1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직사각형 143"/>
          <p:cNvSpPr/>
          <p:nvPr/>
        </p:nvSpPr>
        <p:spPr>
          <a:xfrm>
            <a:off x="1497300" y="3208245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직사각형 149"/>
          <p:cNvSpPr/>
          <p:nvPr/>
        </p:nvSpPr>
        <p:spPr>
          <a:xfrm>
            <a:off x="2928413" y="2143116"/>
            <a:ext cx="14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직사각형 150"/>
          <p:cNvSpPr/>
          <p:nvPr/>
        </p:nvSpPr>
        <p:spPr>
          <a:xfrm>
            <a:off x="2928413" y="2347994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직사각형 151"/>
          <p:cNvSpPr/>
          <p:nvPr/>
        </p:nvSpPr>
        <p:spPr>
          <a:xfrm>
            <a:off x="2928413" y="2552872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직사각형 152"/>
          <p:cNvSpPr/>
          <p:nvPr/>
        </p:nvSpPr>
        <p:spPr>
          <a:xfrm>
            <a:off x="2928413" y="2757750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직사각형 153"/>
          <p:cNvSpPr/>
          <p:nvPr/>
        </p:nvSpPr>
        <p:spPr>
          <a:xfrm>
            <a:off x="2928413" y="2962628"/>
            <a:ext cx="14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직사각형 154"/>
          <p:cNvSpPr/>
          <p:nvPr/>
        </p:nvSpPr>
        <p:spPr>
          <a:xfrm>
            <a:off x="2928413" y="3167506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이등변 삼각형 155"/>
          <p:cNvSpPr/>
          <p:nvPr/>
        </p:nvSpPr>
        <p:spPr>
          <a:xfrm rot="10800000">
            <a:off x="4234906" y="2186766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이등변 삼각형 159"/>
          <p:cNvSpPr/>
          <p:nvPr/>
        </p:nvSpPr>
        <p:spPr>
          <a:xfrm rot="10800000">
            <a:off x="4234906" y="2377635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이등변 삼각형 160"/>
          <p:cNvSpPr/>
          <p:nvPr/>
        </p:nvSpPr>
        <p:spPr>
          <a:xfrm rot="10800000">
            <a:off x="4234906" y="2595730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이등변 삼각형 161"/>
          <p:cNvSpPr/>
          <p:nvPr/>
        </p:nvSpPr>
        <p:spPr>
          <a:xfrm rot="10800000">
            <a:off x="4234906" y="2789292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3" name="이등변 삼각형 162"/>
          <p:cNvSpPr/>
          <p:nvPr/>
        </p:nvSpPr>
        <p:spPr>
          <a:xfrm rot="10800000">
            <a:off x="4234906" y="2986883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이등변 삼각형 163"/>
          <p:cNvSpPr/>
          <p:nvPr/>
        </p:nvSpPr>
        <p:spPr>
          <a:xfrm rot="10800000">
            <a:off x="4234906" y="3202817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5" name="직사각형 164"/>
          <p:cNvSpPr/>
          <p:nvPr/>
        </p:nvSpPr>
        <p:spPr>
          <a:xfrm>
            <a:off x="1501496" y="1264319"/>
            <a:ext cx="288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직사각형 165"/>
          <p:cNvSpPr/>
          <p:nvPr/>
        </p:nvSpPr>
        <p:spPr>
          <a:xfrm>
            <a:off x="1501496" y="1479980"/>
            <a:ext cx="288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직사각형 166"/>
          <p:cNvSpPr/>
          <p:nvPr/>
        </p:nvSpPr>
        <p:spPr>
          <a:xfrm>
            <a:off x="1501496" y="1687014"/>
            <a:ext cx="5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직사각형 167"/>
          <p:cNvSpPr/>
          <p:nvPr/>
        </p:nvSpPr>
        <p:spPr>
          <a:xfrm>
            <a:off x="2084240" y="168701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9" name="직사각형 168"/>
          <p:cNvSpPr/>
          <p:nvPr/>
        </p:nvSpPr>
        <p:spPr>
          <a:xfrm>
            <a:off x="2410356" y="168701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직사각형 169"/>
          <p:cNvSpPr/>
          <p:nvPr/>
        </p:nvSpPr>
        <p:spPr>
          <a:xfrm>
            <a:off x="3180880" y="1687014"/>
            <a:ext cx="5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직사각형 170"/>
          <p:cNvSpPr/>
          <p:nvPr/>
        </p:nvSpPr>
        <p:spPr>
          <a:xfrm>
            <a:off x="3763624" y="1687014"/>
            <a:ext cx="288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직사각형 171"/>
          <p:cNvSpPr/>
          <p:nvPr/>
        </p:nvSpPr>
        <p:spPr>
          <a:xfrm>
            <a:off x="4089740" y="1687014"/>
            <a:ext cx="288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직사각형 172"/>
          <p:cNvSpPr/>
          <p:nvPr/>
        </p:nvSpPr>
        <p:spPr>
          <a:xfrm>
            <a:off x="2797580" y="168701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이등변 삼각형 173"/>
          <p:cNvSpPr/>
          <p:nvPr/>
        </p:nvSpPr>
        <p:spPr>
          <a:xfrm rot="10800000">
            <a:off x="1907575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이등변 삼각형 175"/>
          <p:cNvSpPr/>
          <p:nvPr/>
        </p:nvSpPr>
        <p:spPr>
          <a:xfrm rot="10800000">
            <a:off x="2239625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7" name="이등변 삼각형 176"/>
          <p:cNvSpPr/>
          <p:nvPr/>
        </p:nvSpPr>
        <p:spPr>
          <a:xfrm rot="10800000">
            <a:off x="2559541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이등변 삼각형 180"/>
          <p:cNvSpPr/>
          <p:nvPr/>
        </p:nvSpPr>
        <p:spPr>
          <a:xfrm rot="10800000">
            <a:off x="2973267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이등변 삼각형 181"/>
          <p:cNvSpPr/>
          <p:nvPr/>
        </p:nvSpPr>
        <p:spPr>
          <a:xfrm rot="10800000">
            <a:off x="3588095" y="1714748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5" name="이등변 삼각형 184"/>
          <p:cNvSpPr/>
          <p:nvPr/>
        </p:nvSpPr>
        <p:spPr>
          <a:xfrm rot="10800000">
            <a:off x="3922289" y="1714748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6" name="이등변 삼각형 185"/>
          <p:cNvSpPr/>
          <p:nvPr/>
        </p:nvSpPr>
        <p:spPr>
          <a:xfrm rot="10800000">
            <a:off x="4244350" y="1714748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8" name="TextBox 197"/>
          <p:cNvSpPr txBox="1"/>
          <p:nvPr/>
        </p:nvSpPr>
        <p:spPr>
          <a:xfrm>
            <a:off x="1601900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년도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113757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월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436098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일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860875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-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501496" y="1872764"/>
            <a:ext cx="5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3" name="직사각형 202"/>
          <p:cNvSpPr/>
          <p:nvPr/>
        </p:nvSpPr>
        <p:spPr>
          <a:xfrm>
            <a:off x="2084240" y="187276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직사각형 203"/>
          <p:cNvSpPr/>
          <p:nvPr/>
        </p:nvSpPr>
        <p:spPr>
          <a:xfrm>
            <a:off x="2410356" y="187276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이등변 삼각형 204"/>
          <p:cNvSpPr/>
          <p:nvPr/>
        </p:nvSpPr>
        <p:spPr>
          <a:xfrm rot="10800000">
            <a:off x="1907575" y="190049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6" name="이등변 삼각형 205"/>
          <p:cNvSpPr/>
          <p:nvPr/>
        </p:nvSpPr>
        <p:spPr>
          <a:xfrm rot="10800000">
            <a:off x="2239625" y="190049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7" name="이등변 삼각형 206"/>
          <p:cNvSpPr/>
          <p:nvPr/>
        </p:nvSpPr>
        <p:spPr>
          <a:xfrm rot="10800000">
            <a:off x="2559541" y="190049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8" name="TextBox 207"/>
          <p:cNvSpPr txBox="1"/>
          <p:nvPr/>
        </p:nvSpPr>
        <p:spPr>
          <a:xfrm>
            <a:off x="1601900" y="1811804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년도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113757" y="1811804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월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436098" y="1811804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일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503153" y="3466481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12" name="표 211"/>
          <p:cNvGraphicFramePr>
            <a:graphicFrameLocks noGrp="1"/>
          </p:cNvGraphicFramePr>
          <p:nvPr/>
        </p:nvGraphicFramePr>
        <p:xfrm>
          <a:off x="6881826" y="1071546"/>
          <a:ext cx="2786082" cy="2929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번호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내용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프로젝트 타이틀 입력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글자수 제한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클라이언트명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입력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글자수 제한 있음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프로젝트 실행 기간과 업데이트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날짜을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구별함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프로젝트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date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는 하나만 쓰거나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두개의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날짜를 입력해서 기간을 시행기간을 표시할 수 있음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업데이트 날짜는 등록한 날짜로 기사나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컨텐츠의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순서를 정하는데 사용됨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인위적으로 과거 날짜를 입력해서 순서를 바꿀 수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카테고리는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sort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목적으로 사용되며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복수 선택이 가능함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서브 카테고리는 단순 디스플레이용으로 사용되며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카테고리를 선택하면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콤보박스가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활성화 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메인이미지는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메인화면에서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이미지목록으로 사용되는 이미지임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별도 등록함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이미지는 복수 등록이 가능함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(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상한선을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두어야함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15~20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개 이하 등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13" name="그룹 222"/>
          <p:cNvGrpSpPr/>
          <p:nvPr/>
        </p:nvGrpSpPr>
        <p:grpSpPr>
          <a:xfrm>
            <a:off x="6950154" y="3396020"/>
            <a:ext cx="306111" cy="264546"/>
            <a:chOff x="3770086" y="428604"/>
            <a:chExt cx="306111" cy="264546"/>
          </a:xfrm>
        </p:grpSpPr>
        <p:sp>
          <p:nvSpPr>
            <p:cNvPr id="214" name="타원 213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16" name="그룹 225"/>
          <p:cNvGrpSpPr/>
          <p:nvPr/>
        </p:nvGrpSpPr>
        <p:grpSpPr>
          <a:xfrm>
            <a:off x="6950154" y="3727332"/>
            <a:ext cx="306111" cy="264546"/>
            <a:chOff x="3770086" y="428604"/>
            <a:chExt cx="306111" cy="264546"/>
          </a:xfrm>
        </p:grpSpPr>
        <p:sp>
          <p:nvSpPr>
            <p:cNvPr id="217" name="타원 21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3" name="그룹 245"/>
          <p:cNvGrpSpPr/>
          <p:nvPr/>
        </p:nvGrpSpPr>
        <p:grpSpPr>
          <a:xfrm>
            <a:off x="6943231" y="2941514"/>
            <a:ext cx="306111" cy="264546"/>
            <a:chOff x="380968" y="1000108"/>
            <a:chExt cx="306111" cy="264546"/>
          </a:xfrm>
        </p:grpSpPr>
        <p:sp>
          <p:nvSpPr>
            <p:cNvPr id="246" name="타원 245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67" name="그룹 245"/>
          <p:cNvGrpSpPr/>
          <p:nvPr/>
        </p:nvGrpSpPr>
        <p:grpSpPr>
          <a:xfrm>
            <a:off x="6943231" y="1394232"/>
            <a:ext cx="306111" cy="264546"/>
            <a:chOff x="380968" y="1000108"/>
            <a:chExt cx="306111" cy="264546"/>
          </a:xfrm>
        </p:grpSpPr>
        <p:sp>
          <p:nvSpPr>
            <p:cNvPr id="268" name="타원 267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70" name="그룹 245"/>
          <p:cNvGrpSpPr/>
          <p:nvPr/>
        </p:nvGrpSpPr>
        <p:grpSpPr>
          <a:xfrm>
            <a:off x="6943231" y="1678379"/>
            <a:ext cx="306111" cy="264546"/>
            <a:chOff x="380968" y="1000108"/>
            <a:chExt cx="306111" cy="264546"/>
          </a:xfrm>
        </p:grpSpPr>
        <p:sp>
          <p:nvSpPr>
            <p:cNvPr id="271" name="타원 270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73" name="그룹 245"/>
          <p:cNvGrpSpPr/>
          <p:nvPr/>
        </p:nvGrpSpPr>
        <p:grpSpPr>
          <a:xfrm>
            <a:off x="6943231" y="2227134"/>
            <a:ext cx="306111" cy="264546"/>
            <a:chOff x="380968" y="1000108"/>
            <a:chExt cx="306111" cy="264546"/>
          </a:xfrm>
        </p:grpSpPr>
        <p:sp>
          <p:nvSpPr>
            <p:cNvPr id="274" name="타원 273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76" name="그룹 245"/>
          <p:cNvGrpSpPr/>
          <p:nvPr/>
        </p:nvGrpSpPr>
        <p:grpSpPr>
          <a:xfrm>
            <a:off x="319117" y="1221180"/>
            <a:ext cx="306111" cy="264546"/>
            <a:chOff x="380968" y="1000108"/>
            <a:chExt cx="306111" cy="264546"/>
          </a:xfrm>
        </p:grpSpPr>
        <p:sp>
          <p:nvSpPr>
            <p:cNvPr id="277" name="타원 27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79" name="그룹 245"/>
          <p:cNvGrpSpPr/>
          <p:nvPr/>
        </p:nvGrpSpPr>
        <p:grpSpPr>
          <a:xfrm>
            <a:off x="319117" y="1449794"/>
            <a:ext cx="306111" cy="264546"/>
            <a:chOff x="380968" y="1000108"/>
            <a:chExt cx="306111" cy="264546"/>
          </a:xfrm>
        </p:grpSpPr>
        <p:sp>
          <p:nvSpPr>
            <p:cNvPr id="280" name="타원 279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82" name="그룹 245"/>
          <p:cNvGrpSpPr/>
          <p:nvPr/>
        </p:nvGrpSpPr>
        <p:grpSpPr>
          <a:xfrm>
            <a:off x="319117" y="1760346"/>
            <a:ext cx="306111" cy="264546"/>
            <a:chOff x="380968" y="1000108"/>
            <a:chExt cx="306111" cy="264546"/>
          </a:xfrm>
        </p:grpSpPr>
        <p:sp>
          <p:nvSpPr>
            <p:cNvPr id="283" name="타원 28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85" name="그룹 245"/>
          <p:cNvGrpSpPr/>
          <p:nvPr/>
        </p:nvGrpSpPr>
        <p:grpSpPr>
          <a:xfrm>
            <a:off x="319117" y="2090318"/>
            <a:ext cx="306111" cy="264546"/>
            <a:chOff x="380968" y="1000108"/>
            <a:chExt cx="306111" cy="264546"/>
          </a:xfrm>
        </p:grpSpPr>
        <p:sp>
          <p:nvSpPr>
            <p:cNvPr id="286" name="타원 285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88" name="그룹 245"/>
          <p:cNvGrpSpPr/>
          <p:nvPr/>
        </p:nvGrpSpPr>
        <p:grpSpPr>
          <a:xfrm>
            <a:off x="319117" y="3376742"/>
            <a:ext cx="306111" cy="264546"/>
            <a:chOff x="380968" y="1000108"/>
            <a:chExt cx="306111" cy="264546"/>
          </a:xfrm>
        </p:grpSpPr>
        <p:sp>
          <p:nvSpPr>
            <p:cNvPr id="289" name="타원 288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91" name="그룹 245"/>
          <p:cNvGrpSpPr/>
          <p:nvPr/>
        </p:nvGrpSpPr>
        <p:grpSpPr>
          <a:xfrm>
            <a:off x="319117" y="4231297"/>
            <a:ext cx="306111" cy="264546"/>
            <a:chOff x="380968" y="1000108"/>
            <a:chExt cx="306111" cy="264546"/>
          </a:xfrm>
        </p:grpSpPr>
        <p:sp>
          <p:nvSpPr>
            <p:cNvPr id="294" name="타원 293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298" name="모서리가 둥근 직사각형 297"/>
          <p:cNvSpPr/>
          <p:nvPr/>
        </p:nvSpPr>
        <p:spPr>
          <a:xfrm>
            <a:off x="2905409" y="6286520"/>
            <a:ext cx="500066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1" name="모서리가 둥근 직사각형 300"/>
          <p:cNvSpPr/>
          <p:nvPr/>
        </p:nvSpPr>
        <p:spPr>
          <a:xfrm>
            <a:off x="3483378" y="6286520"/>
            <a:ext cx="500066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4" name="TextBox 303"/>
          <p:cNvSpPr txBox="1"/>
          <p:nvPr/>
        </p:nvSpPr>
        <p:spPr>
          <a:xfrm>
            <a:off x="2944451" y="6259007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저장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3524240" y="6259007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등록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307" name="직선 연결선 306"/>
          <p:cNvCxnSpPr/>
          <p:nvPr/>
        </p:nvCxnSpPr>
        <p:spPr>
          <a:xfrm>
            <a:off x="595282" y="6143644"/>
            <a:ext cx="5643602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모서리가 둥근 직사각형 307"/>
          <p:cNvSpPr/>
          <p:nvPr/>
        </p:nvSpPr>
        <p:spPr>
          <a:xfrm>
            <a:off x="2709618" y="4037162"/>
            <a:ext cx="600307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9" name="TextBox 308"/>
          <p:cNvSpPr txBox="1"/>
          <p:nvPr/>
        </p:nvSpPr>
        <p:spPr>
          <a:xfrm>
            <a:off x="2783165" y="4009649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파일찾기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0" name="모서리가 둥근 직사각형 309"/>
          <p:cNvSpPr/>
          <p:nvPr/>
        </p:nvSpPr>
        <p:spPr>
          <a:xfrm>
            <a:off x="3186882" y="5786454"/>
            <a:ext cx="500066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1" name="모서리가 둥근 직사각형 310"/>
          <p:cNvSpPr/>
          <p:nvPr/>
        </p:nvSpPr>
        <p:spPr>
          <a:xfrm>
            <a:off x="3764851" y="5786454"/>
            <a:ext cx="500066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2" name="TextBox 311"/>
          <p:cNvSpPr txBox="1"/>
          <p:nvPr/>
        </p:nvSpPr>
        <p:spPr>
          <a:xfrm>
            <a:off x="3225924" y="5758941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수정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3805713" y="5758941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삭제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6" name="모서리가 둥근 직사각형 315"/>
          <p:cNvSpPr/>
          <p:nvPr/>
        </p:nvSpPr>
        <p:spPr>
          <a:xfrm>
            <a:off x="2524108" y="5790477"/>
            <a:ext cx="600307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7" name="TextBox 316"/>
          <p:cNvSpPr txBox="1"/>
          <p:nvPr/>
        </p:nvSpPr>
        <p:spPr>
          <a:xfrm>
            <a:off x="2597655" y="5762964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추가등록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6881826" y="4071942"/>
            <a:ext cx="2859672" cy="5399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등록 페이지는 어떤 조건으로 등록할 것인가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에 대해 구성한 페이지로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자세한 부분은 개발자와 협의하여 구성해야 합니다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  <a:endParaRPr lang="ko-KR" altLang="en-US" sz="800" spc="-100" dirty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등록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2" name="직선 연결선 61"/>
          <p:cNvCxnSpPr/>
          <p:nvPr/>
        </p:nvCxnSpPr>
        <p:spPr>
          <a:xfrm rot="5400000">
            <a:off x="4060819" y="3821115"/>
            <a:ext cx="550072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68744" y="786995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뉴스 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등록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47493" y="1158766"/>
            <a:ext cx="19051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Project  Title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Client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Project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d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ate</a:t>
            </a:r>
          </a:p>
          <a:p>
            <a:pPr>
              <a:lnSpc>
                <a:spcPct val="200000"/>
              </a:lnSpc>
            </a:pPr>
            <a:r>
              <a:rPr lang="en-US" altLang="ko-KR" sz="700" dirty="0" err="1" smtClean="0">
                <a:latin typeface="돋움" pitchFamily="50" charset="-127"/>
                <a:ea typeface="돋움" pitchFamily="50" charset="-127"/>
              </a:rPr>
              <a:t>Updata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date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Categories</a:t>
            </a: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	</a:t>
            </a: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Company history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Text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84174" y="2028420"/>
            <a:ext cx="1071570" cy="1346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Promotion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Advertising/PR 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Exhibition/ Museum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Interior </a:t>
            </a: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Design R&amp;D Center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Signage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497300" y="2151742"/>
            <a:ext cx="108000" cy="1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직사각형 135"/>
          <p:cNvSpPr/>
          <p:nvPr/>
        </p:nvSpPr>
        <p:spPr>
          <a:xfrm>
            <a:off x="1497300" y="2363043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직사각형 136"/>
          <p:cNvSpPr/>
          <p:nvPr/>
        </p:nvSpPr>
        <p:spPr>
          <a:xfrm>
            <a:off x="1497300" y="2574344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직사각형 138"/>
          <p:cNvSpPr/>
          <p:nvPr/>
        </p:nvSpPr>
        <p:spPr>
          <a:xfrm>
            <a:off x="1497300" y="2785645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직사각형 140"/>
          <p:cNvSpPr/>
          <p:nvPr/>
        </p:nvSpPr>
        <p:spPr>
          <a:xfrm>
            <a:off x="1497300" y="2996946"/>
            <a:ext cx="108000" cy="1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직사각형 143"/>
          <p:cNvSpPr/>
          <p:nvPr/>
        </p:nvSpPr>
        <p:spPr>
          <a:xfrm>
            <a:off x="1497300" y="3208245"/>
            <a:ext cx="108000" cy="108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직사각형 149"/>
          <p:cNvSpPr/>
          <p:nvPr/>
        </p:nvSpPr>
        <p:spPr>
          <a:xfrm>
            <a:off x="2928413" y="2143116"/>
            <a:ext cx="14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직사각형 150"/>
          <p:cNvSpPr/>
          <p:nvPr/>
        </p:nvSpPr>
        <p:spPr>
          <a:xfrm>
            <a:off x="2928413" y="2347994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직사각형 151"/>
          <p:cNvSpPr/>
          <p:nvPr/>
        </p:nvSpPr>
        <p:spPr>
          <a:xfrm>
            <a:off x="2928413" y="2552872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직사각형 152"/>
          <p:cNvSpPr/>
          <p:nvPr/>
        </p:nvSpPr>
        <p:spPr>
          <a:xfrm>
            <a:off x="2928413" y="2757750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직사각형 153"/>
          <p:cNvSpPr/>
          <p:nvPr/>
        </p:nvSpPr>
        <p:spPr>
          <a:xfrm>
            <a:off x="2928413" y="2962628"/>
            <a:ext cx="14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직사각형 154"/>
          <p:cNvSpPr/>
          <p:nvPr/>
        </p:nvSpPr>
        <p:spPr>
          <a:xfrm>
            <a:off x="2928413" y="3167506"/>
            <a:ext cx="14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이등변 삼각형 155"/>
          <p:cNvSpPr/>
          <p:nvPr/>
        </p:nvSpPr>
        <p:spPr>
          <a:xfrm rot="10800000">
            <a:off x="4234906" y="2186766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이등변 삼각형 159"/>
          <p:cNvSpPr/>
          <p:nvPr/>
        </p:nvSpPr>
        <p:spPr>
          <a:xfrm rot="10800000">
            <a:off x="4234906" y="2377635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이등변 삼각형 160"/>
          <p:cNvSpPr/>
          <p:nvPr/>
        </p:nvSpPr>
        <p:spPr>
          <a:xfrm rot="10800000">
            <a:off x="4234906" y="2595730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이등변 삼각형 161"/>
          <p:cNvSpPr/>
          <p:nvPr/>
        </p:nvSpPr>
        <p:spPr>
          <a:xfrm rot="10800000">
            <a:off x="4234906" y="2789292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3" name="이등변 삼각형 162"/>
          <p:cNvSpPr/>
          <p:nvPr/>
        </p:nvSpPr>
        <p:spPr>
          <a:xfrm rot="10800000">
            <a:off x="4234906" y="2986883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이등변 삼각형 163"/>
          <p:cNvSpPr/>
          <p:nvPr/>
        </p:nvSpPr>
        <p:spPr>
          <a:xfrm rot="10800000">
            <a:off x="4234906" y="3202817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5" name="직사각형 164"/>
          <p:cNvSpPr/>
          <p:nvPr/>
        </p:nvSpPr>
        <p:spPr>
          <a:xfrm>
            <a:off x="1501496" y="1264319"/>
            <a:ext cx="288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직사각형 165"/>
          <p:cNvSpPr/>
          <p:nvPr/>
        </p:nvSpPr>
        <p:spPr>
          <a:xfrm>
            <a:off x="1501496" y="1479980"/>
            <a:ext cx="288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직사각형 166"/>
          <p:cNvSpPr/>
          <p:nvPr/>
        </p:nvSpPr>
        <p:spPr>
          <a:xfrm>
            <a:off x="1501496" y="1687014"/>
            <a:ext cx="5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직사각형 167"/>
          <p:cNvSpPr/>
          <p:nvPr/>
        </p:nvSpPr>
        <p:spPr>
          <a:xfrm>
            <a:off x="2084240" y="168701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9" name="직사각형 168"/>
          <p:cNvSpPr/>
          <p:nvPr/>
        </p:nvSpPr>
        <p:spPr>
          <a:xfrm>
            <a:off x="2410356" y="168701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직사각형 169"/>
          <p:cNvSpPr/>
          <p:nvPr/>
        </p:nvSpPr>
        <p:spPr>
          <a:xfrm>
            <a:off x="3180880" y="1687014"/>
            <a:ext cx="540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직사각형 170"/>
          <p:cNvSpPr/>
          <p:nvPr/>
        </p:nvSpPr>
        <p:spPr>
          <a:xfrm>
            <a:off x="3763624" y="1687014"/>
            <a:ext cx="288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직사각형 171"/>
          <p:cNvSpPr/>
          <p:nvPr/>
        </p:nvSpPr>
        <p:spPr>
          <a:xfrm>
            <a:off x="4089740" y="1687014"/>
            <a:ext cx="288000" cy="14400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직사각형 172"/>
          <p:cNvSpPr/>
          <p:nvPr/>
        </p:nvSpPr>
        <p:spPr>
          <a:xfrm>
            <a:off x="2797580" y="168701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이등변 삼각형 173"/>
          <p:cNvSpPr/>
          <p:nvPr/>
        </p:nvSpPr>
        <p:spPr>
          <a:xfrm rot="10800000">
            <a:off x="1907575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이등변 삼각형 175"/>
          <p:cNvSpPr/>
          <p:nvPr/>
        </p:nvSpPr>
        <p:spPr>
          <a:xfrm rot="10800000">
            <a:off x="2239625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7" name="이등변 삼각형 176"/>
          <p:cNvSpPr/>
          <p:nvPr/>
        </p:nvSpPr>
        <p:spPr>
          <a:xfrm rot="10800000">
            <a:off x="2559541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이등변 삼각형 180"/>
          <p:cNvSpPr/>
          <p:nvPr/>
        </p:nvSpPr>
        <p:spPr>
          <a:xfrm rot="10800000">
            <a:off x="2973267" y="171474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이등변 삼각형 181"/>
          <p:cNvSpPr/>
          <p:nvPr/>
        </p:nvSpPr>
        <p:spPr>
          <a:xfrm rot="10800000">
            <a:off x="3588095" y="1714748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5" name="이등변 삼각형 184"/>
          <p:cNvSpPr/>
          <p:nvPr/>
        </p:nvSpPr>
        <p:spPr>
          <a:xfrm rot="10800000">
            <a:off x="3922289" y="1714748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6" name="이등변 삼각형 185"/>
          <p:cNvSpPr/>
          <p:nvPr/>
        </p:nvSpPr>
        <p:spPr>
          <a:xfrm rot="10800000">
            <a:off x="4244350" y="1714748"/>
            <a:ext cx="108000" cy="972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8" name="TextBox 197"/>
          <p:cNvSpPr txBox="1"/>
          <p:nvPr/>
        </p:nvSpPr>
        <p:spPr>
          <a:xfrm>
            <a:off x="1601900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년도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113757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월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436098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일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860875" y="1625798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-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501496" y="1872764"/>
            <a:ext cx="540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3" name="직사각형 202"/>
          <p:cNvSpPr/>
          <p:nvPr/>
        </p:nvSpPr>
        <p:spPr>
          <a:xfrm>
            <a:off x="2084240" y="187276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4" name="직사각형 203"/>
          <p:cNvSpPr/>
          <p:nvPr/>
        </p:nvSpPr>
        <p:spPr>
          <a:xfrm>
            <a:off x="2410356" y="1872764"/>
            <a:ext cx="288000" cy="14400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이등변 삼각형 204"/>
          <p:cNvSpPr/>
          <p:nvPr/>
        </p:nvSpPr>
        <p:spPr>
          <a:xfrm rot="10800000">
            <a:off x="1907575" y="190049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6" name="이등변 삼각형 205"/>
          <p:cNvSpPr/>
          <p:nvPr/>
        </p:nvSpPr>
        <p:spPr>
          <a:xfrm rot="10800000">
            <a:off x="2239625" y="190049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7" name="이등변 삼각형 206"/>
          <p:cNvSpPr/>
          <p:nvPr/>
        </p:nvSpPr>
        <p:spPr>
          <a:xfrm rot="10800000">
            <a:off x="2559541" y="1900498"/>
            <a:ext cx="108000" cy="972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8" name="TextBox 207"/>
          <p:cNvSpPr txBox="1"/>
          <p:nvPr/>
        </p:nvSpPr>
        <p:spPr>
          <a:xfrm>
            <a:off x="1601900" y="1811804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년도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113757" y="1811804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월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436098" y="1811804"/>
            <a:ext cx="196588" cy="176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일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584174" y="3320628"/>
            <a:ext cx="1071570" cy="484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등록하지 않습니다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700" dirty="0" smtClean="0">
                <a:latin typeface="돋움" pitchFamily="50" charset="-127"/>
                <a:ea typeface="돋움" pitchFamily="50" charset="-127"/>
              </a:rPr>
              <a:t>등록합니다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.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80" name="그룹 79"/>
          <p:cNvGrpSpPr/>
          <p:nvPr/>
        </p:nvGrpSpPr>
        <p:grpSpPr>
          <a:xfrm>
            <a:off x="1484456" y="3420374"/>
            <a:ext cx="142876" cy="142876"/>
            <a:chOff x="1455992" y="3429000"/>
            <a:chExt cx="142876" cy="142876"/>
          </a:xfrm>
        </p:grpSpPr>
        <p:sp>
          <p:nvSpPr>
            <p:cNvPr id="77" name="타원 76"/>
            <p:cNvSpPr/>
            <p:nvPr/>
          </p:nvSpPr>
          <p:spPr>
            <a:xfrm>
              <a:off x="1455992" y="3429000"/>
              <a:ext cx="142876" cy="142876"/>
            </a:xfrm>
            <a:prstGeom prst="ellipse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1491711" y="3464719"/>
              <a:ext cx="71438" cy="714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2" name="타원 81"/>
          <p:cNvSpPr/>
          <p:nvPr/>
        </p:nvSpPr>
        <p:spPr>
          <a:xfrm>
            <a:off x="1484456" y="3634688"/>
            <a:ext cx="142876" cy="142876"/>
          </a:xfrm>
          <a:prstGeom prst="ellipse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직사각형 83"/>
          <p:cNvSpPr/>
          <p:nvPr/>
        </p:nvSpPr>
        <p:spPr>
          <a:xfrm>
            <a:off x="1501496" y="4018048"/>
            <a:ext cx="3951570" cy="1982720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6" name="직선 연결선 85"/>
          <p:cNvCxnSpPr/>
          <p:nvPr/>
        </p:nvCxnSpPr>
        <p:spPr>
          <a:xfrm>
            <a:off x="1506724" y="4197566"/>
            <a:ext cx="392909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1228" y="4046064"/>
            <a:ext cx="2971429" cy="146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7" name="모서리가 둥근 직사각형 116"/>
          <p:cNvSpPr/>
          <p:nvPr/>
        </p:nvSpPr>
        <p:spPr>
          <a:xfrm>
            <a:off x="2905409" y="6286520"/>
            <a:ext cx="500066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3483378" y="6286520"/>
            <a:ext cx="500066" cy="214314"/>
          </a:xfrm>
          <a:prstGeom prst="round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extBox 118"/>
          <p:cNvSpPr txBox="1"/>
          <p:nvPr/>
        </p:nvSpPr>
        <p:spPr>
          <a:xfrm>
            <a:off x="2944451" y="6259007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저장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524240" y="6259007"/>
            <a:ext cx="446202" cy="202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등록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121" name="직선 연결선 120"/>
          <p:cNvCxnSpPr/>
          <p:nvPr/>
        </p:nvCxnSpPr>
        <p:spPr>
          <a:xfrm>
            <a:off x="595282" y="6143644"/>
            <a:ext cx="5643602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2" name="표 121"/>
          <p:cNvGraphicFramePr>
            <a:graphicFrameLocks noGrp="1"/>
          </p:cNvGraphicFramePr>
          <p:nvPr/>
        </p:nvGraphicFramePr>
        <p:xfrm>
          <a:off x="6881826" y="1071546"/>
          <a:ext cx="2786082" cy="3173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번호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내용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프로젝트 타이틀 입력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글자수 제한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클라이언트명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입력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글자수 제한 있음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프로젝트 실행 기간과 업데이트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날짜을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구별함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프로젝트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date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는 하나만 쓰거나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두개의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날짜를 입력해서 기간을 시행기간을 표시할 수 있음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업데이트 날짜는 등록한 날짜로 기사나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컨텐츠의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순서를 정하는데 사용됨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인위적으로 과거 날짜를 입력해서 순서를 바꿀 수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카테고리는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sort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목적으로 사용되며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복수 선택이 가능함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서브 카테고리는 단순 디스플레이용으로 사용되며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카테고리를 선택하면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콤보박스가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활성화 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회사연혁에 등록하지 않는 것이 디폴트로 선택되어 있음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등록할 경우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프로젝트 날짜 중 앞의 날짜를 기준으로 회사연혁에 프로젝트 타이틀만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디스플레이됨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텍스트는 기본적인 에디터 기능이 제공 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이미지 추가도 가능함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6881826" y="4357694"/>
            <a:ext cx="2859672" cy="5399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등록 페이지는 어떤 조건으로 등록할 것인가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에 대해 구성한 페이지로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자세한 부분은 개발자와 협의하여 구성해야 합니다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  <a:endParaRPr lang="ko-KR" altLang="en-US" sz="800" spc="-100" dirty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124" name="그룹 222"/>
          <p:cNvGrpSpPr/>
          <p:nvPr/>
        </p:nvGrpSpPr>
        <p:grpSpPr>
          <a:xfrm>
            <a:off x="6950154" y="3521644"/>
            <a:ext cx="306111" cy="264546"/>
            <a:chOff x="3770086" y="428604"/>
            <a:chExt cx="306111" cy="264546"/>
          </a:xfrm>
        </p:grpSpPr>
        <p:sp>
          <p:nvSpPr>
            <p:cNvPr id="125" name="타원 124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27" name="그룹 225"/>
          <p:cNvGrpSpPr/>
          <p:nvPr/>
        </p:nvGrpSpPr>
        <p:grpSpPr>
          <a:xfrm>
            <a:off x="6950154" y="3977260"/>
            <a:ext cx="306111" cy="264546"/>
            <a:chOff x="3770086" y="428604"/>
            <a:chExt cx="306111" cy="264546"/>
          </a:xfrm>
        </p:grpSpPr>
        <p:sp>
          <p:nvSpPr>
            <p:cNvPr id="128" name="타원 127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30" name="그룹 245"/>
          <p:cNvGrpSpPr/>
          <p:nvPr/>
        </p:nvGrpSpPr>
        <p:grpSpPr>
          <a:xfrm>
            <a:off x="6943231" y="2941514"/>
            <a:ext cx="306111" cy="264546"/>
            <a:chOff x="380968" y="1000108"/>
            <a:chExt cx="306111" cy="264546"/>
          </a:xfrm>
        </p:grpSpPr>
        <p:sp>
          <p:nvSpPr>
            <p:cNvPr id="131" name="타원 130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35" name="그룹 245"/>
          <p:cNvGrpSpPr/>
          <p:nvPr/>
        </p:nvGrpSpPr>
        <p:grpSpPr>
          <a:xfrm>
            <a:off x="6943231" y="1394232"/>
            <a:ext cx="306111" cy="264546"/>
            <a:chOff x="380968" y="1000108"/>
            <a:chExt cx="306111" cy="264546"/>
          </a:xfrm>
        </p:grpSpPr>
        <p:sp>
          <p:nvSpPr>
            <p:cNvPr id="138" name="타원 137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42" name="그룹 245"/>
          <p:cNvGrpSpPr/>
          <p:nvPr/>
        </p:nvGrpSpPr>
        <p:grpSpPr>
          <a:xfrm>
            <a:off x="6943231" y="1678379"/>
            <a:ext cx="306111" cy="264546"/>
            <a:chOff x="380968" y="1000108"/>
            <a:chExt cx="306111" cy="264546"/>
          </a:xfrm>
        </p:grpSpPr>
        <p:sp>
          <p:nvSpPr>
            <p:cNvPr id="143" name="타원 14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46" name="그룹 245"/>
          <p:cNvGrpSpPr/>
          <p:nvPr/>
        </p:nvGrpSpPr>
        <p:grpSpPr>
          <a:xfrm>
            <a:off x="6943231" y="2227134"/>
            <a:ext cx="306111" cy="264546"/>
            <a:chOff x="380968" y="1000108"/>
            <a:chExt cx="306111" cy="264546"/>
          </a:xfrm>
        </p:grpSpPr>
        <p:sp>
          <p:nvSpPr>
            <p:cNvPr id="147" name="타원 14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49" name="그룹 245"/>
          <p:cNvGrpSpPr/>
          <p:nvPr/>
        </p:nvGrpSpPr>
        <p:grpSpPr>
          <a:xfrm>
            <a:off x="319117" y="1221180"/>
            <a:ext cx="306111" cy="264546"/>
            <a:chOff x="380968" y="1000108"/>
            <a:chExt cx="306111" cy="264546"/>
          </a:xfrm>
        </p:grpSpPr>
        <p:sp>
          <p:nvSpPr>
            <p:cNvPr id="157" name="타원 15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59" name="그룹 245"/>
          <p:cNvGrpSpPr/>
          <p:nvPr/>
        </p:nvGrpSpPr>
        <p:grpSpPr>
          <a:xfrm>
            <a:off x="319117" y="1449794"/>
            <a:ext cx="306111" cy="264546"/>
            <a:chOff x="380968" y="1000108"/>
            <a:chExt cx="306111" cy="264546"/>
          </a:xfrm>
        </p:grpSpPr>
        <p:sp>
          <p:nvSpPr>
            <p:cNvPr id="175" name="타원 174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79" name="그룹 245"/>
          <p:cNvGrpSpPr/>
          <p:nvPr/>
        </p:nvGrpSpPr>
        <p:grpSpPr>
          <a:xfrm>
            <a:off x="319117" y="1760346"/>
            <a:ext cx="306111" cy="264546"/>
            <a:chOff x="380968" y="1000108"/>
            <a:chExt cx="306111" cy="264546"/>
          </a:xfrm>
        </p:grpSpPr>
        <p:sp>
          <p:nvSpPr>
            <p:cNvPr id="180" name="타원 179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84" name="그룹 245"/>
          <p:cNvGrpSpPr/>
          <p:nvPr/>
        </p:nvGrpSpPr>
        <p:grpSpPr>
          <a:xfrm>
            <a:off x="319117" y="2090318"/>
            <a:ext cx="306111" cy="264546"/>
            <a:chOff x="380968" y="1000108"/>
            <a:chExt cx="306111" cy="264546"/>
          </a:xfrm>
        </p:grpSpPr>
        <p:sp>
          <p:nvSpPr>
            <p:cNvPr id="187" name="타원 18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89" name="그룹 245"/>
          <p:cNvGrpSpPr/>
          <p:nvPr/>
        </p:nvGrpSpPr>
        <p:grpSpPr>
          <a:xfrm>
            <a:off x="319117" y="3376742"/>
            <a:ext cx="306111" cy="264546"/>
            <a:chOff x="380968" y="1000108"/>
            <a:chExt cx="306111" cy="264546"/>
          </a:xfrm>
        </p:grpSpPr>
        <p:sp>
          <p:nvSpPr>
            <p:cNvPr id="190" name="타원 189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92" name="그룹 245"/>
          <p:cNvGrpSpPr/>
          <p:nvPr/>
        </p:nvGrpSpPr>
        <p:grpSpPr>
          <a:xfrm>
            <a:off x="319117" y="4231297"/>
            <a:ext cx="306111" cy="264546"/>
            <a:chOff x="380968" y="1000108"/>
            <a:chExt cx="306111" cy="264546"/>
          </a:xfrm>
        </p:grpSpPr>
        <p:sp>
          <p:nvSpPr>
            <p:cNvPr id="193" name="타원 19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5" y="125807"/>
            <a:ext cx="2107738" cy="1678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 현황분석</a:t>
            </a:r>
            <a:endParaRPr lang="ko-KR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04617" y="785794"/>
            <a:ext cx="4191193" cy="571504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오른쪽 화살표 15"/>
          <p:cNvSpPr/>
          <p:nvPr/>
        </p:nvSpPr>
        <p:spPr>
          <a:xfrm>
            <a:off x="4778592" y="1714488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499949" y="888764"/>
            <a:ext cx="4000528" cy="32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1714395" y="872998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latin typeface="돋움" pitchFamily="50" charset="-127"/>
                <a:ea typeface="돋움" pitchFamily="50" charset="-127"/>
              </a:rPr>
              <a:t>AS-IS</a:t>
            </a:r>
            <a:endParaRPr lang="ko-KR" altLang="en-US" sz="16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286050" y="785794"/>
            <a:ext cx="4191193" cy="571504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5381382" y="888764"/>
            <a:ext cx="4000528" cy="32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595828" y="872998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latin typeface="돋움" pitchFamily="50" charset="-127"/>
                <a:ea typeface="돋움" pitchFamily="50" charset="-127"/>
              </a:rPr>
              <a:t>TO-BE</a:t>
            </a:r>
            <a:endParaRPr lang="ko-KR" altLang="en-US" sz="16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523844" y="1357298"/>
            <a:ext cx="3929090" cy="1143008"/>
          </a:xfrm>
          <a:prstGeom prst="roundRect">
            <a:avLst>
              <a:gd name="adj" fmla="val 839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523844" y="2625112"/>
            <a:ext cx="3929090" cy="1143008"/>
          </a:xfrm>
          <a:prstGeom prst="roundRect">
            <a:avLst>
              <a:gd name="adj" fmla="val 839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23844" y="3892926"/>
            <a:ext cx="3929090" cy="1143008"/>
          </a:xfrm>
          <a:prstGeom prst="roundRect">
            <a:avLst>
              <a:gd name="adj" fmla="val 839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523844" y="5160741"/>
            <a:ext cx="3929090" cy="1143008"/>
          </a:xfrm>
          <a:prstGeom prst="roundRect">
            <a:avLst>
              <a:gd name="adj" fmla="val 839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오른쪽 화살표 30"/>
          <p:cNvSpPr/>
          <p:nvPr/>
        </p:nvSpPr>
        <p:spPr>
          <a:xfrm>
            <a:off x="4778592" y="2982302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오른쪽 화살표 31"/>
          <p:cNvSpPr/>
          <p:nvPr/>
        </p:nvSpPr>
        <p:spPr>
          <a:xfrm>
            <a:off x="4778592" y="4250116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오른쪽 화살표 32"/>
          <p:cNvSpPr/>
          <p:nvPr/>
        </p:nvSpPr>
        <p:spPr>
          <a:xfrm>
            <a:off x="4778592" y="5517931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5430218" y="1357298"/>
            <a:ext cx="3929090" cy="1143008"/>
          </a:xfrm>
          <a:prstGeom prst="roundRect">
            <a:avLst>
              <a:gd name="adj" fmla="val 839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5430218" y="2625112"/>
            <a:ext cx="3929090" cy="1143008"/>
          </a:xfrm>
          <a:prstGeom prst="roundRect">
            <a:avLst>
              <a:gd name="adj" fmla="val 839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5430218" y="3892926"/>
            <a:ext cx="3929090" cy="1143008"/>
          </a:xfrm>
          <a:prstGeom prst="roundRect">
            <a:avLst>
              <a:gd name="adj" fmla="val 839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5430218" y="5160741"/>
            <a:ext cx="3929090" cy="1143008"/>
          </a:xfrm>
          <a:prstGeom prst="roundRect">
            <a:avLst>
              <a:gd name="adj" fmla="val 8391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595282" y="1437489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앰비애드에이㈜의 모습을 효과적으로  보여주지 못하고 있음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8158" y="1857364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과거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지금까지 해온 일들을 효과적으로 보여주지 못하고 있음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8158" y="2035959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현재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실시간 현황이 반영되지 못하고 있음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8158" y="2214554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미래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회사의 비전과 역량을 가늠해 볼 수 없음</a:t>
            </a:r>
            <a:endParaRPr lang="ko-KR" altLang="en-US" sz="9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5282" y="2714620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구조가 복잡하여 갈팡질팡하게 됨</a:t>
            </a:r>
            <a:r>
              <a:rPr lang="en-US" altLang="ko-KR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8158" y="3058510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어디서 무엇을 보아야 하는 건지 알 수 없음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38158" y="3237105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기대하는 내용을 원하는 곳에서 찾을 수 없음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5282" y="4000504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운영하기 힘든 형식으로 되어 있음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8158" y="434439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복잡한 구조와 형식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내용의 모호함으로 어떤 내용을 어떤 형식으로 올려야 할지 알 수 없음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8158" y="4699118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운영 매뉴얼의 부재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5282" y="5246482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트렌디 하지 못함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8158" y="5590372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틀에 박힌 포맷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(90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년도 스타일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임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8158" y="5841374"/>
            <a:ext cx="36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현재 웹 트렌드를 따라가지 못하는 회사의 이미지로 고착화 될 우려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87864" y="1437489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앰비애드에이㈜의 </a:t>
            </a:r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장점</a:t>
            </a:r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을</a:t>
            </a:r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 효과적으로 </a:t>
            </a:r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보여줄 수 있어야 함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24504" y="1857364"/>
            <a:ext cx="3786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과거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프로젝트와 고객</a:t>
            </a:r>
            <a:r>
              <a:rPr lang="ko-KR" altLang="en-US" sz="900" b="1" dirty="0">
                <a:latin typeface="돋움" pitchFamily="50" charset="-127"/>
                <a:ea typeface="돋움" pitchFamily="50" charset="-127"/>
              </a:rPr>
              <a:t>사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를 잘 보여줄 수 있어야 함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=&gt;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포트폴리오 형식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24504" y="2035959"/>
            <a:ext cx="3786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현재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현재 진행되고 있는 프로젝트에 대한 정보를 적절하게 반영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24504" y="2214554"/>
            <a:ext cx="37495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미래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회사의 방향성과 역량을 통한 비젼을 보여줘야 함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9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22006" y="2714620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구조가 단순해야 함</a:t>
            </a:r>
            <a:r>
              <a:rPr lang="en-US" altLang="ko-KR" sz="12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64882" y="3058510"/>
            <a:ext cx="3643338" cy="47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회사 홈피는 포털이 아님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 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회사에서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얻고 싶은 정보를 쉽고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빠르게 얻을 수 있어야 함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87864" y="3997429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운영하기 쉬워야 함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53066" y="4357694"/>
            <a:ext cx="39290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운영매뉴얼이 있어서 누구나 쉽게 자신의 프로젝트를 업뎃할 수 있어야 함</a:t>
            </a:r>
            <a:endParaRPr lang="en-US" altLang="ko-KR" sz="900" b="1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53066" y="4610920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spc="-150" dirty="0" smtClean="0">
                <a:latin typeface="돋움" pitchFamily="50" charset="-127"/>
                <a:ea typeface="돋움" pitchFamily="50" charset="-127"/>
              </a:rPr>
              <a:t>운영매뉴얼에는  언제</a:t>
            </a:r>
            <a:r>
              <a:rPr lang="en-US" altLang="ko-KR" sz="800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spc="-150" dirty="0" smtClean="0">
                <a:latin typeface="돋움" pitchFamily="50" charset="-127"/>
                <a:ea typeface="돋움" pitchFamily="50" charset="-127"/>
              </a:rPr>
              <a:t>어떤 형식</a:t>
            </a:r>
            <a:r>
              <a:rPr lang="en-US" altLang="ko-KR" sz="800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spc="-150" dirty="0" smtClean="0">
                <a:latin typeface="돋움" pitchFamily="50" charset="-127"/>
                <a:ea typeface="돋움" pitchFamily="50" charset="-127"/>
              </a:rPr>
              <a:t>어떤 내용을 누가 올릴 것인지에 대한 내용을 담고 있어야 하며</a:t>
            </a:r>
            <a:r>
              <a:rPr lang="en-US" altLang="ko-KR" sz="800" spc="-150" dirty="0" smtClean="0">
                <a:latin typeface="돋움" pitchFamily="50" charset="-127"/>
                <a:ea typeface="돋움" pitchFamily="50" charset="-127"/>
              </a:rPr>
              <a:t>, </a:t>
            </a:r>
          </a:p>
          <a:p>
            <a:r>
              <a:rPr lang="ko-KR" altLang="en-US" sz="800" spc="-150" dirty="0" smtClean="0">
                <a:latin typeface="돋움" pitchFamily="50" charset="-127"/>
                <a:ea typeface="돋움" pitchFamily="50" charset="-127"/>
              </a:rPr>
              <a:t>여러 사람이 작성해도 한 사람이 올린 것과 같은 효과를 낼 수 있어야 함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510525" y="5246482"/>
            <a:ext cx="3786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spc="-15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트렌디 해야 함</a:t>
            </a:r>
            <a:endParaRPr lang="ko-KR" altLang="en-US" sz="1200" b="1" spc="-15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653401" y="559037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때론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담고 있는 내용보다 담고 있는 형식에 의해 회사의 이미지가 좌지우지 되기도 함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 (ex 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앞서가는 회사 혹은 무난한 회사 이미지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..)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2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7" grpId="0"/>
      <p:bldP spid="68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5" y="125807"/>
            <a:ext cx="2107738" cy="1678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트렌디 한 웹 스타일 정리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04617" y="785794"/>
            <a:ext cx="8977539" cy="92869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515715" y="889255"/>
            <a:ext cx="1095465" cy="722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11048" y="976459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latin typeface="돋움" pitchFamily="50" charset="-127"/>
                <a:ea typeface="돋움" pitchFamily="50" charset="-127"/>
              </a:rPr>
              <a:t>타겟이</a:t>
            </a:r>
            <a:endParaRPr lang="en-US" altLang="ko-KR" sz="1400" b="1" dirty="0" smtClean="0"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ko-KR" altLang="en-US" sz="1400" b="1" dirty="0" smtClean="0">
                <a:latin typeface="돋움" pitchFamily="50" charset="-127"/>
                <a:ea typeface="돋움" pitchFamily="50" charset="-127"/>
              </a:rPr>
              <a:t>누구인가</a:t>
            </a:r>
            <a:r>
              <a:rPr lang="en-US" altLang="ko-KR" sz="1400" b="1" dirty="0" smtClean="0">
                <a:latin typeface="돋움" pitchFamily="50" charset="-127"/>
                <a:ea typeface="돋움" pitchFamily="50" charset="-127"/>
              </a:rPr>
              <a:t>?</a:t>
            </a:r>
            <a:endParaRPr lang="ko-KR" altLang="en-US" sz="14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09728" y="873489"/>
            <a:ext cx="6884801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실무자들임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회사 홈피 주소를 받고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내용을 분석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요약하여 윗선에 보고하는 역할을 하게 됨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그 과정에서 웹 트렌드에 대한 기준으로 선입관을 심어 줄 수 있음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  <a:endParaRPr lang="ko-KR" altLang="en-US" sz="1200" spc="-150" dirty="0"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1203912" y="2571744"/>
            <a:ext cx="928694" cy="900000"/>
            <a:chOff x="1203912" y="2571744"/>
            <a:chExt cx="928694" cy="900000"/>
          </a:xfrm>
        </p:grpSpPr>
        <p:sp>
          <p:nvSpPr>
            <p:cNvPr id="53" name="타원 52"/>
            <p:cNvSpPr/>
            <p:nvPr/>
          </p:nvSpPr>
          <p:spPr>
            <a:xfrm>
              <a:off x="1218259" y="2571744"/>
              <a:ext cx="900000" cy="90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203912" y="2852467"/>
              <a:ext cx="928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내용</a:t>
              </a:r>
              <a:endParaRPr lang="ko-KR" altLang="en-US" sz="1600" b="1" dirty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1203912" y="3971427"/>
            <a:ext cx="928694" cy="900000"/>
            <a:chOff x="1203912" y="3932510"/>
            <a:chExt cx="928694" cy="900000"/>
          </a:xfrm>
        </p:grpSpPr>
        <p:sp>
          <p:nvSpPr>
            <p:cNvPr id="92" name="타원 91"/>
            <p:cNvSpPr/>
            <p:nvPr/>
          </p:nvSpPr>
          <p:spPr>
            <a:xfrm>
              <a:off x="1218259" y="3932510"/>
              <a:ext cx="900000" cy="90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203912" y="4213233"/>
              <a:ext cx="928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구조</a:t>
              </a:r>
              <a:endParaRPr lang="ko-KR" altLang="en-US" sz="1600" b="1" dirty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96" name="그룹 95"/>
          <p:cNvGrpSpPr/>
          <p:nvPr/>
        </p:nvGrpSpPr>
        <p:grpSpPr>
          <a:xfrm>
            <a:off x="1203912" y="5371109"/>
            <a:ext cx="928694" cy="900000"/>
            <a:chOff x="1203912" y="5371109"/>
            <a:chExt cx="928694" cy="900000"/>
          </a:xfrm>
        </p:grpSpPr>
        <p:sp>
          <p:nvSpPr>
            <p:cNvPr id="93" name="타원 92"/>
            <p:cNvSpPr/>
            <p:nvPr/>
          </p:nvSpPr>
          <p:spPr>
            <a:xfrm>
              <a:off x="1218259" y="5371109"/>
              <a:ext cx="900000" cy="900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203912" y="5651832"/>
              <a:ext cx="928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b="1" dirty="0" smtClean="0">
                  <a:solidFill>
                    <a:schemeClr val="accent1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기술</a:t>
              </a:r>
              <a:endParaRPr lang="ko-KR" altLang="en-US" sz="1600" b="1" dirty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2595546" y="2071678"/>
            <a:ext cx="3000396" cy="442915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6310322" y="2071678"/>
            <a:ext cx="3013408" cy="442915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오른쪽 화살표 71"/>
          <p:cNvSpPr/>
          <p:nvPr/>
        </p:nvSpPr>
        <p:spPr>
          <a:xfrm>
            <a:off x="5778724" y="2807430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오른쪽 화살표 72"/>
          <p:cNvSpPr/>
          <p:nvPr/>
        </p:nvSpPr>
        <p:spPr>
          <a:xfrm>
            <a:off x="5778724" y="4207113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오른쪽 화살표 73"/>
          <p:cNvSpPr/>
          <p:nvPr/>
        </p:nvSpPr>
        <p:spPr>
          <a:xfrm>
            <a:off x="5778724" y="5606795"/>
            <a:ext cx="428628" cy="428628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2714282" y="2143116"/>
            <a:ext cx="2738784" cy="32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/>
          <p:cNvSpPr txBox="1"/>
          <p:nvPr/>
        </p:nvSpPr>
        <p:spPr>
          <a:xfrm>
            <a:off x="3297856" y="2127350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돋움" pitchFamily="50" charset="-127"/>
                <a:ea typeface="돋움" pitchFamily="50" charset="-127"/>
              </a:rPr>
              <a:t>과거</a:t>
            </a:r>
            <a:endParaRPr lang="ko-KR" altLang="en-US" sz="16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381760" y="2143116"/>
            <a:ext cx="2857519" cy="32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7024701" y="2127350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돋움" pitchFamily="50" charset="-127"/>
                <a:ea typeface="돋움" pitchFamily="50" charset="-127"/>
              </a:rPr>
              <a:t>현재</a:t>
            </a:r>
            <a:endParaRPr lang="ko-KR" altLang="en-US" sz="16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13168" y="2704278"/>
            <a:ext cx="2325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디렉토리 중심</a:t>
            </a:r>
            <a:endParaRPr lang="ko-KR" altLang="en-US" sz="1400" b="1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738422" y="300037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메인 페이지에서 상징적 이미지가 멋있게 보이고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</a:t>
            </a: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내용을 담고 있는 분류항목이 멋있는 효과로 장식되어 있으나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막상 들어가면 내용이 없는 경우가 많았음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647727" y="2704278"/>
            <a:ext cx="2325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컨텐츠 중심</a:t>
            </a:r>
            <a:endParaRPr lang="ko-KR" altLang="en-US" sz="1400" b="1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488916" y="300037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메인 페이지에서 바로 컨텐츠를 볼 수 있거나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어떤 컨텐츠를 담고 있는지 가늠할 수 있음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컨텐츠의 양과 질로 홈피의 </a:t>
            </a:r>
            <a:r>
              <a:rPr lang="ko-KR" altLang="en-US" sz="800" dirty="0">
                <a:latin typeface="돋움" pitchFamily="50" charset="-127"/>
                <a:ea typeface="돋움" pitchFamily="50" charset="-127"/>
              </a:rPr>
              <a:t>완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성도를 평가하게 됨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913168" y="3857628"/>
            <a:ext cx="2325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논리적 구조</a:t>
            </a:r>
            <a:endParaRPr lang="ko-KR" altLang="en-US" sz="1400" b="1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738422" y="4153722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메인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서브메인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목차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컨텐츠의 순으로 논리적으로 분류하고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새로운 페이지로 넘어가는 구조임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다양한 서비스와 많은 내용을 담고 있는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포털에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적합한 구조임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(ex.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네이버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다음 등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647727" y="3857628"/>
            <a:ext cx="2325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직관적 구</a:t>
            </a:r>
            <a:r>
              <a:rPr lang="ko-KR" altLang="en-US" sz="1400" b="1" dirty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조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88916" y="4153722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메인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컨텐츠로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바로 넘어가며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컨텐츠간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이동이 가능함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핵심서비스에 주력하거나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한가지 목적에 집중하는 서비스에 적합한 구조임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(ex.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구글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페이스북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핀터레스트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등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13168" y="5179195"/>
            <a:ext cx="2325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플러그 인을 설치해야 함</a:t>
            </a:r>
            <a:endParaRPr lang="ko-KR" altLang="en-US" sz="1400" b="1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738422" y="5475289"/>
            <a:ext cx="2643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플래쉬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ActiveX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등을 활용하여 화려한 효과를 추구함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추가적으로 프로그램을 다운받아야 하며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특정 스마트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폰이나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컴퓨터 환경에 따라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작동이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안되는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문제가 있었으며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구글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등 검색엔진에 자동 검색이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안되는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문제가 있음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홈피 내용을 변경하거나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업뎃할때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전문가의 도움을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받아야함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(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비경제적임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647727" y="5179195"/>
            <a:ext cx="2325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HTML</a:t>
            </a:r>
            <a:r>
              <a:rPr lang="ko-KR" altLang="en-US" sz="1400" b="1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안에서 해결됨</a:t>
            </a:r>
            <a:endParaRPr lang="ko-KR" altLang="en-US" sz="1400" b="1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488916" y="5475289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HTML5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가 발표되면서 플래쉬로만 구현 가능하던 기능이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HTML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안에서 처리되는 경우가 많음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추가 프로그램을 다운받지 않아도 되며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검색이 용이하며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초보적인 지식만으로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업뎃이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가능하여 운영이 용이함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.(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경제적임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6" grpId="0"/>
      <p:bldP spid="72" grpId="0" animBg="1"/>
      <p:bldP spid="73" grpId="0" animBg="1"/>
      <p:bldP spid="74" grpId="0" animBg="1"/>
      <p:bldP spid="80" grpId="0"/>
      <p:bldP spid="81" grpId="0"/>
      <p:bldP spid="82" grpId="0"/>
      <p:bldP spid="83" grpId="0"/>
      <p:bldP spid="84" grpId="0"/>
      <p:bldP spid="85" grpId="0"/>
      <p:bldP spid="86" grpId="1"/>
      <p:bldP spid="87" grpId="0"/>
      <p:bldP spid="88" grpId="0"/>
      <p:bldP spid="89" grpId="0"/>
      <p:bldP spid="90" grpId="0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제작방향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04617" y="1500174"/>
            <a:ext cx="8977539" cy="92869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515715" y="1603635"/>
            <a:ext cx="1095465" cy="7222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92312" y="1706605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어떤 방향으로</a:t>
            </a:r>
            <a:endParaRPr lang="en-US" altLang="ko-KR" sz="1200" b="1" dirty="0" smtClean="0"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만들 것인가</a:t>
            </a:r>
            <a:r>
              <a:rPr lang="en-US" altLang="ko-KR" sz="1200" b="1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sz="12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09728" y="1587869"/>
            <a:ext cx="7429552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자사의 강점은 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최대한  어필하고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약점은 보안하여 소개한다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!</a:t>
            </a: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자사의 강점은 지금까지의 실적이 많고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클라이언트 리스트가 훌륭함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자사의 단점은 프로모션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디자인연구소의 이력이 짧으며 기존 사업과 신규사업 사이에서 정체성이 모호하다는 것임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  <a:endParaRPr lang="ko-KR" altLang="en-US" sz="1200" spc="-1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04617" y="2809871"/>
            <a:ext cx="8977539" cy="92869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>
            <a:off x="515715" y="2913332"/>
            <a:ext cx="1095465" cy="7222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492312" y="30163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어떤 모습으로</a:t>
            </a:r>
            <a:endParaRPr lang="en-US" altLang="ko-KR" sz="1200" b="1" dirty="0" smtClean="0"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기억될 것인가</a:t>
            </a:r>
            <a:r>
              <a:rPr lang="en-US" altLang="ko-KR" sz="1200" b="1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sz="12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09728" y="2897566"/>
            <a:ext cx="7429552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굵직한  기업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관공서의 다양한 일을 수행하면서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왕성하게 활동하고 있는 기업</a:t>
            </a:r>
            <a:endParaRPr lang="en-US" altLang="ko-KR" sz="1400" b="1" spc="-15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클라이언트 리스트를 일목요연하게 볼 수 있도록 하여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굵직한 기업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관공서와 일하고 있는 모습을 부각시킴</a:t>
            </a:r>
            <a:endParaRPr lang="en-US" altLang="ko-KR" sz="1200" spc="-15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프로젝트의 계약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시작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완료 등의 중요시점을 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news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에 올리면서 왕성하게 활동하는 기업의 모습을 부각시킴</a:t>
            </a:r>
            <a:endParaRPr lang="ko-KR" altLang="en-US" sz="1200" spc="-1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404617" y="4119568"/>
            <a:ext cx="8977539" cy="92869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515715" y="4223029"/>
            <a:ext cx="1095465" cy="7222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492312" y="4325999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어떤 느낌을</a:t>
            </a:r>
            <a:endParaRPr lang="en-US" altLang="ko-KR" sz="1200" b="1" dirty="0" smtClean="0"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남길 것인가</a:t>
            </a:r>
            <a:r>
              <a:rPr lang="en-US" altLang="ko-KR" sz="1200" b="1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sz="12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9728" y="4207263"/>
            <a:ext cx="7429552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커뮤니케이션 전문  기업답게 자사 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PR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을 잘하고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자기관리를 잘하는  조직적인 집단</a:t>
            </a:r>
            <a:endParaRPr lang="en-US" altLang="ko-KR" sz="1400" b="1" spc="-15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자사의 다양한 실적 중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 공통 분모로 들어가는 단어가  커뮤니케이션임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커뮤니케이션 및 스스로 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PR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을 잘하는 모습 자체만으로도 신뢰를 줄 수 있음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1200" spc="-1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04617" y="5429264"/>
            <a:ext cx="8977539" cy="92869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515715" y="5532725"/>
            <a:ext cx="1095465" cy="7222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492312" y="5635695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어떻게 </a:t>
            </a:r>
            <a:endParaRPr lang="en-US" altLang="ko-KR" sz="1200" b="1" dirty="0" smtClean="0"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ko-KR" altLang="en-US" sz="1200" b="1" dirty="0" smtClean="0">
                <a:latin typeface="돋움" pitchFamily="50" charset="-127"/>
                <a:ea typeface="돋움" pitchFamily="50" charset="-127"/>
              </a:rPr>
              <a:t>구성할 것인가</a:t>
            </a:r>
            <a:r>
              <a:rPr lang="en-US" altLang="ko-KR" sz="1200" b="1" dirty="0" smtClean="0">
                <a:latin typeface="돋움" pitchFamily="50" charset="-127"/>
                <a:ea typeface="돋움" pitchFamily="50" charset="-127"/>
              </a:rPr>
              <a:t>?</a:t>
            </a:r>
            <a:endParaRPr lang="ko-KR" altLang="en-US" sz="1200" b="1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09728" y="5516959"/>
            <a:ext cx="7429552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핵심을 강조하는 구성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군더더기 없는 합리적인 구성</a:t>
            </a:r>
            <a:r>
              <a:rPr lang="en-US" altLang="ko-KR" sz="1400" b="1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경제적인 구성</a:t>
            </a:r>
            <a:endParaRPr lang="en-US" altLang="ko-KR" sz="1400" b="1" spc="-15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핵심을 강조하지만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꼭 필요한 내용을 빠뜨릴 수는 없음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필요한 내용이 중복되지 않는 구성</a:t>
            </a:r>
            <a:endParaRPr lang="en-US" altLang="ko-KR" sz="1200" spc="-15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회사 </a:t>
            </a:r>
            <a:r>
              <a:rPr lang="ko-KR" altLang="en-US" sz="1200" spc="-150" dirty="0" err="1" smtClean="0">
                <a:latin typeface="돋움" pitchFamily="50" charset="-127"/>
                <a:ea typeface="돋움" pitchFamily="50" charset="-127"/>
              </a:rPr>
              <a:t>홈피는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 제작이 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50%,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운영이 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50%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를 차지하게 됨</a:t>
            </a:r>
            <a:r>
              <a:rPr lang="en-US" altLang="ko-KR" sz="1200" spc="-15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200" spc="-150" dirty="0" smtClean="0">
                <a:latin typeface="돋움" pitchFamily="50" charset="-127"/>
                <a:ea typeface="돋움" pitchFamily="50" charset="-127"/>
              </a:rPr>
              <a:t>최소한의 운영으로 최대한의 효과를 누릴 수 있는 구성</a:t>
            </a:r>
            <a:endParaRPr lang="ko-KR" altLang="en-US" sz="1200" spc="-1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0968" y="857232"/>
            <a:ext cx="9072625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맡긴 일을 잘 해 낼 수 있는 회사 </a:t>
            </a:r>
            <a:r>
              <a:rPr lang="ko-KR" altLang="en-US" sz="1400" spc="-150" dirty="0" smtClean="0">
                <a:latin typeface="돋움" pitchFamily="50" charset="-127"/>
                <a:ea typeface="돋움" pitchFamily="50" charset="-127"/>
              </a:rPr>
              <a:t>라는 신뢰를 주는 </a:t>
            </a:r>
            <a:r>
              <a:rPr lang="ko-KR" altLang="en-US" sz="1400" spc="-150" dirty="0" err="1" smtClean="0">
                <a:latin typeface="돋움" pitchFamily="50" charset="-127"/>
                <a:ea typeface="돋움" pitchFamily="50" charset="-127"/>
              </a:rPr>
              <a:t>홈피</a:t>
            </a:r>
            <a:r>
              <a:rPr lang="en-US" altLang="ko-KR" sz="1400" spc="-150" dirty="0" smtClean="0">
                <a:latin typeface="돋움" pitchFamily="50" charset="-127"/>
                <a:ea typeface="돋움" pitchFamily="50" charset="-127"/>
              </a:rPr>
              <a:t>!  </a:t>
            </a:r>
            <a:r>
              <a:rPr lang="ko-KR" altLang="en-US" sz="1400" b="1" spc="-150" dirty="0" smtClean="0">
                <a:latin typeface="돋움" pitchFamily="50" charset="-127"/>
                <a:ea typeface="돋움" pitchFamily="50" charset="-127"/>
              </a:rPr>
              <a:t>같이 한번 일해 보고 싶은 회사 </a:t>
            </a:r>
            <a:r>
              <a:rPr lang="ko-KR" altLang="en-US" sz="1400" spc="-150" dirty="0" smtClean="0">
                <a:latin typeface="돋움" pitchFamily="50" charset="-127"/>
                <a:ea typeface="돋움" pitchFamily="50" charset="-127"/>
              </a:rPr>
              <a:t>라는 느낌을  주는 홈피</a:t>
            </a:r>
            <a:r>
              <a:rPr lang="en-US" altLang="ko-KR" sz="1400" spc="-150" dirty="0" smtClean="0">
                <a:latin typeface="돋움" pitchFamily="50" charset="-127"/>
                <a:ea typeface="돋움" pitchFamily="50" charset="-127"/>
              </a:rPr>
              <a:t>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/>
      <p:bldP spid="46" grpId="0"/>
      <p:bldP spid="37" grpId="0" animBg="1"/>
      <p:bldP spid="38" grpId="0" animBg="1"/>
      <p:bldP spid="39" grpId="0"/>
      <p:bldP spid="40" grpId="0"/>
      <p:bldP spid="41" grpId="0" animBg="1"/>
      <p:bldP spid="42" grpId="0" animBg="1"/>
      <p:bldP spid="43" grpId="0"/>
      <p:bldP spid="44" grpId="0"/>
      <p:bldP spid="45" grpId="0" animBg="1"/>
      <p:bldP spid="47" grpId="0" animBg="1"/>
      <p:bldP spid="48" grpId="0"/>
      <p:bldP spid="49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구조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4" name="타원 23">
            <a:hlinkClick r:id="rId2" action="ppaction://hlinksldjump"/>
          </p:cNvPr>
          <p:cNvSpPr/>
          <p:nvPr/>
        </p:nvSpPr>
        <p:spPr>
          <a:xfrm>
            <a:off x="2852933" y="1654962"/>
            <a:ext cx="741157" cy="7411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>
            <a:hlinkClick r:id="rId3" action="ppaction://hlinksldjump"/>
          </p:cNvPr>
          <p:cNvSpPr/>
          <p:nvPr/>
        </p:nvSpPr>
        <p:spPr>
          <a:xfrm>
            <a:off x="4095744" y="2226466"/>
            <a:ext cx="1000132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>
            <a:hlinkClick r:id="rId4" action="ppaction://hlinksldjump"/>
          </p:cNvPr>
          <p:cNvSpPr/>
          <p:nvPr/>
        </p:nvSpPr>
        <p:spPr>
          <a:xfrm>
            <a:off x="7548108" y="2357421"/>
            <a:ext cx="741157" cy="7411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1" name="직선 연결선 50"/>
          <p:cNvCxnSpPr>
            <a:stCxn id="97" idx="1"/>
            <a:endCxn id="23" idx="6"/>
          </p:cNvCxnSpPr>
          <p:nvPr/>
        </p:nvCxnSpPr>
        <p:spPr>
          <a:xfrm rot="10800000" flipV="1">
            <a:off x="5095877" y="2724270"/>
            <a:ext cx="380839" cy="226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35650" y="2545871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Main</a:t>
            </a:r>
            <a:endParaRPr lang="ko-KR" altLang="en-US" sz="1600" b="1" dirty="0">
              <a:solidFill>
                <a:schemeClr val="accent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71336" y="1800852"/>
            <a:ext cx="714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about us</a:t>
            </a:r>
            <a:endParaRPr lang="ko-KR" altLang="en-US" sz="1200" b="1" dirty="0">
              <a:solidFill>
                <a:schemeClr val="accent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484707" y="2487938"/>
            <a:ext cx="89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Portfolio</a:t>
            </a:r>
          </a:p>
          <a:p>
            <a:pPr algn="ctr"/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content</a:t>
            </a:r>
            <a:endParaRPr lang="ko-KR" altLang="en-US" sz="1200" b="1" dirty="0">
              <a:solidFill>
                <a:schemeClr val="accent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38620" y="3756427"/>
            <a:ext cx="1785950" cy="217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&lt;Head&gt;</a:t>
            </a: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 로고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- </a:t>
            </a:r>
          </a:p>
          <a:p>
            <a:pPr>
              <a:lnSpc>
                <a:spcPct val="130000"/>
              </a:lnSpc>
            </a:pP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네비게이션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사업영역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-              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                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다른목록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- </a:t>
            </a:r>
          </a:p>
          <a:p>
            <a:pPr>
              <a:lnSpc>
                <a:spcPct val="130000"/>
              </a:lnSpc>
            </a:pP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한줄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뉴스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- </a:t>
            </a: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&lt;Body&gt;</a:t>
            </a: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 이미지 컷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포트폴리오 이미지 목록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- </a:t>
            </a: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클라이언트 리스트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&lt;Foot&gt;</a:t>
            </a: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 주소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연락처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6504" y="1341937"/>
            <a:ext cx="2428892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We are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한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줄 회사소개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Philosophy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철학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혹은 다짐 등을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Our Service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사업영역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Our Organization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 조직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Our Client 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고객사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로고 리스트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Company History - </a:t>
            </a:r>
            <a:r>
              <a:rPr lang="en-US" altLang="ko-KR" sz="800" b="1" dirty="0" smtClean="0">
                <a:solidFill>
                  <a:schemeClr val="bg1"/>
                </a:solidFill>
                <a:latin typeface="돋움" pitchFamily="50" charset="-127"/>
                <a:ea typeface="돋움" pitchFamily="50" charset="-127"/>
              </a:rPr>
              <a:t>11111111</a:t>
            </a:r>
            <a:r>
              <a:rPr lang="ko-KR" altLang="en-US" sz="8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Business License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 등록증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인증서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Contact Us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 주소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약도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이메일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7" name="직선 연결선 66"/>
          <p:cNvCxnSpPr/>
          <p:nvPr/>
        </p:nvCxnSpPr>
        <p:spPr>
          <a:xfrm rot="16200000" flipH="1">
            <a:off x="2058647" y="2021193"/>
            <a:ext cx="1216155" cy="51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>
            <a:stCxn id="60" idx="3"/>
            <a:endCxn id="24" idx="2"/>
          </p:cNvCxnSpPr>
          <p:nvPr/>
        </p:nvCxnSpPr>
        <p:spPr>
          <a:xfrm flipV="1">
            <a:off x="2665396" y="2025541"/>
            <a:ext cx="187537" cy="273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타원 69">
            <a:hlinkClick r:id="rId5" action="ppaction://hlinksldjump"/>
          </p:cNvPr>
          <p:cNvSpPr/>
          <p:nvPr/>
        </p:nvSpPr>
        <p:spPr>
          <a:xfrm>
            <a:off x="2852933" y="3000372"/>
            <a:ext cx="741157" cy="7411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2863453" y="3217209"/>
            <a:ext cx="714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>
                    <a:lumMod val="50000"/>
                  </a:schemeClr>
                </a:solidFill>
                <a:latin typeface="돋움" pitchFamily="50" charset="-127"/>
                <a:ea typeface="돋움" pitchFamily="50" charset="-127"/>
              </a:rPr>
              <a:t>news</a:t>
            </a:r>
            <a:endParaRPr lang="ko-KR" altLang="en-US" sz="1200" b="1" dirty="0">
              <a:solidFill>
                <a:schemeClr val="accent1">
                  <a:lumMod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18865" y="3088230"/>
            <a:ext cx="2428892" cy="1052596"/>
          </a:xfrm>
          <a:prstGeom prst="rect">
            <a:avLst/>
          </a:prstGeom>
          <a:noFill/>
        </p:spPr>
        <p:txBody>
          <a:bodyPr wrap="square" lIns="90000" tIns="0" rIns="0" bIns="0" rtlCol="0">
            <a:no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News is today history</a:t>
            </a: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News</a:t>
            </a:r>
          </a:p>
          <a:p>
            <a:pPr algn="r"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Project title/client/date/</a:t>
            </a:r>
          </a:p>
          <a:p>
            <a:pPr algn="r"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categories/subcategories/text</a:t>
            </a: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News List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뉴스목록</a:t>
            </a:r>
            <a:endParaRPr lang="en-US" altLang="ko-KR" sz="800" dirty="0" smtClean="0">
              <a:solidFill>
                <a:schemeClr val="bg1"/>
              </a:solidFill>
              <a:latin typeface="돋움" pitchFamily="50" charset="-127"/>
              <a:ea typeface="돋움" pitchFamily="50" charset="-127"/>
            </a:endParaRPr>
          </a:p>
          <a:p>
            <a:pPr algn="r"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Company History 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연혁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73" name="직선 연결선 72"/>
          <p:cNvCxnSpPr/>
          <p:nvPr/>
        </p:nvCxnSpPr>
        <p:spPr>
          <a:xfrm rot="16200000" flipH="1">
            <a:off x="2243226" y="3576748"/>
            <a:ext cx="846722" cy="79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/>
          <p:cNvCxnSpPr>
            <a:endCxn id="70" idx="2"/>
          </p:cNvCxnSpPr>
          <p:nvPr/>
        </p:nvCxnSpPr>
        <p:spPr>
          <a:xfrm>
            <a:off x="2666984" y="3357562"/>
            <a:ext cx="185949" cy="1338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꺾인 연결선 89"/>
          <p:cNvCxnSpPr>
            <a:stCxn id="24" idx="6"/>
            <a:endCxn id="70" idx="6"/>
          </p:cNvCxnSpPr>
          <p:nvPr/>
        </p:nvCxnSpPr>
        <p:spPr>
          <a:xfrm>
            <a:off x="3594090" y="2025541"/>
            <a:ext cx="1588" cy="1345410"/>
          </a:xfrm>
          <a:prstGeom prst="bentConnector3">
            <a:avLst>
              <a:gd name="adj1" fmla="val 14395466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>
            <a:stCxn id="23" idx="2"/>
          </p:cNvCxnSpPr>
          <p:nvPr/>
        </p:nvCxnSpPr>
        <p:spPr>
          <a:xfrm rot="10800000">
            <a:off x="3809992" y="2714620"/>
            <a:ext cx="285752" cy="1191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476715" y="2031772"/>
            <a:ext cx="16430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All</a:t>
            </a:r>
          </a:p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Promotion 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- </a:t>
            </a:r>
          </a:p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Advertising/PR - </a:t>
            </a:r>
          </a:p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Exhibition/ Museum - </a:t>
            </a:r>
          </a:p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Interior - </a:t>
            </a:r>
          </a:p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Design R&amp;D Center - </a:t>
            </a:r>
          </a:p>
          <a:p>
            <a:pPr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Signage - 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98" name="그룹 97"/>
          <p:cNvGrpSpPr/>
          <p:nvPr/>
        </p:nvGrpSpPr>
        <p:grpSpPr>
          <a:xfrm>
            <a:off x="5492972" y="4296399"/>
            <a:ext cx="357190" cy="142876"/>
            <a:chOff x="1666852" y="4786322"/>
            <a:chExt cx="357190" cy="142876"/>
          </a:xfrm>
        </p:grpSpPr>
        <p:sp>
          <p:nvSpPr>
            <p:cNvPr id="99" name="모서리가 둥근 직사각형 98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101" name="그룹 100"/>
          <p:cNvGrpSpPr/>
          <p:nvPr/>
        </p:nvGrpSpPr>
        <p:grpSpPr>
          <a:xfrm>
            <a:off x="4905211" y="3941184"/>
            <a:ext cx="357190" cy="142876"/>
            <a:chOff x="1666852" y="4786322"/>
            <a:chExt cx="357190" cy="142876"/>
          </a:xfrm>
        </p:grpSpPr>
        <p:sp>
          <p:nvSpPr>
            <p:cNvPr id="102" name="모서리가 둥근 직사각형 101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104" name="그룹 103"/>
          <p:cNvGrpSpPr/>
          <p:nvPr/>
        </p:nvGrpSpPr>
        <p:grpSpPr>
          <a:xfrm>
            <a:off x="4905211" y="4470807"/>
            <a:ext cx="357190" cy="142876"/>
            <a:chOff x="1666852" y="4786322"/>
            <a:chExt cx="357190" cy="142876"/>
          </a:xfrm>
        </p:grpSpPr>
        <p:sp>
          <p:nvSpPr>
            <p:cNvPr id="105" name="모서리가 둥근 직사각형 104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110" name="그룹 109"/>
          <p:cNvGrpSpPr/>
          <p:nvPr/>
        </p:nvGrpSpPr>
        <p:grpSpPr>
          <a:xfrm>
            <a:off x="5491503" y="4122488"/>
            <a:ext cx="357190" cy="142876"/>
            <a:chOff x="5531409" y="3580747"/>
            <a:chExt cx="357190" cy="142876"/>
          </a:xfrm>
        </p:grpSpPr>
        <p:sp>
          <p:nvSpPr>
            <p:cNvPr id="108" name="모서리가 둥근 직사각형 107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111" name="그룹 110"/>
          <p:cNvGrpSpPr/>
          <p:nvPr/>
        </p:nvGrpSpPr>
        <p:grpSpPr>
          <a:xfrm>
            <a:off x="5548644" y="5082217"/>
            <a:ext cx="357190" cy="142876"/>
            <a:chOff x="1666852" y="4786322"/>
            <a:chExt cx="357190" cy="142876"/>
          </a:xfrm>
        </p:grpSpPr>
        <p:sp>
          <p:nvSpPr>
            <p:cNvPr id="112" name="모서리가 둥근 직사각형 111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cxnSp>
        <p:nvCxnSpPr>
          <p:cNvPr id="115" name="직선 연결선 114"/>
          <p:cNvCxnSpPr/>
          <p:nvPr/>
        </p:nvCxnSpPr>
        <p:spPr>
          <a:xfrm rot="5400000">
            <a:off x="4846158" y="2740232"/>
            <a:ext cx="1260000" cy="27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그룹 143"/>
          <p:cNvGrpSpPr/>
          <p:nvPr/>
        </p:nvGrpSpPr>
        <p:grpSpPr>
          <a:xfrm>
            <a:off x="6213588" y="2292379"/>
            <a:ext cx="357190" cy="142876"/>
            <a:chOff x="5531409" y="3580747"/>
            <a:chExt cx="357190" cy="142876"/>
          </a:xfrm>
        </p:grpSpPr>
        <p:sp>
          <p:nvSpPr>
            <p:cNvPr id="145" name="모서리가 둥근 직사각형 144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147" name="그룹 146"/>
          <p:cNvGrpSpPr/>
          <p:nvPr/>
        </p:nvGrpSpPr>
        <p:grpSpPr>
          <a:xfrm>
            <a:off x="6425752" y="2479994"/>
            <a:ext cx="357190" cy="142876"/>
            <a:chOff x="5531409" y="3580747"/>
            <a:chExt cx="357190" cy="142876"/>
          </a:xfrm>
        </p:grpSpPr>
        <p:sp>
          <p:nvSpPr>
            <p:cNvPr id="148" name="모서리가 둥근 직사각형 147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150" name="그룹 149"/>
          <p:cNvGrpSpPr/>
          <p:nvPr/>
        </p:nvGrpSpPr>
        <p:grpSpPr>
          <a:xfrm>
            <a:off x="6612295" y="2667609"/>
            <a:ext cx="357190" cy="142876"/>
            <a:chOff x="5531409" y="3580747"/>
            <a:chExt cx="357190" cy="142876"/>
          </a:xfrm>
        </p:grpSpPr>
        <p:sp>
          <p:nvSpPr>
            <p:cNvPr id="151" name="모서리가 둥근 직사각형 150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153" name="그룹 152"/>
          <p:cNvGrpSpPr/>
          <p:nvPr/>
        </p:nvGrpSpPr>
        <p:grpSpPr>
          <a:xfrm>
            <a:off x="6033224" y="2855224"/>
            <a:ext cx="357190" cy="142876"/>
            <a:chOff x="5531409" y="3580747"/>
            <a:chExt cx="357190" cy="142876"/>
          </a:xfrm>
        </p:grpSpPr>
        <p:sp>
          <p:nvSpPr>
            <p:cNvPr id="154" name="모서리가 둥근 직사각형 153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156" name="그룹 155"/>
          <p:cNvGrpSpPr/>
          <p:nvPr/>
        </p:nvGrpSpPr>
        <p:grpSpPr>
          <a:xfrm>
            <a:off x="6624746" y="3042839"/>
            <a:ext cx="357190" cy="142876"/>
            <a:chOff x="5531409" y="3580747"/>
            <a:chExt cx="357190" cy="142876"/>
          </a:xfrm>
        </p:grpSpPr>
        <p:sp>
          <p:nvSpPr>
            <p:cNvPr id="157" name="모서리가 둥근 직사각형 156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159" name="그룹 158"/>
          <p:cNvGrpSpPr/>
          <p:nvPr/>
        </p:nvGrpSpPr>
        <p:grpSpPr>
          <a:xfrm>
            <a:off x="6100854" y="3230452"/>
            <a:ext cx="357190" cy="142876"/>
            <a:chOff x="5531409" y="3580747"/>
            <a:chExt cx="357190" cy="142876"/>
          </a:xfrm>
        </p:grpSpPr>
        <p:sp>
          <p:nvSpPr>
            <p:cNvPr id="160" name="모서리가 둥근 직사각형 159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cxnSp>
        <p:nvCxnSpPr>
          <p:cNvPr id="163" name="직선 연결선 162"/>
          <p:cNvCxnSpPr>
            <a:stCxn id="30" idx="2"/>
            <a:endCxn id="97" idx="3"/>
          </p:cNvCxnSpPr>
          <p:nvPr/>
        </p:nvCxnSpPr>
        <p:spPr>
          <a:xfrm rot="10800000">
            <a:off x="7119790" y="2724270"/>
            <a:ext cx="428319" cy="373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연결선 168"/>
          <p:cNvCxnSpPr>
            <a:stCxn id="23" idx="3"/>
          </p:cNvCxnSpPr>
          <p:nvPr/>
        </p:nvCxnSpPr>
        <p:spPr>
          <a:xfrm rot="5400000">
            <a:off x="2866416" y="4452336"/>
            <a:ext cx="2747999" cy="359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7667644" y="3342655"/>
            <a:ext cx="2238356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[</a:t>
            </a:r>
            <a:r>
              <a:rPr lang="ko-KR" altLang="en-US" sz="800" b="1" dirty="0" err="1" smtClean="0">
                <a:latin typeface="돋움" pitchFamily="50" charset="-127"/>
                <a:ea typeface="돋움" pitchFamily="50" charset="-127"/>
              </a:rPr>
              <a:t>컨텐츠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]</a:t>
            </a: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800" b="1" dirty="0" err="1" smtClean="0">
                <a:latin typeface="돋움" pitchFamily="50" charset="-127"/>
                <a:ea typeface="돋움" pitchFamily="50" charset="-127"/>
              </a:rPr>
              <a:t>네비게이션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&gt;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이전</a:t>
            </a:r>
            <a:r>
              <a:rPr lang="ko-KR" altLang="en-US" sz="800" dirty="0" smtClean="0">
                <a:latin typeface="돋움"/>
                <a:ea typeface="돋움"/>
              </a:rPr>
              <a:t>│목록│이후</a:t>
            </a:r>
            <a:r>
              <a:rPr lang="en-US" altLang="ko-KR" sz="800" dirty="0" smtClean="0">
                <a:latin typeface="돋움"/>
                <a:ea typeface="돋움"/>
              </a:rPr>
              <a:t>&gt; </a:t>
            </a:r>
            <a:r>
              <a:rPr lang="ko-KR" altLang="en-US" sz="800" dirty="0" err="1" smtClean="0">
                <a:latin typeface="돋움"/>
                <a:ea typeface="돋움"/>
              </a:rPr>
              <a:t>컨텐츠간</a:t>
            </a:r>
            <a:r>
              <a:rPr lang="ko-KR" altLang="en-US" sz="800" dirty="0" smtClean="0">
                <a:latin typeface="돋움"/>
                <a:ea typeface="돋움"/>
              </a:rPr>
              <a:t> 이동 가능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&lt;image&gt;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복수등록 가능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10cut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내외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이미지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미리보기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없음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개수 가늠 아이콘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이미지들 좌우 페이지 넘김 가능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&lt;text&gt;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Project title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Client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Date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Categories(sort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가능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복수선택 가능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Sub categories</a:t>
            </a:r>
          </a:p>
          <a:p>
            <a:pPr>
              <a:lnSpc>
                <a:spcPct val="130000"/>
              </a:lnSpc>
            </a:pP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note</a:t>
            </a:r>
          </a:p>
        </p:txBody>
      </p:sp>
      <p:cxnSp>
        <p:nvCxnSpPr>
          <p:cNvPr id="176" name="직선 연결선 175"/>
          <p:cNvCxnSpPr>
            <a:stCxn id="30" idx="3"/>
          </p:cNvCxnSpPr>
          <p:nvPr/>
        </p:nvCxnSpPr>
        <p:spPr>
          <a:xfrm rot="16200000" flipH="1">
            <a:off x="6379049" y="4267636"/>
            <a:ext cx="2567197" cy="1199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그룹 188"/>
          <p:cNvGrpSpPr/>
          <p:nvPr/>
        </p:nvGrpSpPr>
        <p:grpSpPr>
          <a:xfrm>
            <a:off x="2181552" y="2181989"/>
            <a:ext cx="357190" cy="142876"/>
            <a:chOff x="1666852" y="4786322"/>
            <a:chExt cx="357190" cy="142876"/>
          </a:xfrm>
        </p:grpSpPr>
        <p:sp>
          <p:nvSpPr>
            <p:cNvPr id="190" name="모서리가 둥근 직사각형 189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453066" y="1771512"/>
            <a:ext cx="1130663" cy="25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800" b="1" dirty="0" smtClean="0">
                <a:latin typeface="돋움" pitchFamily="50" charset="-127"/>
                <a:ea typeface="돋움" pitchFamily="50" charset="-127"/>
              </a:rPr>
              <a:t>사업영역으로 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sort</a:t>
            </a:r>
            <a:r>
              <a:rPr lang="ko-KR" altLang="en-US" sz="800" b="1" dirty="0" smtClean="0">
                <a:latin typeface="돋움" pitchFamily="50" charset="-127"/>
                <a:ea typeface="돋움" pitchFamily="50" charset="-127"/>
              </a:rPr>
              <a:t>됨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75" name="직선 연결선 74"/>
          <p:cNvCxnSpPr/>
          <p:nvPr/>
        </p:nvCxnSpPr>
        <p:spPr>
          <a:xfrm rot="5400000">
            <a:off x="6487082" y="2740233"/>
            <a:ext cx="1260000" cy="27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화면설계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2" name="직선 연결선 61"/>
          <p:cNvCxnSpPr/>
          <p:nvPr/>
        </p:nvCxnSpPr>
        <p:spPr>
          <a:xfrm rot="5400000">
            <a:off x="4060819" y="3821115"/>
            <a:ext cx="550072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/>
          <p:cNvSpPr/>
          <p:nvPr/>
        </p:nvSpPr>
        <p:spPr>
          <a:xfrm>
            <a:off x="380968" y="1071546"/>
            <a:ext cx="5286412" cy="550072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368744" y="786995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Main page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66654" y="171448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166654" y="607061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826513" y="1357298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26513" y="3578772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Body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826513" y="6250040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Foot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23844" y="1142984"/>
            <a:ext cx="1000132" cy="2313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Company logo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7493" y="1420853"/>
            <a:ext cx="5143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 err="1" smtClean="0">
                <a:latin typeface="돋움" pitchFamily="50" charset="-127"/>
                <a:ea typeface="돋움" pitchFamily="50" charset="-127"/>
              </a:rPr>
              <a:t>Alll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    Promotion     Advertising/PR     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Exhibition/ Museum     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Interior     Design R&amp;D Center     Signage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57210" y="1809575"/>
            <a:ext cx="5038732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en-US" altLang="ko-KR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양봉협회 세계대회가 개최되었습니다</a:t>
            </a:r>
            <a:r>
              <a:rPr lang="en-US" altLang="ko-KR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.    </a:t>
            </a:r>
            <a:r>
              <a:rPr lang="ko-KR" altLang="en-US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풍납시장 조형물이 완공되었습니다</a:t>
            </a:r>
            <a:r>
              <a:rPr lang="en-US" altLang="ko-KR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  롯데월드타워 시민체험 전시</a:t>
            </a:r>
            <a:r>
              <a:rPr lang="en-US" altLang="ko-KR" sz="8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    </a:t>
            </a:r>
            <a:endParaRPr lang="ko-KR" altLang="en-US" sz="800" dirty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09098" y="221455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직사각형 85"/>
          <p:cNvSpPr/>
          <p:nvPr/>
        </p:nvSpPr>
        <p:spPr>
          <a:xfrm>
            <a:off x="1866564" y="2214554"/>
            <a:ext cx="1071570" cy="785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직사각형 87"/>
          <p:cNvSpPr/>
          <p:nvPr/>
        </p:nvSpPr>
        <p:spPr>
          <a:xfrm>
            <a:off x="3124030" y="221455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직사각형 88"/>
          <p:cNvSpPr/>
          <p:nvPr/>
        </p:nvSpPr>
        <p:spPr>
          <a:xfrm>
            <a:off x="4381496" y="2214554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직사각형 90"/>
          <p:cNvSpPr/>
          <p:nvPr/>
        </p:nvSpPr>
        <p:spPr>
          <a:xfrm>
            <a:off x="609098" y="3121071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직사각형 91"/>
          <p:cNvSpPr/>
          <p:nvPr/>
        </p:nvSpPr>
        <p:spPr>
          <a:xfrm>
            <a:off x="1866564" y="3121071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직사각형 93"/>
          <p:cNvSpPr/>
          <p:nvPr/>
        </p:nvSpPr>
        <p:spPr>
          <a:xfrm>
            <a:off x="3124030" y="3121071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직사각형 94"/>
          <p:cNvSpPr/>
          <p:nvPr/>
        </p:nvSpPr>
        <p:spPr>
          <a:xfrm>
            <a:off x="4381496" y="3121071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직사각형 95"/>
          <p:cNvSpPr/>
          <p:nvPr/>
        </p:nvSpPr>
        <p:spPr>
          <a:xfrm>
            <a:off x="609098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직사각형 97"/>
          <p:cNvSpPr/>
          <p:nvPr/>
        </p:nvSpPr>
        <p:spPr>
          <a:xfrm>
            <a:off x="1866564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3124030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직사각형 103"/>
          <p:cNvSpPr/>
          <p:nvPr/>
        </p:nvSpPr>
        <p:spPr>
          <a:xfrm>
            <a:off x="4381496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0" name="직선 연결선 109"/>
          <p:cNvCxnSpPr/>
          <p:nvPr/>
        </p:nvCxnSpPr>
        <p:spPr>
          <a:xfrm>
            <a:off x="595282" y="4929198"/>
            <a:ext cx="4857784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그룹 130"/>
          <p:cNvGrpSpPr/>
          <p:nvPr/>
        </p:nvGrpSpPr>
        <p:grpSpPr>
          <a:xfrm>
            <a:off x="604014" y="5052849"/>
            <a:ext cx="4848275" cy="193633"/>
            <a:chOff x="604014" y="5021317"/>
            <a:chExt cx="4848275" cy="193633"/>
          </a:xfrm>
        </p:grpSpPr>
        <p:sp>
          <p:nvSpPr>
            <p:cNvPr id="118" name="TextBox 117"/>
            <p:cNvSpPr txBox="1"/>
            <p:nvPr/>
          </p:nvSpPr>
          <p:spPr>
            <a:xfrm>
              <a:off x="2011330" y="5021317"/>
              <a:ext cx="626328" cy="19363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rPr>
                <a:t>Client logo</a:t>
              </a:r>
              <a:endParaRPr lang="ko-KR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grpSp>
          <p:nvGrpSpPr>
            <p:cNvPr id="123" name="그룹 122"/>
            <p:cNvGrpSpPr/>
            <p:nvPr/>
          </p:nvGrpSpPr>
          <p:grpSpPr>
            <a:xfrm>
              <a:off x="604014" y="5021317"/>
              <a:ext cx="4848275" cy="193633"/>
              <a:chOff x="604014" y="5021317"/>
              <a:chExt cx="4848275" cy="193633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60401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307672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2714988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3418646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412230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825961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</p:grpSp>
      </p:grpSp>
      <p:grpSp>
        <p:nvGrpSpPr>
          <p:cNvPr id="132" name="그룹 131"/>
          <p:cNvGrpSpPr/>
          <p:nvPr/>
        </p:nvGrpSpPr>
        <p:grpSpPr>
          <a:xfrm>
            <a:off x="604014" y="5349920"/>
            <a:ext cx="4848275" cy="193633"/>
            <a:chOff x="604014" y="5021317"/>
            <a:chExt cx="4848275" cy="193633"/>
          </a:xfrm>
        </p:grpSpPr>
        <p:sp>
          <p:nvSpPr>
            <p:cNvPr id="133" name="TextBox 132"/>
            <p:cNvSpPr txBox="1"/>
            <p:nvPr/>
          </p:nvSpPr>
          <p:spPr>
            <a:xfrm>
              <a:off x="2011330" y="5021317"/>
              <a:ext cx="626328" cy="19363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rPr>
                <a:t>Client logo</a:t>
              </a:r>
              <a:endParaRPr lang="ko-KR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grpSp>
          <p:nvGrpSpPr>
            <p:cNvPr id="134" name="그룹 133"/>
            <p:cNvGrpSpPr/>
            <p:nvPr/>
          </p:nvGrpSpPr>
          <p:grpSpPr>
            <a:xfrm>
              <a:off x="604014" y="5021317"/>
              <a:ext cx="4848275" cy="193633"/>
              <a:chOff x="604014" y="5021317"/>
              <a:chExt cx="4848275" cy="193633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60401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307672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2714988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418646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412230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4825961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</p:grpSp>
      </p:grpSp>
      <p:grpSp>
        <p:nvGrpSpPr>
          <p:cNvPr id="164" name="그룹 163"/>
          <p:cNvGrpSpPr/>
          <p:nvPr/>
        </p:nvGrpSpPr>
        <p:grpSpPr>
          <a:xfrm>
            <a:off x="604014" y="5645018"/>
            <a:ext cx="4848275" cy="193633"/>
            <a:chOff x="604014" y="5021317"/>
            <a:chExt cx="4848275" cy="193633"/>
          </a:xfrm>
        </p:grpSpPr>
        <p:sp>
          <p:nvSpPr>
            <p:cNvPr id="165" name="TextBox 164"/>
            <p:cNvSpPr txBox="1"/>
            <p:nvPr/>
          </p:nvSpPr>
          <p:spPr>
            <a:xfrm>
              <a:off x="2011330" y="5021317"/>
              <a:ext cx="626328" cy="19363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rPr>
                <a:t>Client logo</a:t>
              </a:r>
              <a:endParaRPr lang="ko-KR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grpSp>
          <p:nvGrpSpPr>
            <p:cNvPr id="166" name="그룹 165"/>
            <p:cNvGrpSpPr/>
            <p:nvPr/>
          </p:nvGrpSpPr>
          <p:grpSpPr>
            <a:xfrm>
              <a:off x="604014" y="5021317"/>
              <a:ext cx="4848275" cy="193633"/>
              <a:chOff x="604014" y="5021317"/>
              <a:chExt cx="4848275" cy="193633"/>
            </a:xfrm>
          </p:grpSpPr>
          <p:sp>
            <p:nvSpPr>
              <p:cNvPr id="167" name="TextBox 166"/>
              <p:cNvSpPr txBox="1"/>
              <p:nvPr/>
            </p:nvSpPr>
            <p:spPr>
              <a:xfrm>
                <a:off x="60401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1307672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2714988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3418646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412230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4825961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</p:grpSp>
      </p:grpSp>
      <p:sp>
        <p:nvSpPr>
          <p:cNvPr id="175" name="TextBox 174"/>
          <p:cNvSpPr txBox="1"/>
          <p:nvPr/>
        </p:nvSpPr>
        <p:spPr>
          <a:xfrm>
            <a:off x="1512374" y="6128855"/>
            <a:ext cx="3369188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본사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서울시 광진구 군자동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467-19  T.02.454.4197  F.02.454.8193</a:t>
            </a:r>
          </a:p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공장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경기도 남양주시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가운동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476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번지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T.031.000.0000 F.031.000.0000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49860" y="6151501"/>
            <a:ext cx="902677" cy="20645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㈜  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436677" y="1103587"/>
            <a:ext cx="1143008" cy="248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About us     News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180" name="표 179"/>
          <p:cNvGraphicFramePr>
            <a:graphicFrameLocks noGrp="1"/>
          </p:cNvGraphicFramePr>
          <p:nvPr/>
        </p:nvGraphicFramePr>
        <p:xfrm>
          <a:off x="6881826" y="1071546"/>
          <a:ext cx="2786082" cy="33985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번호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내용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회사로고를 클릭하면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Home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으로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About us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하나만 선택할 수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선택된 카테고리는 표시됨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 중 하나를 선택하면 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 목록이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sort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됨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한줄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뉴스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news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중 선택한 뉴스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개수조정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가 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우측에서 좌측으로 스크롤 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 목록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가장 최근에 등록한 것이 좌측위로 옴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등록시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메인 컷을 선택해야 함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마우스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롤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오버했을 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구분 되어야 함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해당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페이지로 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 목록 아래 클라이언트 로고가 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디스플레이 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회사명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주소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연락처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이메일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웹하드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등 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회사 정보를 제공함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85" name="그룹 184"/>
          <p:cNvGrpSpPr/>
          <p:nvPr/>
        </p:nvGrpSpPr>
        <p:grpSpPr>
          <a:xfrm>
            <a:off x="380968" y="1000108"/>
            <a:ext cx="306111" cy="264546"/>
            <a:chOff x="3770086" y="428604"/>
            <a:chExt cx="306111" cy="264546"/>
          </a:xfrm>
        </p:grpSpPr>
        <p:sp>
          <p:nvSpPr>
            <p:cNvPr id="183" name="타원 18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86" name="그룹 185"/>
          <p:cNvGrpSpPr/>
          <p:nvPr/>
        </p:nvGrpSpPr>
        <p:grpSpPr>
          <a:xfrm>
            <a:off x="4452934" y="1000108"/>
            <a:ext cx="306111" cy="264546"/>
            <a:chOff x="3770086" y="428604"/>
            <a:chExt cx="306111" cy="264546"/>
          </a:xfrm>
        </p:grpSpPr>
        <p:sp>
          <p:nvSpPr>
            <p:cNvPr id="187" name="타원 18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89" name="그룹 188"/>
          <p:cNvGrpSpPr/>
          <p:nvPr/>
        </p:nvGrpSpPr>
        <p:grpSpPr>
          <a:xfrm>
            <a:off x="5090289" y="1000108"/>
            <a:ext cx="306111" cy="264546"/>
            <a:chOff x="3770086" y="428604"/>
            <a:chExt cx="306111" cy="264546"/>
          </a:xfrm>
        </p:grpSpPr>
        <p:sp>
          <p:nvSpPr>
            <p:cNvPr id="190" name="타원 18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92" name="그룹 191"/>
          <p:cNvGrpSpPr/>
          <p:nvPr/>
        </p:nvGrpSpPr>
        <p:grpSpPr>
          <a:xfrm>
            <a:off x="339775" y="1443038"/>
            <a:ext cx="306111" cy="264546"/>
            <a:chOff x="3770086" y="428604"/>
            <a:chExt cx="306111" cy="264546"/>
          </a:xfrm>
        </p:grpSpPr>
        <p:sp>
          <p:nvSpPr>
            <p:cNvPr id="193" name="타원 19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95" name="직사각형 194"/>
          <p:cNvSpPr/>
          <p:nvPr/>
        </p:nvSpPr>
        <p:spPr>
          <a:xfrm>
            <a:off x="531727" y="1452385"/>
            <a:ext cx="5000660" cy="21431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6" name="그룹 195"/>
          <p:cNvGrpSpPr/>
          <p:nvPr/>
        </p:nvGrpSpPr>
        <p:grpSpPr>
          <a:xfrm>
            <a:off x="995668" y="2481606"/>
            <a:ext cx="306111" cy="264546"/>
            <a:chOff x="3770086" y="428604"/>
            <a:chExt cx="306111" cy="264546"/>
          </a:xfrm>
        </p:grpSpPr>
        <p:sp>
          <p:nvSpPr>
            <p:cNvPr id="197" name="타원 19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203" name="직사각형 202"/>
          <p:cNvSpPr/>
          <p:nvPr/>
        </p:nvSpPr>
        <p:spPr>
          <a:xfrm>
            <a:off x="508418" y="1820918"/>
            <a:ext cx="5000660" cy="21431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99" name="그룹 198"/>
          <p:cNvGrpSpPr/>
          <p:nvPr/>
        </p:nvGrpSpPr>
        <p:grpSpPr>
          <a:xfrm>
            <a:off x="343938" y="1803203"/>
            <a:ext cx="306111" cy="264546"/>
            <a:chOff x="3770086" y="428604"/>
            <a:chExt cx="306111" cy="264546"/>
          </a:xfrm>
        </p:grpSpPr>
        <p:sp>
          <p:nvSpPr>
            <p:cNvPr id="200" name="타원 19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04" name="그룹 203"/>
          <p:cNvGrpSpPr/>
          <p:nvPr/>
        </p:nvGrpSpPr>
        <p:grpSpPr>
          <a:xfrm>
            <a:off x="2287810" y="2481606"/>
            <a:ext cx="306111" cy="264546"/>
            <a:chOff x="3770086" y="428604"/>
            <a:chExt cx="306111" cy="264546"/>
          </a:xfrm>
        </p:grpSpPr>
        <p:sp>
          <p:nvSpPr>
            <p:cNvPr id="205" name="타원 204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08" name="그룹 207"/>
          <p:cNvGrpSpPr/>
          <p:nvPr/>
        </p:nvGrpSpPr>
        <p:grpSpPr>
          <a:xfrm>
            <a:off x="6950154" y="1403627"/>
            <a:ext cx="306111" cy="264546"/>
            <a:chOff x="3770086" y="428604"/>
            <a:chExt cx="306111" cy="264546"/>
          </a:xfrm>
        </p:grpSpPr>
        <p:sp>
          <p:nvSpPr>
            <p:cNvPr id="209" name="타원 208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14" name="그룹 213"/>
          <p:cNvGrpSpPr/>
          <p:nvPr/>
        </p:nvGrpSpPr>
        <p:grpSpPr>
          <a:xfrm>
            <a:off x="6950154" y="1688329"/>
            <a:ext cx="306111" cy="264546"/>
            <a:chOff x="3770086" y="428604"/>
            <a:chExt cx="306111" cy="264546"/>
          </a:xfrm>
        </p:grpSpPr>
        <p:sp>
          <p:nvSpPr>
            <p:cNvPr id="215" name="타원 214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17" name="그룹 216"/>
          <p:cNvGrpSpPr/>
          <p:nvPr/>
        </p:nvGrpSpPr>
        <p:grpSpPr>
          <a:xfrm>
            <a:off x="6950154" y="1973031"/>
            <a:ext cx="306111" cy="264546"/>
            <a:chOff x="3770086" y="428604"/>
            <a:chExt cx="306111" cy="264546"/>
          </a:xfrm>
        </p:grpSpPr>
        <p:sp>
          <p:nvSpPr>
            <p:cNvPr id="218" name="타원 217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0" name="그룹 219"/>
          <p:cNvGrpSpPr/>
          <p:nvPr/>
        </p:nvGrpSpPr>
        <p:grpSpPr>
          <a:xfrm>
            <a:off x="6950154" y="2354987"/>
            <a:ext cx="306111" cy="264546"/>
            <a:chOff x="3770086" y="428604"/>
            <a:chExt cx="306111" cy="264546"/>
          </a:xfrm>
        </p:grpSpPr>
        <p:sp>
          <p:nvSpPr>
            <p:cNvPr id="221" name="타원 220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3" name="그룹 222"/>
          <p:cNvGrpSpPr/>
          <p:nvPr/>
        </p:nvGrpSpPr>
        <p:grpSpPr>
          <a:xfrm>
            <a:off x="6950154" y="2740029"/>
            <a:ext cx="306111" cy="264546"/>
            <a:chOff x="3770086" y="428604"/>
            <a:chExt cx="306111" cy="264546"/>
          </a:xfrm>
        </p:grpSpPr>
        <p:sp>
          <p:nvSpPr>
            <p:cNvPr id="224" name="타원 223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6" name="그룹 225"/>
          <p:cNvGrpSpPr/>
          <p:nvPr/>
        </p:nvGrpSpPr>
        <p:grpSpPr>
          <a:xfrm>
            <a:off x="6950154" y="3148688"/>
            <a:ext cx="306111" cy="264546"/>
            <a:chOff x="3770086" y="428604"/>
            <a:chExt cx="306111" cy="264546"/>
          </a:xfrm>
        </p:grpSpPr>
        <p:sp>
          <p:nvSpPr>
            <p:cNvPr id="227" name="타원 22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9" name="그룹 228"/>
          <p:cNvGrpSpPr/>
          <p:nvPr/>
        </p:nvGrpSpPr>
        <p:grpSpPr>
          <a:xfrm>
            <a:off x="6950154" y="3505878"/>
            <a:ext cx="306111" cy="264546"/>
            <a:chOff x="3770086" y="428604"/>
            <a:chExt cx="306111" cy="264546"/>
          </a:xfrm>
        </p:grpSpPr>
        <p:sp>
          <p:nvSpPr>
            <p:cNvPr id="230" name="타원 22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2" name="그룹 231"/>
          <p:cNvGrpSpPr/>
          <p:nvPr/>
        </p:nvGrpSpPr>
        <p:grpSpPr>
          <a:xfrm>
            <a:off x="307612" y="4955814"/>
            <a:ext cx="306111" cy="264546"/>
            <a:chOff x="3770086" y="428604"/>
            <a:chExt cx="306111" cy="264546"/>
          </a:xfrm>
        </p:grpSpPr>
        <p:sp>
          <p:nvSpPr>
            <p:cNvPr id="233" name="타원 23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5" name="그룹 234"/>
          <p:cNvGrpSpPr/>
          <p:nvPr/>
        </p:nvGrpSpPr>
        <p:grpSpPr>
          <a:xfrm>
            <a:off x="307612" y="6183050"/>
            <a:ext cx="306111" cy="264546"/>
            <a:chOff x="3770086" y="428604"/>
            <a:chExt cx="306111" cy="264546"/>
          </a:xfrm>
        </p:grpSpPr>
        <p:sp>
          <p:nvSpPr>
            <p:cNvPr id="236" name="타원 235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9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8" name="그룹 237"/>
          <p:cNvGrpSpPr/>
          <p:nvPr/>
        </p:nvGrpSpPr>
        <p:grpSpPr>
          <a:xfrm>
            <a:off x="6950154" y="3854694"/>
            <a:ext cx="306111" cy="264546"/>
            <a:chOff x="3770086" y="428604"/>
            <a:chExt cx="306111" cy="264546"/>
          </a:xfrm>
        </p:grpSpPr>
        <p:sp>
          <p:nvSpPr>
            <p:cNvPr id="239" name="타원 238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6950154" y="4188235"/>
            <a:ext cx="306111" cy="264546"/>
            <a:chOff x="3770086" y="428604"/>
            <a:chExt cx="306111" cy="264546"/>
          </a:xfrm>
        </p:grpSpPr>
        <p:sp>
          <p:nvSpPr>
            <p:cNvPr id="242" name="타원 24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9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4" name="그룹 243"/>
          <p:cNvGrpSpPr/>
          <p:nvPr/>
        </p:nvGrpSpPr>
        <p:grpSpPr>
          <a:xfrm>
            <a:off x="9239280" y="1428736"/>
            <a:ext cx="357190" cy="142876"/>
            <a:chOff x="1666852" y="4786322"/>
            <a:chExt cx="357190" cy="142876"/>
          </a:xfrm>
        </p:grpSpPr>
        <p:sp>
          <p:nvSpPr>
            <p:cNvPr id="245" name="모서리가 둥근 직사각형 244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47" name="그룹 246"/>
          <p:cNvGrpSpPr/>
          <p:nvPr/>
        </p:nvGrpSpPr>
        <p:grpSpPr>
          <a:xfrm>
            <a:off x="9239280" y="1726817"/>
            <a:ext cx="357190" cy="142876"/>
            <a:chOff x="1666852" y="4786322"/>
            <a:chExt cx="357190" cy="142876"/>
          </a:xfrm>
        </p:grpSpPr>
        <p:sp>
          <p:nvSpPr>
            <p:cNvPr id="248" name="모서리가 둥근 직사각형 247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50" name="그룹 249"/>
          <p:cNvGrpSpPr/>
          <p:nvPr/>
        </p:nvGrpSpPr>
        <p:grpSpPr>
          <a:xfrm>
            <a:off x="9239280" y="2015043"/>
            <a:ext cx="357190" cy="142876"/>
            <a:chOff x="1666852" y="4786322"/>
            <a:chExt cx="357190" cy="142876"/>
          </a:xfrm>
        </p:grpSpPr>
        <p:sp>
          <p:nvSpPr>
            <p:cNvPr id="251" name="모서리가 둥근 직사각형 250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53" name="그룹 252"/>
          <p:cNvGrpSpPr/>
          <p:nvPr/>
        </p:nvGrpSpPr>
        <p:grpSpPr>
          <a:xfrm>
            <a:off x="9239280" y="2468774"/>
            <a:ext cx="357190" cy="142876"/>
            <a:chOff x="5531409" y="3580747"/>
            <a:chExt cx="357190" cy="142876"/>
          </a:xfrm>
        </p:grpSpPr>
        <p:sp>
          <p:nvSpPr>
            <p:cNvPr id="254" name="모서리가 둥근 직사각형 253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256" name="그룹 255"/>
          <p:cNvGrpSpPr/>
          <p:nvPr/>
        </p:nvGrpSpPr>
        <p:grpSpPr>
          <a:xfrm>
            <a:off x="9239280" y="2837324"/>
            <a:ext cx="357190" cy="142876"/>
            <a:chOff x="1666852" y="4786322"/>
            <a:chExt cx="357190" cy="142876"/>
          </a:xfrm>
        </p:grpSpPr>
        <p:sp>
          <p:nvSpPr>
            <p:cNvPr id="257" name="모서리가 둥근 직사각형 256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59" name="그룹 258"/>
          <p:cNvGrpSpPr/>
          <p:nvPr/>
        </p:nvGrpSpPr>
        <p:grpSpPr>
          <a:xfrm>
            <a:off x="9239280" y="3562539"/>
            <a:ext cx="357190" cy="142876"/>
            <a:chOff x="1666852" y="4786322"/>
            <a:chExt cx="357190" cy="142876"/>
          </a:xfrm>
        </p:grpSpPr>
        <p:sp>
          <p:nvSpPr>
            <p:cNvPr id="260" name="모서리가 둥근 직사각형 259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6879674" y="4572001"/>
            <a:ext cx="2859672" cy="10237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부분이 상단에 고정되어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바디 부분을 스크롤 하더라도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움직이지 않았으면 합니다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파란 줄이 기준이 되어 그 위로는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고정이 되어야 함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800" spc="-100" dirty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화면설계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2" name="직선 연결선 61"/>
          <p:cNvCxnSpPr/>
          <p:nvPr/>
        </p:nvCxnSpPr>
        <p:spPr>
          <a:xfrm rot="5400000">
            <a:off x="4060819" y="3821115"/>
            <a:ext cx="550072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/>
          <p:cNvSpPr/>
          <p:nvPr/>
        </p:nvSpPr>
        <p:spPr>
          <a:xfrm>
            <a:off x="380968" y="1071546"/>
            <a:ext cx="5286412" cy="550072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368744" y="786995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Portfolio content page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66654" y="171448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166654" y="607061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969389" y="1357298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969389" y="3578772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Body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69389" y="6250040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Foot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23844" y="1142984"/>
            <a:ext cx="1000132" cy="2313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Company logo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7493" y="1420853"/>
            <a:ext cx="5143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 err="1" smtClean="0">
                <a:latin typeface="돋움" pitchFamily="50" charset="-127"/>
                <a:ea typeface="돋움" pitchFamily="50" charset="-127"/>
              </a:rPr>
              <a:t>Alll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    Promotion     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Advertising/PR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    Exhibition/ Museum     Interior     Design R&amp;D Center     Signage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609098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직사각형 97"/>
          <p:cNvSpPr/>
          <p:nvPr/>
        </p:nvSpPr>
        <p:spPr>
          <a:xfrm>
            <a:off x="1866564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3124030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직사각형 103"/>
          <p:cNvSpPr/>
          <p:nvPr/>
        </p:nvSpPr>
        <p:spPr>
          <a:xfrm>
            <a:off x="4381496" y="4018719"/>
            <a:ext cx="1071570" cy="7858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0" name="직선 연결선 109"/>
          <p:cNvCxnSpPr/>
          <p:nvPr/>
        </p:nvCxnSpPr>
        <p:spPr>
          <a:xfrm>
            <a:off x="595282" y="4929198"/>
            <a:ext cx="4857784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30"/>
          <p:cNvGrpSpPr/>
          <p:nvPr/>
        </p:nvGrpSpPr>
        <p:grpSpPr>
          <a:xfrm>
            <a:off x="604014" y="5052849"/>
            <a:ext cx="4848275" cy="193633"/>
            <a:chOff x="604014" y="5021317"/>
            <a:chExt cx="4848275" cy="193633"/>
          </a:xfrm>
        </p:grpSpPr>
        <p:sp>
          <p:nvSpPr>
            <p:cNvPr id="118" name="TextBox 117"/>
            <p:cNvSpPr txBox="1"/>
            <p:nvPr/>
          </p:nvSpPr>
          <p:spPr>
            <a:xfrm>
              <a:off x="2011330" y="5021317"/>
              <a:ext cx="626328" cy="19363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rPr>
                <a:t>Client logo</a:t>
              </a:r>
              <a:endParaRPr lang="ko-KR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grpSp>
          <p:nvGrpSpPr>
            <p:cNvPr id="3" name="그룹 122"/>
            <p:cNvGrpSpPr/>
            <p:nvPr/>
          </p:nvGrpSpPr>
          <p:grpSpPr>
            <a:xfrm>
              <a:off x="604014" y="5021317"/>
              <a:ext cx="4848275" cy="193633"/>
              <a:chOff x="604014" y="5021317"/>
              <a:chExt cx="4848275" cy="193633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60401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307672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2714988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3418646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412230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825961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</p:grpSp>
      </p:grpSp>
      <p:grpSp>
        <p:nvGrpSpPr>
          <p:cNvPr id="4" name="그룹 131"/>
          <p:cNvGrpSpPr/>
          <p:nvPr/>
        </p:nvGrpSpPr>
        <p:grpSpPr>
          <a:xfrm>
            <a:off x="604014" y="5349920"/>
            <a:ext cx="4848275" cy="193633"/>
            <a:chOff x="604014" y="5021317"/>
            <a:chExt cx="4848275" cy="193633"/>
          </a:xfrm>
        </p:grpSpPr>
        <p:sp>
          <p:nvSpPr>
            <p:cNvPr id="133" name="TextBox 132"/>
            <p:cNvSpPr txBox="1"/>
            <p:nvPr/>
          </p:nvSpPr>
          <p:spPr>
            <a:xfrm>
              <a:off x="2011330" y="5021317"/>
              <a:ext cx="626328" cy="19363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rPr>
                <a:t>Client logo</a:t>
              </a:r>
              <a:endParaRPr lang="ko-KR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grpSp>
          <p:nvGrpSpPr>
            <p:cNvPr id="5" name="그룹 133"/>
            <p:cNvGrpSpPr/>
            <p:nvPr/>
          </p:nvGrpSpPr>
          <p:grpSpPr>
            <a:xfrm>
              <a:off x="604014" y="5021317"/>
              <a:ext cx="4848275" cy="193633"/>
              <a:chOff x="604014" y="5021317"/>
              <a:chExt cx="4848275" cy="193633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60401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307672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2714988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418646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412230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4825961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</p:grpSp>
      </p:grpSp>
      <p:grpSp>
        <p:nvGrpSpPr>
          <p:cNvPr id="6" name="그룹 163"/>
          <p:cNvGrpSpPr/>
          <p:nvPr/>
        </p:nvGrpSpPr>
        <p:grpSpPr>
          <a:xfrm>
            <a:off x="604014" y="5645018"/>
            <a:ext cx="4848275" cy="193633"/>
            <a:chOff x="604014" y="5021317"/>
            <a:chExt cx="4848275" cy="193633"/>
          </a:xfrm>
        </p:grpSpPr>
        <p:sp>
          <p:nvSpPr>
            <p:cNvPr id="165" name="TextBox 164"/>
            <p:cNvSpPr txBox="1"/>
            <p:nvPr/>
          </p:nvSpPr>
          <p:spPr>
            <a:xfrm>
              <a:off x="2011330" y="5021317"/>
              <a:ext cx="626328" cy="19363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rPr>
                <a:t>Client logo</a:t>
              </a:r>
              <a:endParaRPr lang="ko-KR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endParaRPr>
            </a:p>
          </p:txBody>
        </p:sp>
        <p:grpSp>
          <p:nvGrpSpPr>
            <p:cNvPr id="7" name="그룹 165"/>
            <p:cNvGrpSpPr/>
            <p:nvPr/>
          </p:nvGrpSpPr>
          <p:grpSpPr>
            <a:xfrm>
              <a:off x="604014" y="5021317"/>
              <a:ext cx="4848275" cy="193633"/>
              <a:chOff x="604014" y="5021317"/>
              <a:chExt cx="4848275" cy="193633"/>
            </a:xfrm>
          </p:grpSpPr>
          <p:sp>
            <p:nvSpPr>
              <p:cNvPr id="167" name="TextBox 166"/>
              <p:cNvSpPr txBox="1"/>
              <p:nvPr/>
            </p:nvSpPr>
            <p:spPr>
              <a:xfrm>
                <a:off x="60401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1307672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2714988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3418646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4122304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4825961" y="5021317"/>
                <a:ext cx="626328" cy="19363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altLang="ko-KR" sz="8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돋움" pitchFamily="50" charset="-127"/>
                    <a:ea typeface="돋움" pitchFamily="50" charset="-127"/>
                  </a:rPr>
                  <a:t>Client logo</a:t>
                </a:r>
                <a:endParaRPr lang="ko-KR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돋움" pitchFamily="50" charset="-127"/>
                  <a:ea typeface="돋움" pitchFamily="50" charset="-127"/>
                </a:endParaRPr>
              </a:p>
            </p:txBody>
          </p:sp>
        </p:grpSp>
      </p:grpSp>
      <p:sp>
        <p:nvSpPr>
          <p:cNvPr id="175" name="TextBox 174"/>
          <p:cNvSpPr txBox="1"/>
          <p:nvPr/>
        </p:nvSpPr>
        <p:spPr>
          <a:xfrm>
            <a:off x="1512374" y="6128855"/>
            <a:ext cx="3369188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본사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서울시 광진구 군자동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467-19  T.02.454.4197  F.02.454.8193</a:t>
            </a:r>
          </a:p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공장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경기도 남양주시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가운동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476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번지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T.031.000.0000 F.031.000.0000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49860" y="6151501"/>
            <a:ext cx="902677" cy="20645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㈜  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436677" y="1103587"/>
            <a:ext cx="1143008" cy="248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About us     News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180" name="표 179"/>
          <p:cNvGraphicFramePr>
            <a:graphicFrameLocks noGrp="1"/>
          </p:cNvGraphicFramePr>
          <p:nvPr/>
        </p:nvGraphicFramePr>
        <p:xfrm>
          <a:off x="6881826" y="1071546"/>
          <a:ext cx="2786082" cy="50368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번호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내용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회사로고를 클릭하면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Home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으로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About us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하나만 선택할 수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 중 하나를 선택하면 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 목록이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sort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됨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이미지가 보임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smtClean="0">
                          <a:latin typeface="돋움" pitchFamily="50" charset="-127"/>
                          <a:ea typeface="돋움" pitchFamily="50" charset="-127"/>
                        </a:rPr>
                        <a:t>몇 개의 이미지가 등록되어 있는지 알 수 있음</a:t>
                      </a:r>
                      <a:endParaRPr lang="en-US" altLang="ko-KR" sz="80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smtClean="0">
                          <a:latin typeface="돋움" pitchFamily="50" charset="-127"/>
                          <a:ea typeface="돋움" pitchFamily="50" charset="-127"/>
                        </a:rPr>
                        <a:t>선택된 이미지가 표시됨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smtClean="0">
                          <a:latin typeface="돋움" pitchFamily="50" charset="-127"/>
                          <a:ea typeface="돋움" pitchFamily="50" charset="-127"/>
                        </a:rPr>
                        <a:t>이미지위에 마우스 오버 하면 나타나는 표시임</a:t>
                      </a:r>
                      <a:endParaRPr lang="en-US" altLang="ko-KR" sz="80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smtClean="0">
                          <a:latin typeface="돋움" pitchFamily="50" charset="-127"/>
                          <a:ea typeface="돋움" pitchFamily="50" charset="-127"/>
                        </a:rPr>
                        <a:t>좌우로 움직이면서 등록된 이미지를 볼 수 있음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이전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이후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컨텐츠로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이동할 수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목록을 선택하면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메인페이지의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선택된 카테고리가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sort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된 상태로 이동하게 됨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선택된  카테고리 안에서 이동하게 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</a:t>
                      </a:r>
                    </a:p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All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이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선택되었을 경우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전체 카테고리 안에서 이전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이후로 이동하게 됨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개발팀 문의필요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프로젝트명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굵고 크게 보임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Client/date(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기간 표시 가능함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_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서브카테고리가 표시됨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복수선택가능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노트에 적은 내용이 보임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등록 가능한 글자수 지정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 목록이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하단에 보임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컨텐츠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이미지 목록 아래 클라이언트 로고가 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디스플레이 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회사명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주소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연락처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이메일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웹하드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등 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회사 정보를 제공함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20" name="그룹 219"/>
          <p:cNvGrpSpPr/>
          <p:nvPr/>
        </p:nvGrpSpPr>
        <p:grpSpPr>
          <a:xfrm>
            <a:off x="380968" y="1000108"/>
            <a:ext cx="306111" cy="264546"/>
            <a:chOff x="380968" y="1000108"/>
            <a:chExt cx="306111" cy="264546"/>
          </a:xfrm>
        </p:grpSpPr>
        <p:sp>
          <p:nvSpPr>
            <p:cNvPr id="183" name="타원 18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9" name="그룹 185"/>
          <p:cNvGrpSpPr/>
          <p:nvPr/>
        </p:nvGrpSpPr>
        <p:grpSpPr>
          <a:xfrm>
            <a:off x="4452934" y="1000108"/>
            <a:ext cx="306111" cy="264546"/>
            <a:chOff x="3770086" y="428604"/>
            <a:chExt cx="306111" cy="264546"/>
          </a:xfrm>
        </p:grpSpPr>
        <p:sp>
          <p:nvSpPr>
            <p:cNvPr id="187" name="타원 18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0" name="그룹 188"/>
          <p:cNvGrpSpPr/>
          <p:nvPr/>
        </p:nvGrpSpPr>
        <p:grpSpPr>
          <a:xfrm>
            <a:off x="5090289" y="1000108"/>
            <a:ext cx="306111" cy="264546"/>
            <a:chOff x="3770086" y="428604"/>
            <a:chExt cx="306111" cy="264546"/>
          </a:xfrm>
        </p:grpSpPr>
        <p:sp>
          <p:nvSpPr>
            <p:cNvPr id="190" name="타원 18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1" name="그룹 191"/>
          <p:cNvGrpSpPr/>
          <p:nvPr/>
        </p:nvGrpSpPr>
        <p:grpSpPr>
          <a:xfrm>
            <a:off x="339775" y="1443038"/>
            <a:ext cx="306111" cy="264546"/>
            <a:chOff x="3770086" y="428604"/>
            <a:chExt cx="306111" cy="264546"/>
          </a:xfrm>
        </p:grpSpPr>
        <p:sp>
          <p:nvSpPr>
            <p:cNvPr id="193" name="타원 19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95" name="직사각형 194"/>
          <p:cNvSpPr/>
          <p:nvPr/>
        </p:nvSpPr>
        <p:spPr>
          <a:xfrm>
            <a:off x="531727" y="1452385"/>
            <a:ext cx="5000660" cy="21431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98"/>
          <p:cNvGrpSpPr/>
          <p:nvPr/>
        </p:nvGrpSpPr>
        <p:grpSpPr>
          <a:xfrm>
            <a:off x="343938" y="1803203"/>
            <a:ext cx="306111" cy="264546"/>
            <a:chOff x="3770086" y="428604"/>
            <a:chExt cx="306111" cy="264546"/>
          </a:xfrm>
        </p:grpSpPr>
        <p:sp>
          <p:nvSpPr>
            <p:cNvPr id="200" name="타원 19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0" name="그룹 222"/>
          <p:cNvGrpSpPr/>
          <p:nvPr/>
        </p:nvGrpSpPr>
        <p:grpSpPr>
          <a:xfrm>
            <a:off x="6950154" y="2714620"/>
            <a:ext cx="306111" cy="264546"/>
            <a:chOff x="3770086" y="428604"/>
            <a:chExt cx="306111" cy="264546"/>
          </a:xfrm>
        </p:grpSpPr>
        <p:sp>
          <p:nvSpPr>
            <p:cNvPr id="224" name="타원 223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1" name="그룹 225"/>
          <p:cNvGrpSpPr/>
          <p:nvPr/>
        </p:nvGrpSpPr>
        <p:grpSpPr>
          <a:xfrm>
            <a:off x="6950154" y="3024021"/>
            <a:ext cx="306111" cy="264546"/>
            <a:chOff x="3770086" y="428604"/>
            <a:chExt cx="306111" cy="264546"/>
          </a:xfrm>
        </p:grpSpPr>
        <p:sp>
          <p:nvSpPr>
            <p:cNvPr id="227" name="타원 22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" name="그룹 228"/>
          <p:cNvGrpSpPr/>
          <p:nvPr/>
        </p:nvGrpSpPr>
        <p:grpSpPr>
          <a:xfrm>
            <a:off x="6950154" y="3357071"/>
            <a:ext cx="306111" cy="264546"/>
            <a:chOff x="3770086" y="428604"/>
            <a:chExt cx="306111" cy="264546"/>
          </a:xfrm>
        </p:grpSpPr>
        <p:sp>
          <p:nvSpPr>
            <p:cNvPr id="230" name="타원 22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" name="그룹 231"/>
          <p:cNvGrpSpPr/>
          <p:nvPr/>
        </p:nvGrpSpPr>
        <p:grpSpPr>
          <a:xfrm>
            <a:off x="307612" y="4955814"/>
            <a:ext cx="306111" cy="264546"/>
            <a:chOff x="3770086" y="428604"/>
            <a:chExt cx="306111" cy="264546"/>
          </a:xfrm>
        </p:grpSpPr>
        <p:sp>
          <p:nvSpPr>
            <p:cNvPr id="233" name="타원 23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" name="그룹 234"/>
          <p:cNvGrpSpPr/>
          <p:nvPr/>
        </p:nvGrpSpPr>
        <p:grpSpPr>
          <a:xfrm>
            <a:off x="307612" y="6183050"/>
            <a:ext cx="306111" cy="264546"/>
            <a:chOff x="3770086" y="428604"/>
            <a:chExt cx="306111" cy="264546"/>
          </a:xfrm>
        </p:grpSpPr>
        <p:sp>
          <p:nvSpPr>
            <p:cNvPr id="236" name="타원 235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5" name="그룹 237"/>
          <p:cNvGrpSpPr/>
          <p:nvPr/>
        </p:nvGrpSpPr>
        <p:grpSpPr>
          <a:xfrm>
            <a:off x="6950154" y="3929066"/>
            <a:ext cx="306111" cy="264546"/>
            <a:chOff x="3770086" y="428604"/>
            <a:chExt cx="306111" cy="264546"/>
          </a:xfrm>
        </p:grpSpPr>
        <p:sp>
          <p:nvSpPr>
            <p:cNvPr id="239" name="타원 238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6" name="그룹 240"/>
          <p:cNvGrpSpPr/>
          <p:nvPr/>
        </p:nvGrpSpPr>
        <p:grpSpPr>
          <a:xfrm>
            <a:off x="6950154" y="4698627"/>
            <a:ext cx="306111" cy="264546"/>
            <a:chOff x="3770086" y="428604"/>
            <a:chExt cx="306111" cy="264546"/>
          </a:xfrm>
        </p:grpSpPr>
        <p:sp>
          <p:nvSpPr>
            <p:cNvPr id="242" name="타원 24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9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14" name="순서도: 천공 테이프 113"/>
          <p:cNvSpPr/>
          <p:nvPr/>
        </p:nvSpPr>
        <p:spPr>
          <a:xfrm>
            <a:off x="214443" y="3929066"/>
            <a:ext cx="5643602" cy="142876"/>
          </a:xfrm>
          <a:prstGeom prst="flowChartPunchedTape">
            <a:avLst/>
          </a:prstGeom>
          <a:solidFill>
            <a:srgbClr val="FFFF99"/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직사각형 114"/>
          <p:cNvSpPr/>
          <p:nvPr/>
        </p:nvSpPr>
        <p:spPr>
          <a:xfrm>
            <a:off x="611048" y="1834200"/>
            <a:ext cx="3011352" cy="19519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직사각형 115"/>
          <p:cNvSpPr/>
          <p:nvPr/>
        </p:nvSpPr>
        <p:spPr>
          <a:xfrm>
            <a:off x="3728036" y="1834201"/>
            <a:ext cx="1796468" cy="5232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4" name="직선 연결선 123"/>
          <p:cNvCxnSpPr/>
          <p:nvPr/>
        </p:nvCxnSpPr>
        <p:spPr>
          <a:xfrm rot="5400000">
            <a:off x="4060819" y="2090837"/>
            <a:ext cx="50006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/>
          <p:cNvCxnSpPr/>
          <p:nvPr/>
        </p:nvCxnSpPr>
        <p:spPr>
          <a:xfrm rot="5400000">
            <a:off x="4695878" y="2090837"/>
            <a:ext cx="50006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3825759" y="1842088"/>
            <a:ext cx="357190" cy="48380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그래픽" pitchFamily="18" charset="-127"/>
                <a:ea typeface="HY그래픽" pitchFamily="18" charset="-127"/>
              </a:rPr>
              <a:t>&lt;</a:t>
            </a:r>
            <a:endParaRPr lang="ko-KR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090292" y="1842088"/>
            <a:ext cx="357190" cy="48380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그래픽" pitchFamily="18" charset="-127"/>
                <a:ea typeface="HY그래픽" pitchFamily="18" charset="-127"/>
              </a:rPr>
              <a:t>&gt;</a:t>
            </a:r>
            <a:endParaRPr lang="ko-KR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grpSp>
        <p:nvGrpSpPr>
          <p:cNvPr id="147" name="그룹 146"/>
          <p:cNvGrpSpPr/>
          <p:nvPr/>
        </p:nvGrpSpPr>
        <p:grpSpPr>
          <a:xfrm>
            <a:off x="4452934" y="1897270"/>
            <a:ext cx="399339" cy="108000"/>
            <a:chOff x="4452934" y="1897270"/>
            <a:chExt cx="399339" cy="108000"/>
          </a:xfrm>
        </p:grpSpPr>
        <p:sp>
          <p:nvSpPr>
            <p:cNvPr id="129" name="직사각형 128"/>
            <p:cNvSpPr/>
            <p:nvPr/>
          </p:nvSpPr>
          <p:spPr>
            <a:xfrm>
              <a:off x="4452934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4598604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4744273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8" name="그룹 147"/>
          <p:cNvGrpSpPr/>
          <p:nvPr/>
        </p:nvGrpSpPr>
        <p:grpSpPr>
          <a:xfrm>
            <a:off x="4452934" y="2041634"/>
            <a:ext cx="399339" cy="108000"/>
            <a:chOff x="4452934" y="1897270"/>
            <a:chExt cx="399339" cy="108000"/>
          </a:xfrm>
        </p:grpSpPr>
        <p:sp>
          <p:nvSpPr>
            <p:cNvPr id="149" name="직사각형 148"/>
            <p:cNvSpPr/>
            <p:nvPr/>
          </p:nvSpPr>
          <p:spPr>
            <a:xfrm>
              <a:off x="4452934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0" name="직사각형 149"/>
            <p:cNvSpPr/>
            <p:nvPr/>
          </p:nvSpPr>
          <p:spPr>
            <a:xfrm>
              <a:off x="4598604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1" name="직사각형 150"/>
            <p:cNvSpPr/>
            <p:nvPr/>
          </p:nvSpPr>
          <p:spPr>
            <a:xfrm>
              <a:off x="4744273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2" name="그룹 151"/>
          <p:cNvGrpSpPr/>
          <p:nvPr/>
        </p:nvGrpSpPr>
        <p:grpSpPr>
          <a:xfrm>
            <a:off x="4452934" y="2191406"/>
            <a:ext cx="399339" cy="108000"/>
            <a:chOff x="4452934" y="1897270"/>
            <a:chExt cx="399339" cy="108000"/>
          </a:xfrm>
        </p:grpSpPr>
        <p:sp>
          <p:nvSpPr>
            <p:cNvPr id="153" name="직사각형 152"/>
            <p:cNvSpPr/>
            <p:nvPr/>
          </p:nvSpPr>
          <p:spPr>
            <a:xfrm>
              <a:off x="4452934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4598604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5" name="직사각형 154"/>
            <p:cNvSpPr/>
            <p:nvPr/>
          </p:nvSpPr>
          <p:spPr>
            <a:xfrm>
              <a:off x="4744273" y="1897270"/>
              <a:ext cx="10800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6" name="TextBox 155"/>
          <p:cNvSpPr txBox="1"/>
          <p:nvPr/>
        </p:nvSpPr>
        <p:spPr>
          <a:xfrm>
            <a:off x="3738554" y="2428868"/>
            <a:ext cx="178595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900" b="1" dirty="0" err="1" smtClean="0">
                <a:latin typeface="돋움" pitchFamily="50" charset="-127"/>
                <a:ea typeface="돋움" pitchFamily="50" charset="-127"/>
              </a:rPr>
              <a:t>층간소음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900" b="1" dirty="0" smtClean="0">
                <a:latin typeface="돋움" pitchFamily="50" charset="-127"/>
                <a:ea typeface="돋움" pitchFamily="50" charset="-127"/>
              </a:rPr>
              <a:t>공감</a:t>
            </a:r>
            <a:r>
              <a:rPr lang="en-US" altLang="ko-KR" sz="900" b="1" dirty="0" smtClean="0">
                <a:latin typeface="돋움" pitchFamily="50" charset="-127"/>
                <a:ea typeface="돋움" pitchFamily="50" charset="-127"/>
              </a:rPr>
              <a:t>&gt;EXPO</a:t>
            </a: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서울시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2013.06.20~06.23</a:t>
            </a:r>
          </a:p>
          <a:p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Promotion _ OOOOO</a:t>
            </a:r>
          </a:p>
          <a:p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Exhibition/Museum _  OOOOOO</a:t>
            </a:r>
          </a:p>
          <a:p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층간소음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우리 같이 해결할 수 있어요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!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란 주제로 서울시 광장에서 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개최되었습니다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.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668063" y="2589976"/>
            <a:ext cx="357190" cy="48380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그래픽" pitchFamily="18" charset="-127"/>
                <a:ea typeface="HY그래픽" pitchFamily="18" charset="-127"/>
              </a:rPr>
              <a:t>&lt;</a:t>
            </a:r>
            <a:endParaRPr lang="ko-KR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232750" y="2589976"/>
            <a:ext cx="357190" cy="48380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그래픽" pitchFamily="18" charset="-127"/>
                <a:ea typeface="HY그래픽" pitchFamily="18" charset="-127"/>
              </a:rPr>
              <a:t>&gt;</a:t>
            </a:r>
            <a:endParaRPr lang="ko-KR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159" name="타원 158"/>
          <p:cNvSpPr/>
          <p:nvPr/>
        </p:nvSpPr>
        <p:spPr>
          <a:xfrm>
            <a:off x="738158" y="1928802"/>
            <a:ext cx="142876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타원 159"/>
          <p:cNvSpPr/>
          <p:nvPr/>
        </p:nvSpPr>
        <p:spPr>
          <a:xfrm>
            <a:off x="930873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타원 160"/>
          <p:cNvSpPr/>
          <p:nvPr/>
        </p:nvSpPr>
        <p:spPr>
          <a:xfrm>
            <a:off x="1123588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타원 161"/>
          <p:cNvSpPr/>
          <p:nvPr/>
        </p:nvSpPr>
        <p:spPr>
          <a:xfrm>
            <a:off x="1316303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3" name="타원 162"/>
          <p:cNvSpPr/>
          <p:nvPr/>
        </p:nvSpPr>
        <p:spPr>
          <a:xfrm>
            <a:off x="1509018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타원 163"/>
          <p:cNvSpPr/>
          <p:nvPr/>
        </p:nvSpPr>
        <p:spPr>
          <a:xfrm>
            <a:off x="1701733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타원 165"/>
          <p:cNvSpPr/>
          <p:nvPr/>
        </p:nvSpPr>
        <p:spPr>
          <a:xfrm>
            <a:off x="1894448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9" name="타원 168"/>
          <p:cNvSpPr/>
          <p:nvPr/>
        </p:nvSpPr>
        <p:spPr>
          <a:xfrm>
            <a:off x="2087163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타원 173"/>
          <p:cNvSpPr/>
          <p:nvPr/>
        </p:nvSpPr>
        <p:spPr>
          <a:xfrm>
            <a:off x="2279879" y="1928802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7" name="직사각형 176"/>
          <p:cNvSpPr/>
          <p:nvPr/>
        </p:nvSpPr>
        <p:spPr>
          <a:xfrm>
            <a:off x="651278" y="1891370"/>
            <a:ext cx="1872830" cy="21431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1" name="그룹 198"/>
          <p:cNvGrpSpPr/>
          <p:nvPr/>
        </p:nvGrpSpPr>
        <p:grpSpPr>
          <a:xfrm>
            <a:off x="2374108" y="1790898"/>
            <a:ext cx="306111" cy="264546"/>
            <a:chOff x="3770086" y="428604"/>
            <a:chExt cx="306111" cy="264546"/>
          </a:xfrm>
        </p:grpSpPr>
        <p:sp>
          <p:nvSpPr>
            <p:cNvPr id="182" name="타원 18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86" name="직사각형 185"/>
          <p:cNvSpPr/>
          <p:nvPr/>
        </p:nvSpPr>
        <p:spPr>
          <a:xfrm>
            <a:off x="3695850" y="1783978"/>
            <a:ext cx="1872830" cy="6291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9" name="그룹 198"/>
          <p:cNvGrpSpPr/>
          <p:nvPr/>
        </p:nvGrpSpPr>
        <p:grpSpPr>
          <a:xfrm>
            <a:off x="5414242" y="1684492"/>
            <a:ext cx="306111" cy="264546"/>
            <a:chOff x="3770086" y="428604"/>
            <a:chExt cx="306111" cy="264546"/>
          </a:xfrm>
        </p:grpSpPr>
        <p:sp>
          <p:nvSpPr>
            <p:cNvPr id="192" name="타원 19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99" name="그룹 198"/>
          <p:cNvGrpSpPr/>
          <p:nvPr/>
        </p:nvGrpSpPr>
        <p:grpSpPr>
          <a:xfrm>
            <a:off x="623642" y="2729439"/>
            <a:ext cx="306111" cy="264546"/>
            <a:chOff x="3770086" y="428604"/>
            <a:chExt cx="306111" cy="264546"/>
          </a:xfrm>
        </p:grpSpPr>
        <p:sp>
          <p:nvSpPr>
            <p:cNvPr id="202" name="타원 20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207" name="직사각형 206"/>
          <p:cNvSpPr/>
          <p:nvPr/>
        </p:nvSpPr>
        <p:spPr>
          <a:xfrm>
            <a:off x="3700127" y="2460916"/>
            <a:ext cx="1872830" cy="1309507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08" name="그룹 207"/>
          <p:cNvGrpSpPr/>
          <p:nvPr/>
        </p:nvGrpSpPr>
        <p:grpSpPr>
          <a:xfrm>
            <a:off x="5434453" y="2395905"/>
            <a:ext cx="306111" cy="264546"/>
            <a:chOff x="3770086" y="428604"/>
            <a:chExt cx="306111" cy="264546"/>
          </a:xfrm>
        </p:grpSpPr>
        <p:sp>
          <p:nvSpPr>
            <p:cNvPr id="211" name="타원 210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9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13" name="그룹 231"/>
          <p:cNvGrpSpPr/>
          <p:nvPr/>
        </p:nvGrpSpPr>
        <p:grpSpPr>
          <a:xfrm>
            <a:off x="307612" y="4212361"/>
            <a:ext cx="306111" cy="264546"/>
            <a:chOff x="3770086" y="428604"/>
            <a:chExt cx="306111" cy="264546"/>
          </a:xfrm>
        </p:grpSpPr>
        <p:sp>
          <p:nvSpPr>
            <p:cNvPr id="214" name="타원 213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10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3" name="그룹 222"/>
          <p:cNvGrpSpPr/>
          <p:nvPr/>
        </p:nvGrpSpPr>
        <p:grpSpPr>
          <a:xfrm>
            <a:off x="6943231" y="1395742"/>
            <a:ext cx="306111" cy="264546"/>
            <a:chOff x="380968" y="1000108"/>
            <a:chExt cx="306111" cy="264546"/>
          </a:xfrm>
        </p:grpSpPr>
        <p:sp>
          <p:nvSpPr>
            <p:cNvPr id="226" name="타원 225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2" name="그룹 231"/>
          <p:cNvGrpSpPr/>
          <p:nvPr/>
        </p:nvGrpSpPr>
        <p:grpSpPr>
          <a:xfrm>
            <a:off x="6943231" y="1688396"/>
            <a:ext cx="306111" cy="264546"/>
            <a:chOff x="380968" y="1000108"/>
            <a:chExt cx="306111" cy="264546"/>
          </a:xfrm>
        </p:grpSpPr>
        <p:sp>
          <p:nvSpPr>
            <p:cNvPr id="235" name="타원 234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6943231" y="1968740"/>
            <a:ext cx="306111" cy="264546"/>
            <a:chOff x="380968" y="1000108"/>
            <a:chExt cx="306111" cy="264546"/>
          </a:xfrm>
        </p:grpSpPr>
        <p:sp>
          <p:nvSpPr>
            <p:cNvPr id="244" name="타원 243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6" name="그룹 245"/>
          <p:cNvGrpSpPr/>
          <p:nvPr/>
        </p:nvGrpSpPr>
        <p:grpSpPr>
          <a:xfrm>
            <a:off x="6943231" y="2350080"/>
            <a:ext cx="306111" cy="264546"/>
            <a:chOff x="380968" y="1000108"/>
            <a:chExt cx="306111" cy="264546"/>
          </a:xfrm>
        </p:grpSpPr>
        <p:sp>
          <p:nvSpPr>
            <p:cNvPr id="247" name="타원 24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9" name="그룹 248"/>
          <p:cNvGrpSpPr/>
          <p:nvPr/>
        </p:nvGrpSpPr>
        <p:grpSpPr>
          <a:xfrm>
            <a:off x="6953264" y="5196741"/>
            <a:ext cx="306111" cy="264546"/>
            <a:chOff x="380968" y="1000108"/>
            <a:chExt cx="306111" cy="264546"/>
          </a:xfrm>
        </p:grpSpPr>
        <p:sp>
          <p:nvSpPr>
            <p:cNvPr id="250" name="타원 249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10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52" name="그룹 251"/>
          <p:cNvGrpSpPr/>
          <p:nvPr/>
        </p:nvGrpSpPr>
        <p:grpSpPr>
          <a:xfrm>
            <a:off x="6953264" y="5500702"/>
            <a:ext cx="306111" cy="264546"/>
            <a:chOff x="380968" y="1000108"/>
            <a:chExt cx="306111" cy="264546"/>
          </a:xfrm>
        </p:grpSpPr>
        <p:sp>
          <p:nvSpPr>
            <p:cNvPr id="253" name="타원 25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55" name="그룹 254"/>
          <p:cNvGrpSpPr/>
          <p:nvPr/>
        </p:nvGrpSpPr>
        <p:grpSpPr>
          <a:xfrm>
            <a:off x="6953264" y="5833752"/>
            <a:ext cx="306111" cy="264546"/>
            <a:chOff x="380968" y="1000108"/>
            <a:chExt cx="306111" cy="264546"/>
          </a:xfrm>
        </p:grpSpPr>
        <p:sp>
          <p:nvSpPr>
            <p:cNvPr id="256" name="타원 255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62" name="그룹 261"/>
          <p:cNvGrpSpPr/>
          <p:nvPr/>
        </p:nvGrpSpPr>
        <p:grpSpPr>
          <a:xfrm>
            <a:off x="9239280" y="1428736"/>
            <a:ext cx="357190" cy="142876"/>
            <a:chOff x="1666852" y="4786322"/>
            <a:chExt cx="357190" cy="142876"/>
          </a:xfrm>
        </p:grpSpPr>
        <p:sp>
          <p:nvSpPr>
            <p:cNvPr id="263" name="모서리가 둥근 직사각형 262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65" name="그룹 264"/>
          <p:cNvGrpSpPr/>
          <p:nvPr/>
        </p:nvGrpSpPr>
        <p:grpSpPr>
          <a:xfrm>
            <a:off x="9239280" y="1726817"/>
            <a:ext cx="357190" cy="142876"/>
            <a:chOff x="1666852" y="4786322"/>
            <a:chExt cx="357190" cy="142876"/>
          </a:xfrm>
        </p:grpSpPr>
        <p:sp>
          <p:nvSpPr>
            <p:cNvPr id="266" name="모서리가 둥근 직사각형 265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68" name="그룹 267"/>
          <p:cNvGrpSpPr/>
          <p:nvPr/>
        </p:nvGrpSpPr>
        <p:grpSpPr>
          <a:xfrm>
            <a:off x="9239280" y="2015043"/>
            <a:ext cx="357190" cy="142876"/>
            <a:chOff x="1666852" y="4786322"/>
            <a:chExt cx="357190" cy="142876"/>
          </a:xfrm>
        </p:grpSpPr>
        <p:sp>
          <p:nvSpPr>
            <p:cNvPr id="269" name="모서리가 둥근 직사각형 268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71" name="그룹 270"/>
          <p:cNvGrpSpPr/>
          <p:nvPr/>
        </p:nvGrpSpPr>
        <p:grpSpPr>
          <a:xfrm>
            <a:off x="9239280" y="2468774"/>
            <a:ext cx="357190" cy="142876"/>
            <a:chOff x="5531409" y="3580747"/>
            <a:chExt cx="357190" cy="142876"/>
          </a:xfrm>
        </p:grpSpPr>
        <p:sp>
          <p:nvSpPr>
            <p:cNvPr id="272" name="모서리가 둥근 직사각형 271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grpSp>
        <p:nvGrpSpPr>
          <p:cNvPr id="274" name="그룹 273"/>
          <p:cNvGrpSpPr/>
          <p:nvPr/>
        </p:nvGrpSpPr>
        <p:grpSpPr>
          <a:xfrm>
            <a:off x="9239280" y="3654657"/>
            <a:ext cx="357190" cy="142876"/>
            <a:chOff x="1666852" y="4786322"/>
            <a:chExt cx="357190" cy="142876"/>
          </a:xfrm>
        </p:grpSpPr>
        <p:sp>
          <p:nvSpPr>
            <p:cNvPr id="275" name="모서리가 둥근 직사각형 274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77" name="그룹 276"/>
          <p:cNvGrpSpPr/>
          <p:nvPr/>
        </p:nvGrpSpPr>
        <p:grpSpPr>
          <a:xfrm>
            <a:off x="9310718" y="5230222"/>
            <a:ext cx="357190" cy="142876"/>
            <a:chOff x="1666852" y="4786322"/>
            <a:chExt cx="357190" cy="142876"/>
          </a:xfrm>
        </p:grpSpPr>
        <p:sp>
          <p:nvSpPr>
            <p:cNvPr id="278" name="모서리가 둥근 직사각형 277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sp>
        <p:nvSpPr>
          <p:cNvPr id="197" name="TextBox 196"/>
          <p:cNvSpPr txBox="1"/>
          <p:nvPr/>
        </p:nvSpPr>
        <p:spPr>
          <a:xfrm>
            <a:off x="6881826" y="6175176"/>
            <a:ext cx="2859672" cy="5399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부분이 상단에 고정되어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바디 부분을 스크롤 하더라도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움직이지 않았으면 합니다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파란 줄이 기준이 되어 그 위로는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고정이 되어야 함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800" spc="-100" dirty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직사각형 62"/>
          <p:cNvSpPr/>
          <p:nvPr/>
        </p:nvSpPr>
        <p:spPr>
          <a:xfrm>
            <a:off x="380968" y="1071546"/>
            <a:ext cx="5286412" cy="550072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8" name="직사각형 277"/>
          <p:cNvSpPr/>
          <p:nvPr/>
        </p:nvSpPr>
        <p:spPr>
          <a:xfrm>
            <a:off x="3206787" y="2230328"/>
            <a:ext cx="2412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7" name="직사각형 276"/>
          <p:cNvSpPr/>
          <p:nvPr/>
        </p:nvSpPr>
        <p:spPr>
          <a:xfrm>
            <a:off x="523844" y="5000636"/>
            <a:ext cx="250033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화면설계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2" name="직선 연결선 61"/>
          <p:cNvCxnSpPr/>
          <p:nvPr/>
        </p:nvCxnSpPr>
        <p:spPr>
          <a:xfrm rot="5400000">
            <a:off x="4060819" y="3821115"/>
            <a:ext cx="550072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68744" y="786995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News page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66654" y="171448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166654" y="607061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969389" y="1357298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969389" y="3578772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Body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69389" y="6250040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Foot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23844" y="1142984"/>
            <a:ext cx="1000132" cy="2313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Company logo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7493" y="1420853"/>
            <a:ext cx="5143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 err="1" smtClean="0">
                <a:latin typeface="돋움" pitchFamily="50" charset="-127"/>
                <a:ea typeface="돋움" pitchFamily="50" charset="-127"/>
              </a:rPr>
              <a:t>Alll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    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Promotion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    Advertising/PR     Exhibition/ Museum     Interior     Design R&amp;D Center     Signage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1512374" y="6128855"/>
            <a:ext cx="3369188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본사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서울시 광진구 군자동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467-19  T.02.454.4197  F.02.454.8193</a:t>
            </a:r>
          </a:p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공장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경기도 남양주시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가운동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476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번지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T.031.000.0000 F.031.000.0000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49860" y="6151501"/>
            <a:ext cx="902677" cy="20645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㈜  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436677" y="1103587"/>
            <a:ext cx="1143008" cy="248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About us     News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180" name="표 179"/>
          <p:cNvGraphicFramePr>
            <a:graphicFrameLocks noGrp="1"/>
          </p:cNvGraphicFramePr>
          <p:nvPr/>
        </p:nvGraphicFramePr>
        <p:xfrm>
          <a:off x="6881826" y="1071546"/>
          <a:ext cx="2786082" cy="4244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번호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내용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회사로고를 클릭하면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Home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으로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About us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하나만 선택할 수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카테고리 중 하나를 선택하면 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Sort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된 카테고리의 기사와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history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가 보임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기사가 보임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번의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를 클릭하고 들어왔을 경우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최근 기사가 보임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베인페이지의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한줄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기사나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번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company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history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를 클릭하고 들어 갈 경우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해당 기사가 보임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기간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등록일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카테고리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기사내용이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디스플레이됨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이전기사와 이후 기사를 선택할 수 있음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기사 리스트가 보임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(5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개까지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)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 넘김이 가능함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선택된 기사가 해당되는 페이지가 보임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선택된 기사가 구분되어 표시됨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선택된 기사가 구분되어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표시됨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연혁의 다른 제목을 클릭하면 해당기사가 나옴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아래로 스크롤 하면 이전 이력이 올라옴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회사명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주소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연락처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이메일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웹하드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등 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회사 정보를 제공함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그룹 219"/>
          <p:cNvGrpSpPr/>
          <p:nvPr/>
        </p:nvGrpSpPr>
        <p:grpSpPr>
          <a:xfrm>
            <a:off x="380968" y="1000108"/>
            <a:ext cx="306111" cy="264546"/>
            <a:chOff x="380968" y="1000108"/>
            <a:chExt cx="306111" cy="264546"/>
          </a:xfrm>
        </p:grpSpPr>
        <p:sp>
          <p:nvSpPr>
            <p:cNvPr id="183" name="타원 18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9" name="그룹 185"/>
          <p:cNvGrpSpPr/>
          <p:nvPr/>
        </p:nvGrpSpPr>
        <p:grpSpPr>
          <a:xfrm>
            <a:off x="4452934" y="1000108"/>
            <a:ext cx="306111" cy="264546"/>
            <a:chOff x="3770086" y="428604"/>
            <a:chExt cx="306111" cy="264546"/>
          </a:xfrm>
        </p:grpSpPr>
        <p:sp>
          <p:nvSpPr>
            <p:cNvPr id="187" name="타원 18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0" name="그룹 188"/>
          <p:cNvGrpSpPr/>
          <p:nvPr/>
        </p:nvGrpSpPr>
        <p:grpSpPr>
          <a:xfrm>
            <a:off x="5090289" y="1000108"/>
            <a:ext cx="306111" cy="264546"/>
            <a:chOff x="3770086" y="428604"/>
            <a:chExt cx="306111" cy="264546"/>
          </a:xfrm>
        </p:grpSpPr>
        <p:sp>
          <p:nvSpPr>
            <p:cNvPr id="190" name="타원 18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1" name="그룹 191"/>
          <p:cNvGrpSpPr/>
          <p:nvPr/>
        </p:nvGrpSpPr>
        <p:grpSpPr>
          <a:xfrm>
            <a:off x="339775" y="1443038"/>
            <a:ext cx="306111" cy="264546"/>
            <a:chOff x="3770086" y="428604"/>
            <a:chExt cx="306111" cy="264546"/>
          </a:xfrm>
        </p:grpSpPr>
        <p:sp>
          <p:nvSpPr>
            <p:cNvPr id="193" name="타원 19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95" name="직사각형 194"/>
          <p:cNvSpPr/>
          <p:nvPr/>
        </p:nvSpPr>
        <p:spPr>
          <a:xfrm>
            <a:off x="531727" y="1452385"/>
            <a:ext cx="5000660" cy="21431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222"/>
          <p:cNvGrpSpPr/>
          <p:nvPr/>
        </p:nvGrpSpPr>
        <p:grpSpPr>
          <a:xfrm>
            <a:off x="6950154" y="3056044"/>
            <a:ext cx="306111" cy="264546"/>
            <a:chOff x="3770086" y="428604"/>
            <a:chExt cx="306111" cy="264546"/>
          </a:xfrm>
        </p:grpSpPr>
        <p:sp>
          <p:nvSpPr>
            <p:cNvPr id="224" name="타원 223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5" name="그룹 225"/>
          <p:cNvGrpSpPr/>
          <p:nvPr/>
        </p:nvGrpSpPr>
        <p:grpSpPr>
          <a:xfrm>
            <a:off x="6950154" y="3659080"/>
            <a:ext cx="306111" cy="264546"/>
            <a:chOff x="3770086" y="428604"/>
            <a:chExt cx="306111" cy="264546"/>
          </a:xfrm>
        </p:grpSpPr>
        <p:sp>
          <p:nvSpPr>
            <p:cNvPr id="227" name="타원 22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6" name="그룹 228"/>
          <p:cNvGrpSpPr/>
          <p:nvPr/>
        </p:nvGrpSpPr>
        <p:grpSpPr>
          <a:xfrm>
            <a:off x="6950154" y="4024153"/>
            <a:ext cx="306111" cy="264546"/>
            <a:chOff x="3770086" y="428604"/>
            <a:chExt cx="306111" cy="264546"/>
          </a:xfrm>
        </p:grpSpPr>
        <p:sp>
          <p:nvSpPr>
            <p:cNvPr id="230" name="타원 22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8" name="그룹 234"/>
          <p:cNvGrpSpPr/>
          <p:nvPr/>
        </p:nvGrpSpPr>
        <p:grpSpPr>
          <a:xfrm>
            <a:off x="307612" y="6183050"/>
            <a:ext cx="306111" cy="264546"/>
            <a:chOff x="3770086" y="428604"/>
            <a:chExt cx="306111" cy="264546"/>
          </a:xfrm>
        </p:grpSpPr>
        <p:sp>
          <p:nvSpPr>
            <p:cNvPr id="236" name="타원 235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10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9" name="그룹 237"/>
          <p:cNvGrpSpPr/>
          <p:nvPr/>
        </p:nvGrpSpPr>
        <p:grpSpPr>
          <a:xfrm>
            <a:off x="6950154" y="4420758"/>
            <a:ext cx="306111" cy="264546"/>
            <a:chOff x="3770086" y="428604"/>
            <a:chExt cx="306111" cy="264546"/>
          </a:xfrm>
        </p:grpSpPr>
        <p:sp>
          <p:nvSpPr>
            <p:cNvPr id="239" name="타원 238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0" name="그룹 240"/>
          <p:cNvGrpSpPr/>
          <p:nvPr/>
        </p:nvGrpSpPr>
        <p:grpSpPr>
          <a:xfrm>
            <a:off x="6950154" y="4727716"/>
            <a:ext cx="306111" cy="264546"/>
            <a:chOff x="3770086" y="428604"/>
            <a:chExt cx="306111" cy="264546"/>
          </a:xfrm>
        </p:grpSpPr>
        <p:sp>
          <p:nvSpPr>
            <p:cNvPr id="242" name="타원 24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9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9" name="그룹 222"/>
          <p:cNvGrpSpPr/>
          <p:nvPr/>
        </p:nvGrpSpPr>
        <p:grpSpPr>
          <a:xfrm>
            <a:off x="6943231" y="1395742"/>
            <a:ext cx="306111" cy="264546"/>
            <a:chOff x="380968" y="1000108"/>
            <a:chExt cx="306111" cy="264546"/>
          </a:xfrm>
        </p:grpSpPr>
        <p:sp>
          <p:nvSpPr>
            <p:cNvPr id="226" name="타원 225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30" name="그룹 231"/>
          <p:cNvGrpSpPr/>
          <p:nvPr/>
        </p:nvGrpSpPr>
        <p:grpSpPr>
          <a:xfrm>
            <a:off x="6943231" y="1688396"/>
            <a:ext cx="306111" cy="264546"/>
            <a:chOff x="380968" y="1000108"/>
            <a:chExt cx="306111" cy="264546"/>
          </a:xfrm>
        </p:grpSpPr>
        <p:sp>
          <p:nvSpPr>
            <p:cNvPr id="235" name="타원 234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31" name="그룹 240"/>
          <p:cNvGrpSpPr/>
          <p:nvPr/>
        </p:nvGrpSpPr>
        <p:grpSpPr>
          <a:xfrm>
            <a:off x="6943231" y="1968740"/>
            <a:ext cx="306111" cy="264546"/>
            <a:chOff x="380968" y="1000108"/>
            <a:chExt cx="306111" cy="264546"/>
          </a:xfrm>
        </p:grpSpPr>
        <p:sp>
          <p:nvSpPr>
            <p:cNvPr id="244" name="타원 243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2" name="그룹 245"/>
          <p:cNvGrpSpPr/>
          <p:nvPr/>
        </p:nvGrpSpPr>
        <p:grpSpPr>
          <a:xfrm>
            <a:off x="6943231" y="2350080"/>
            <a:ext cx="306111" cy="264546"/>
            <a:chOff x="380968" y="1000108"/>
            <a:chExt cx="306111" cy="264546"/>
          </a:xfrm>
        </p:grpSpPr>
        <p:sp>
          <p:nvSpPr>
            <p:cNvPr id="247" name="타원 24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41" name="그룹 248"/>
          <p:cNvGrpSpPr/>
          <p:nvPr/>
        </p:nvGrpSpPr>
        <p:grpSpPr>
          <a:xfrm>
            <a:off x="6953264" y="5037608"/>
            <a:ext cx="306111" cy="264546"/>
            <a:chOff x="380968" y="1000108"/>
            <a:chExt cx="306111" cy="264546"/>
          </a:xfrm>
        </p:grpSpPr>
        <p:sp>
          <p:nvSpPr>
            <p:cNvPr id="250" name="타원 249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10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cxnSp>
        <p:nvCxnSpPr>
          <p:cNvPr id="181" name="직선 연결선 180"/>
          <p:cNvCxnSpPr/>
          <p:nvPr/>
        </p:nvCxnSpPr>
        <p:spPr>
          <a:xfrm rot="5400000">
            <a:off x="1059629" y="3893347"/>
            <a:ext cx="4214842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23844" y="1761786"/>
            <a:ext cx="1571636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News  </a:t>
            </a:r>
            <a:r>
              <a:rPr lang="en-US" altLang="ko-K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is</a:t>
            </a:r>
            <a:r>
              <a:rPr lang="ko-KR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Today  history</a:t>
            </a:r>
            <a:endParaRPr lang="ko-KR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238488" y="1761786"/>
            <a:ext cx="1000132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Company history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238488" y="2009611"/>
            <a:ext cx="1000132" cy="15764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3238488" y="2214554"/>
            <a:ext cx="2286016" cy="171451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서울시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층간소음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공감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엑스포 행사운영</a:t>
            </a:r>
          </a:p>
          <a:p>
            <a:pPr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미래창조과학부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정보통신장관회의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(WICS)</a:t>
            </a: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세계대학생 태권도대회 준비기획사 선정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남양주시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해외바이어 초청 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수출상담회</a:t>
            </a:r>
            <a:endParaRPr lang="ko-KR" altLang="en-US" sz="7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사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한국양봉협회 연간광고 및 프로모션 대행사 선정</a:t>
            </a: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우크라이나 세계양봉대회 한국관 운영</a:t>
            </a: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사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한국양봉협회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양봉인의 날 행사 운영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한국무선인터넷산업연합회‘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HTML5’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국제컨퍼런스</a:t>
            </a:r>
            <a:endParaRPr lang="ko-KR" altLang="en-US" sz="7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사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한국양봉협회 양봉협회 소비촉진 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심포지움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운영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㈜제일기획 프로모션부문 협력 대행사 선정</a:t>
            </a:r>
            <a:endParaRPr lang="ko-KR" altLang="en-US" sz="700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3238488" y="2232308"/>
            <a:ext cx="2357454" cy="226826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endParaRPr lang="ko-KR" altLang="en-US" sz="8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3238488" y="3942868"/>
            <a:ext cx="1000132" cy="15764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2012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3238488" y="4169979"/>
            <a:ext cx="2286016" cy="171451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한국에너지관리공단 서울드림센터 개관식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발대식 행사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한국양봉대회 대행사 선정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말레이시아 아시아 양봉대회 참가</a:t>
            </a: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사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한국양봉협회 연간광고 및 프로모션 대행사 선정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세계 기상의 날 기념식 및 국제회의 부대행사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PCO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부문 대행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신흥대학교 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뷰티디자인학과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졸업작품전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박춘희 출판기념회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[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춘희의 봄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바람 소통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] 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및 홍보영상물 제작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강남보건소 아동성폭력예방 홍보영상물 제작</a:t>
            </a:r>
          </a:p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한국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호주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뉴질랜드 통신장관 회의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(KANZ)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기획 및 총괄운영</a:t>
            </a:r>
          </a:p>
          <a:p>
            <a:pPr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세계한상대회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기업홍보전</a:t>
            </a:r>
            <a:endParaRPr lang="ko-KR" altLang="en-US" sz="7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MBC.</a:t>
            </a:r>
            <a:r>
              <a:rPr lang="ko-KR" altLang="en-US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구글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SNS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런던올림픽 현장중계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523706" y="2009611"/>
            <a:ext cx="2500468" cy="13350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ko-KR" altLang="en-US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서울시 </a:t>
            </a:r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9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층간소음</a:t>
            </a:r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공감</a:t>
            </a:r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엑스포 행사운영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546368" y="2238702"/>
            <a:ext cx="2549244" cy="204755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기간 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: 2013.06.20~06.23                     </a:t>
            </a:r>
            <a:r>
              <a:rPr lang="ko-KR" altLang="en-US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등록일</a:t>
            </a: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: 2013.06.25</a:t>
            </a:r>
          </a:p>
          <a:p>
            <a:pPr>
              <a:lnSpc>
                <a:spcPct val="150000"/>
              </a:lnSpc>
            </a:pPr>
            <a:r>
              <a:rPr lang="en-US" altLang="ko-KR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Promotion_OOOOOO</a:t>
            </a:r>
            <a:endParaRPr lang="en-US" altLang="ko-KR" sz="7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Design R&amp;D </a:t>
            </a:r>
            <a:r>
              <a:rPr lang="en-US" altLang="ko-KR" sz="7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Center_OOOOOOO</a:t>
            </a:r>
            <a:endParaRPr lang="en-US" altLang="ko-KR" sz="7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700" spc="-100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서울시청 정문 쪽 동편광장에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 가상 주택형식으로 설치되는</a:t>
            </a: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‘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층간소음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체험관’에서는 관람객이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윗층과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아래층을 오가며 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층간소음을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직접 체험하면서 가해자와 피해자의 입장을 같이 느껴볼 수 있다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집안에서 일어나는 소음을 크게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가지로 구분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‘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놀이 소음관’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‘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생활 소음관’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</a:p>
          <a:p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‘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행동 소음관’에서 차례로 체험하게 되는데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먼저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층으로 입장해 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각 공간에 마련된 장난감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청소기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망치 등의 도구를 통해 소음을 직접 내고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</a:p>
          <a:p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층으로 이동해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층에서 나는 소음 피해를 직접 체험하는 방식으로 이뤄진다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놀이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소음관에서는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아이들이 공놀이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말타기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장난감 등을 가지고 놀 때 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발생하는 소음을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</a:t>
            </a:r>
          </a:p>
          <a:p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생활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소음관에서는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TV,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청소기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피아노를 칠 때 일어나는 소음 정도를 체험한다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행동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소음관에서는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망치질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쿵쾅 거리는 발자국 소리 등 행동에 의해 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일어나는 소음 피해를 체험한다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</a:p>
        </p:txBody>
      </p:sp>
      <p:cxnSp>
        <p:nvCxnSpPr>
          <p:cNvPr id="259" name="직선 연결선 258"/>
          <p:cNvCxnSpPr/>
          <p:nvPr/>
        </p:nvCxnSpPr>
        <p:spPr>
          <a:xfrm>
            <a:off x="523844" y="4429132"/>
            <a:ext cx="250033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/>
          <p:cNvSpPr txBox="1"/>
          <p:nvPr/>
        </p:nvSpPr>
        <p:spPr>
          <a:xfrm>
            <a:off x="546368" y="4446374"/>
            <a:ext cx="2406368" cy="3719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이후기사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: 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없음 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이전기사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:  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양봉협회 세계대회 행사 계약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263" name="직선 연결선 262"/>
          <p:cNvCxnSpPr/>
          <p:nvPr/>
        </p:nvCxnSpPr>
        <p:spPr>
          <a:xfrm>
            <a:off x="523844" y="4784833"/>
            <a:ext cx="250033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직선 연결선 263"/>
          <p:cNvCxnSpPr/>
          <p:nvPr/>
        </p:nvCxnSpPr>
        <p:spPr>
          <a:xfrm>
            <a:off x="523844" y="4609925"/>
            <a:ext cx="250033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/>
          <p:cNvSpPr txBox="1"/>
          <p:nvPr/>
        </p:nvSpPr>
        <p:spPr>
          <a:xfrm>
            <a:off x="546368" y="4794205"/>
            <a:ext cx="2406368" cy="1748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등록일                                                                      제목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546368" y="4965643"/>
            <a:ext cx="2406368" cy="7897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2013.06.25  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서울시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층간소음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공감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엑스포 행사운영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2013.06.23  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양봉협회 세계대회 행사 계약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2013.06.12  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마래창조과학부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정보통신장관회의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(WICS)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총괄운영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2013.05.30  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서울시 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 </a:t>
            </a:r>
            <a:r>
              <a:rPr lang="ko-KR" altLang="en-US" sz="700" spc="-1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층간소음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&lt;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공감</a:t>
            </a: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엑스포 계약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2013.05.15   2013 </a:t>
            </a:r>
            <a:r>
              <a:rPr lang="ko-KR" altLang="en-US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세계대학생 태권도대회 준비기획사 선정</a:t>
            </a:r>
            <a:endParaRPr lang="en-US" altLang="ko-KR" sz="700" spc="-100" dirty="0" smtClean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267" name="직선 연결선 266"/>
          <p:cNvCxnSpPr/>
          <p:nvPr/>
        </p:nvCxnSpPr>
        <p:spPr>
          <a:xfrm>
            <a:off x="523844" y="4956758"/>
            <a:ext cx="250033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직선 연결선 268"/>
          <p:cNvCxnSpPr/>
          <p:nvPr/>
        </p:nvCxnSpPr>
        <p:spPr>
          <a:xfrm>
            <a:off x="523844" y="5785945"/>
            <a:ext cx="250033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xtBox 269"/>
          <p:cNvSpPr txBox="1"/>
          <p:nvPr/>
        </p:nvSpPr>
        <p:spPr>
          <a:xfrm>
            <a:off x="1160943" y="5833243"/>
            <a:ext cx="191435" cy="1675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1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1423402" y="5833243"/>
            <a:ext cx="191435" cy="1675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2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683888" y="5833243"/>
            <a:ext cx="191435" cy="1675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3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1958167" y="5833243"/>
            <a:ext cx="191435" cy="1675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4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2238356" y="5833243"/>
            <a:ext cx="191435" cy="1675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700" spc="-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5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841128" y="5818477"/>
            <a:ext cx="285752" cy="21431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그래픽" pitchFamily="18" charset="-127"/>
                <a:ea typeface="HY그래픽" pitchFamily="18" charset="-127"/>
              </a:rPr>
              <a:t>&lt;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276" name="TextBox 275"/>
          <p:cNvSpPr txBox="1"/>
          <p:nvPr/>
        </p:nvSpPr>
        <p:spPr>
          <a:xfrm>
            <a:off x="2444787" y="5818477"/>
            <a:ext cx="285752" cy="21431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그래픽" pitchFamily="18" charset="-127"/>
                <a:ea typeface="HY그래픽" pitchFamily="18" charset="-127"/>
              </a:rPr>
              <a:t>&gt;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grpSp>
        <p:nvGrpSpPr>
          <p:cNvPr id="279" name="그룹 222"/>
          <p:cNvGrpSpPr/>
          <p:nvPr/>
        </p:nvGrpSpPr>
        <p:grpSpPr>
          <a:xfrm>
            <a:off x="223517" y="1963300"/>
            <a:ext cx="306111" cy="264546"/>
            <a:chOff x="3770086" y="428604"/>
            <a:chExt cx="306111" cy="264546"/>
          </a:xfrm>
        </p:grpSpPr>
        <p:sp>
          <p:nvSpPr>
            <p:cNvPr id="280" name="타원 27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82" name="그룹 222"/>
          <p:cNvGrpSpPr/>
          <p:nvPr/>
        </p:nvGrpSpPr>
        <p:grpSpPr>
          <a:xfrm>
            <a:off x="223517" y="4500570"/>
            <a:ext cx="306111" cy="264546"/>
            <a:chOff x="3770086" y="428604"/>
            <a:chExt cx="306111" cy="264546"/>
          </a:xfrm>
        </p:grpSpPr>
        <p:sp>
          <p:nvSpPr>
            <p:cNvPr id="283" name="타원 282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85" name="그룹 222"/>
          <p:cNvGrpSpPr/>
          <p:nvPr/>
        </p:nvGrpSpPr>
        <p:grpSpPr>
          <a:xfrm>
            <a:off x="223517" y="4929198"/>
            <a:ext cx="306111" cy="264546"/>
            <a:chOff x="3770086" y="428604"/>
            <a:chExt cx="306111" cy="264546"/>
          </a:xfrm>
        </p:grpSpPr>
        <p:sp>
          <p:nvSpPr>
            <p:cNvPr id="286" name="타원 285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88" name="그룹 222"/>
          <p:cNvGrpSpPr/>
          <p:nvPr/>
        </p:nvGrpSpPr>
        <p:grpSpPr>
          <a:xfrm>
            <a:off x="5312197" y="2089925"/>
            <a:ext cx="306111" cy="264546"/>
            <a:chOff x="3770086" y="428604"/>
            <a:chExt cx="306111" cy="264546"/>
          </a:xfrm>
        </p:grpSpPr>
        <p:sp>
          <p:nvSpPr>
            <p:cNvPr id="289" name="타원 288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91" name="그룹 222"/>
          <p:cNvGrpSpPr/>
          <p:nvPr/>
        </p:nvGrpSpPr>
        <p:grpSpPr>
          <a:xfrm>
            <a:off x="5312197" y="5756895"/>
            <a:ext cx="306111" cy="264546"/>
            <a:chOff x="3770086" y="428604"/>
            <a:chExt cx="306111" cy="264546"/>
          </a:xfrm>
        </p:grpSpPr>
        <p:sp>
          <p:nvSpPr>
            <p:cNvPr id="292" name="타원 29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9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95" name="그룹 294"/>
          <p:cNvGrpSpPr/>
          <p:nvPr/>
        </p:nvGrpSpPr>
        <p:grpSpPr>
          <a:xfrm>
            <a:off x="9239280" y="1428736"/>
            <a:ext cx="357190" cy="142876"/>
            <a:chOff x="1666852" y="4786322"/>
            <a:chExt cx="357190" cy="142876"/>
          </a:xfrm>
        </p:grpSpPr>
        <p:sp>
          <p:nvSpPr>
            <p:cNvPr id="296" name="모서리가 둥근 직사각형 295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98" name="그룹 297"/>
          <p:cNvGrpSpPr/>
          <p:nvPr/>
        </p:nvGrpSpPr>
        <p:grpSpPr>
          <a:xfrm>
            <a:off x="9239280" y="1726817"/>
            <a:ext cx="357190" cy="142876"/>
            <a:chOff x="1666852" y="4786322"/>
            <a:chExt cx="357190" cy="142876"/>
          </a:xfrm>
        </p:grpSpPr>
        <p:sp>
          <p:nvSpPr>
            <p:cNvPr id="299" name="모서리가 둥근 직사각형 298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301" name="그룹 300"/>
          <p:cNvGrpSpPr/>
          <p:nvPr/>
        </p:nvGrpSpPr>
        <p:grpSpPr>
          <a:xfrm>
            <a:off x="9239280" y="2015043"/>
            <a:ext cx="357190" cy="142876"/>
            <a:chOff x="1666852" y="4786322"/>
            <a:chExt cx="357190" cy="142876"/>
          </a:xfrm>
        </p:grpSpPr>
        <p:sp>
          <p:nvSpPr>
            <p:cNvPr id="302" name="모서리가 둥근 직사각형 301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304" name="그룹 303"/>
          <p:cNvGrpSpPr/>
          <p:nvPr/>
        </p:nvGrpSpPr>
        <p:grpSpPr>
          <a:xfrm>
            <a:off x="9239280" y="2468774"/>
            <a:ext cx="357190" cy="142876"/>
            <a:chOff x="5531409" y="3580747"/>
            <a:chExt cx="357190" cy="142876"/>
          </a:xfrm>
        </p:grpSpPr>
        <p:sp>
          <p:nvSpPr>
            <p:cNvPr id="305" name="모서리가 둥근 직사각형 304"/>
            <p:cNvSpPr/>
            <p:nvPr/>
          </p:nvSpPr>
          <p:spPr>
            <a:xfrm>
              <a:off x="5531409" y="3580747"/>
              <a:ext cx="357190" cy="14287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5602847" y="3580747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돋움" pitchFamily="50" charset="-127"/>
                  <a:ea typeface="돋움" pitchFamily="50" charset="-127"/>
                </a:rPr>
                <a:t>sort</a:t>
              </a: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6881826" y="5357826"/>
            <a:ext cx="2859672" cy="5399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부분이 상단에 고정되어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바디 부분을 스크롤 하더라도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움직이지 않았으면 합니다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파란 줄이 기준이 되어 그 위로는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고정이 되어야 함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800" spc="-100" dirty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직사각형 62"/>
          <p:cNvSpPr/>
          <p:nvPr/>
        </p:nvSpPr>
        <p:spPr>
          <a:xfrm>
            <a:off x="380968" y="1071546"/>
            <a:ext cx="5286412" cy="550072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직사각형 146"/>
          <p:cNvSpPr/>
          <p:nvPr/>
        </p:nvSpPr>
        <p:spPr>
          <a:xfrm>
            <a:off x="595282" y="4326162"/>
            <a:ext cx="1440000" cy="14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68744" y="125806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회사홈피</a:t>
            </a:r>
            <a:r>
              <a:rPr lang="ko-KR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 화면설계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2" name="직선 연결선 61"/>
          <p:cNvCxnSpPr/>
          <p:nvPr/>
        </p:nvCxnSpPr>
        <p:spPr>
          <a:xfrm rot="5400000">
            <a:off x="4060819" y="3821115"/>
            <a:ext cx="5500726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68744" y="786995"/>
            <a:ext cx="2726867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About us </a:t>
            </a:r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page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66654" y="171448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166654" y="6070618"/>
            <a:ext cx="6357982" cy="1588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969389" y="1357298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969389" y="3578772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Body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69389" y="6250040"/>
            <a:ext cx="483809" cy="2313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altLang="ko-KR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Foot</a:t>
            </a:r>
            <a:endParaRPr lang="ko-KR" altLang="en-US" sz="10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23844" y="1142984"/>
            <a:ext cx="1000132" cy="2313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돋움" pitchFamily="50" charset="-127"/>
                <a:ea typeface="돋움" pitchFamily="50" charset="-127"/>
              </a:rPr>
              <a:t>Company logo</a:t>
            </a:r>
            <a:endParaRPr lang="ko-KR" altLang="en-US" sz="900" b="1" dirty="0">
              <a:solidFill>
                <a:schemeClr val="tx1">
                  <a:lumMod val="85000"/>
                  <a:lumOff val="15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7493" y="1420853"/>
            <a:ext cx="5143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We are    Philosophy    Our service   </a:t>
            </a:r>
            <a:r>
              <a:rPr lang="en-US" altLang="ko-KR" sz="700" b="1" dirty="0" smtClean="0">
                <a:latin typeface="돋움" pitchFamily="50" charset="-127"/>
                <a:ea typeface="돋움" pitchFamily="50" charset="-127"/>
              </a:rPr>
              <a:t>Our organization   </a:t>
            </a:r>
            <a:r>
              <a:rPr lang="en-US" altLang="ko-KR" sz="700" dirty="0" smtClean="0">
                <a:latin typeface="돋움" pitchFamily="50" charset="-127"/>
                <a:ea typeface="돋움" pitchFamily="50" charset="-127"/>
              </a:rPr>
              <a:t>Our client    Company history   Business license   Contact us</a:t>
            </a:r>
            <a:endParaRPr lang="en-US" altLang="ko-KR" sz="7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1512374" y="6128855"/>
            <a:ext cx="3369188" cy="2313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본사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서울시 광진구 군자동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467-19  T.02.454.4197  F.02.454.8193</a:t>
            </a:r>
          </a:p>
          <a:p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공장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경기도 남양주시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가운동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476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번지 </a:t>
            </a:r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T.031.000.0000 F.031.000.0000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49860" y="6151501"/>
            <a:ext cx="902677" cy="20645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앰비애드에이</a:t>
            </a:r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㈜  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436677" y="1103587"/>
            <a:ext cx="1143008" cy="248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About us     News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180" name="표 179"/>
          <p:cNvGraphicFramePr>
            <a:graphicFrameLocks noGrp="1"/>
          </p:cNvGraphicFramePr>
          <p:nvPr/>
        </p:nvGraphicFramePr>
        <p:xfrm>
          <a:off x="6881826" y="1071546"/>
          <a:ext cx="2786082" cy="3794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2357454"/>
              </a:tblGrid>
              <a:tr h="2857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번호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돋움" pitchFamily="50" charset="-127"/>
                          <a:ea typeface="돋움" pitchFamily="50" charset="-127"/>
                        </a:rPr>
                        <a:t>내용</a:t>
                      </a:r>
                      <a:endParaRPr lang="ko-KR" altLang="en-US" sz="800" b="1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회사로고를 클릭하면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Home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으로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About us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About us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는 한 페이지에 제작되어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스크롤 하면서 원하는 내용을 보는 구조임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구성 내용의 제목을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클리하면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 원하는 기사가 있는 위치로 이동하게 됨</a:t>
                      </a:r>
                      <a:endParaRPr lang="en-US" altLang="ko-KR" sz="800" dirty="0" smtClean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제목으로 구분하고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이미지로 구성된 내용첨부예정임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 4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번의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네비게이션을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클릭하면 원하는 위치로 찾아가는 방식임 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lang="en-US" altLang="ko-KR" sz="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돋움" pitchFamily="50" charset="-127"/>
                          <a:ea typeface="돋움" pitchFamily="50" charset="-127"/>
                          <a:hlinkClick r:id="rId2"/>
                        </a:rPr>
                        <a:t>http://www.xorbis.com</a:t>
                      </a:r>
                      <a:endParaRPr lang="en-US" altLang="ko-KR" sz="8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벤치마킹함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.)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기본적인 내용만 수록함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.(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창립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설립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등록증 획득 등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..)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세부 연혁보기를 클릭하면 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news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페이지로 이동함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왼쪽에 등록증 리스트가 있으며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리스트를 선택하면 오른쪽에 해당 등록증 이미지가 </a:t>
                      </a:r>
                      <a:r>
                        <a:rPr lang="ko-KR" altLang="en-US" sz="800" dirty="0" err="1" smtClean="0">
                          <a:latin typeface="돋움" pitchFamily="50" charset="-127"/>
                          <a:ea typeface="돋움" pitchFamily="50" charset="-127"/>
                        </a:rPr>
                        <a:t>디스플레이됨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선택된 리스트는 구분이 됨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</a:p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등록증 이미지 아래 좌우로 움직여서 볼 수도 있음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. 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 latinLnBrk="1"/>
                      <a:endParaRPr lang="ko-KR" altLang="en-US" sz="9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800" dirty="0" smtClean="0">
                          <a:latin typeface="돋움" pitchFamily="50" charset="-127"/>
                          <a:ea typeface="돋움" pitchFamily="50" charset="-127"/>
                        </a:rPr>
                        <a:t>회사명</a:t>
                      </a:r>
                      <a:r>
                        <a:rPr lang="en-US" altLang="ko-KR" sz="8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주소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연락처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이메일</a:t>
                      </a:r>
                      <a:r>
                        <a:rPr lang="en-US" altLang="ko-KR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8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웹하드</a:t>
                      </a:r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 등 </a:t>
                      </a:r>
                      <a:endParaRPr lang="en-US" altLang="ko-KR" sz="800" baseline="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algn="l" latinLnBrk="1"/>
                      <a:r>
                        <a:rPr lang="ko-KR" altLang="en-US" sz="800" baseline="0" dirty="0" smtClean="0">
                          <a:latin typeface="돋움" pitchFamily="50" charset="-127"/>
                          <a:ea typeface="돋움" pitchFamily="50" charset="-127"/>
                        </a:rPr>
                        <a:t>회사 정보를 제공함</a:t>
                      </a:r>
                      <a:endParaRPr lang="ko-KR" altLang="en-US" sz="8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그룹 219"/>
          <p:cNvGrpSpPr/>
          <p:nvPr/>
        </p:nvGrpSpPr>
        <p:grpSpPr>
          <a:xfrm>
            <a:off x="380968" y="1000108"/>
            <a:ext cx="306111" cy="264546"/>
            <a:chOff x="380968" y="1000108"/>
            <a:chExt cx="306111" cy="264546"/>
          </a:xfrm>
        </p:grpSpPr>
        <p:sp>
          <p:nvSpPr>
            <p:cNvPr id="183" name="타원 182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3" name="그룹 185"/>
          <p:cNvGrpSpPr/>
          <p:nvPr/>
        </p:nvGrpSpPr>
        <p:grpSpPr>
          <a:xfrm>
            <a:off x="4452934" y="1000108"/>
            <a:ext cx="306111" cy="264546"/>
            <a:chOff x="3770086" y="428604"/>
            <a:chExt cx="306111" cy="264546"/>
          </a:xfrm>
        </p:grpSpPr>
        <p:sp>
          <p:nvSpPr>
            <p:cNvPr id="187" name="타원 18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4" name="그룹 188"/>
          <p:cNvGrpSpPr/>
          <p:nvPr/>
        </p:nvGrpSpPr>
        <p:grpSpPr>
          <a:xfrm>
            <a:off x="5090289" y="1000108"/>
            <a:ext cx="306111" cy="264546"/>
            <a:chOff x="3770086" y="428604"/>
            <a:chExt cx="306111" cy="264546"/>
          </a:xfrm>
        </p:grpSpPr>
        <p:sp>
          <p:nvSpPr>
            <p:cNvPr id="190" name="타원 18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95" name="직사각형 194"/>
          <p:cNvSpPr/>
          <p:nvPr/>
        </p:nvSpPr>
        <p:spPr>
          <a:xfrm>
            <a:off x="531727" y="1452385"/>
            <a:ext cx="5000660" cy="21431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222"/>
          <p:cNvGrpSpPr/>
          <p:nvPr/>
        </p:nvGrpSpPr>
        <p:grpSpPr>
          <a:xfrm>
            <a:off x="6950154" y="2968840"/>
            <a:ext cx="306111" cy="264546"/>
            <a:chOff x="3770086" y="428604"/>
            <a:chExt cx="306111" cy="264546"/>
          </a:xfrm>
        </p:grpSpPr>
        <p:sp>
          <p:nvSpPr>
            <p:cNvPr id="224" name="타원 223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7" name="그룹 225"/>
          <p:cNvGrpSpPr/>
          <p:nvPr/>
        </p:nvGrpSpPr>
        <p:grpSpPr>
          <a:xfrm>
            <a:off x="6950154" y="3505878"/>
            <a:ext cx="306111" cy="264546"/>
            <a:chOff x="3770086" y="428604"/>
            <a:chExt cx="306111" cy="264546"/>
          </a:xfrm>
        </p:grpSpPr>
        <p:sp>
          <p:nvSpPr>
            <p:cNvPr id="227" name="타원 226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8" name="그룹 228"/>
          <p:cNvGrpSpPr/>
          <p:nvPr/>
        </p:nvGrpSpPr>
        <p:grpSpPr>
          <a:xfrm>
            <a:off x="6950154" y="4085265"/>
            <a:ext cx="306111" cy="264546"/>
            <a:chOff x="3770086" y="428604"/>
            <a:chExt cx="306111" cy="264546"/>
          </a:xfrm>
        </p:grpSpPr>
        <p:sp>
          <p:nvSpPr>
            <p:cNvPr id="230" name="타원 229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9" name="그룹 234"/>
          <p:cNvGrpSpPr/>
          <p:nvPr/>
        </p:nvGrpSpPr>
        <p:grpSpPr>
          <a:xfrm>
            <a:off x="307612" y="6183050"/>
            <a:ext cx="306111" cy="264546"/>
            <a:chOff x="3770086" y="428604"/>
            <a:chExt cx="306111" cy="264546"/>
          </a:xfrm>
        </p:grpSpPr>
        <p:sp>
          <p:nvSpPr>
            <p:cNvPr id="236" name="타원 235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3" name="그룹 222"/>
          <p:cNvGrpSpPr/>
          <p:nvPr/>
        </p:nvGrpSpPr>
        <p:grpSpPr>
          <a:xfrm>
            <a:off x="6943231" y="1395742"/>
            <a:ext cx="306111" cy="264546"/>
            <a:chOff x="380968" y="1000108"/>
            <a:chExt cx="306111" cy="264546"/>
          </a:xfrm>
        </p:grpSpPr>
        <p:sp>
          <p:nvSpPr>
            <p:cNvPr id="226" name="타원 225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1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4" name="그룹 231"/>
          <p:cNvGrpSpPr/>
          <p:nvPr/>
        </p:nvGrpSpPr>
        <p:grpSpPr>
          <a:xfrm>
            <a:off x="6943231" y="1688396"/>
            <a:ext cx="306111" cy="264546"/>
            <a:chOff x="380968" y="1000108"/>
            <a:chExt cx="306111" cy="264546"/>
          </a:xfrm>
        </p:grpSpPr>
        <p:sp>
          <p:nvSpPr>
            <p:cNvPr id="235" name="타원 234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2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5" name="그룹 240"/>
          <p:cNvGrpSpPr/>
          <p:nvPr/>
        </p:nvGrpSpPr>
        <p:grpSpPr>
          <a:xfrm>
            <a:off x="6943231" y="1968740"/>
            <a:ext cx="306111" cy="264546"/>
            <a:chOff x="380968" y="1000108"/>
            <a:chExt cx="306111" cy="264546"/>
          </a:xfrm>
        </p:grpSpPr>
        <p:sp>
          <p:nvSpPr>
            <p:cNvPr id="244" name="타원 243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3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6" name="그룹 245"/>
          <p:cNvGrpSpPr/>
          <p:nvPr/>
        </p:nvGrpSpPr>
        <p:grpSpPr>
          <a:xfrm>
            <a:off x="6943231" y="2410720"/>
            <a:ext cx="306111" cy="264546"/>
            <a:chOff x="380968" y="1000108"/>
            <a:chExt cx="306111" cy="264546"/>
          </a:xfrm>
        </p:grpSpPr>
        <p:sp>
          <p:nvSpPr>
            <p:cNvPr id="247" name="타원 246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7" name="그룹 248"/>
          <p:cNvGrpSpPr/>
          <p:nvPr/>
        </p:nvGrpSpPr>
        <p:grpSpPr>
          <a:xfrm>
            <a:off x="6953264" y="4587774"/>
            <a:ext cx="306111" cy="264546"/>
            <a:chOff x="380968" y="1000108"/>
            <a:chExt cx="306111" cy="264546"/>
          </a:xfrm>
        </p:grpSpPr>
        <p:sp>
          <p:nvSpPr>
            <p:cNvPr id="250" name="타원 249"/>
            <p:cNvSpPr/>
            <p:nvPr/>
          </p:nvSpPr>
          <p:spPr>
            <a:xfrm>
              <a:off x="420874" y="1000108"/>
              <a:ext cx="214314" cy="21431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380968" y="1023757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8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2" name="그룹 222"/>
          <p:cNvGrpSpPr/>
          <p:nvPr/>
        </p:nvGrpSpPr>
        <p:grpSpPr>
          <a:xfrm>
            <a:off x="325296" y="1444502"/>
            <a:ext cx="306111" cy="264546"/>
            <a:chOff x="3770086" y="428604"/>
            <a:chExt cx="306111" cy="264546"/>
          </a:xfrm>
        </p:grpSpPr>
        <p:sp>
          <p:nvSpPr>
            <p:cNvPr id="292" name="타원 29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4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23" name="그룹 294"/>
          <p:cNvGrpSpPr/>
          <p:nvPr/>
        </p:nvGrpSpPr>
        <p:grpSpPr>
          <a:xfrm>
            <a:off x="9239280" y="1428736"/>
            <a:ext cx="357190" cy="142876"/>
            <a:chOff x="1666852" y="4786322"/>
            <a:chExt cx="357190" cy="142876"/>
          </a:xfrm>
        </p:grpSpPr>
        <p:sp>
          <p:nvSpPr>
            <p:cNvPr id="296" name="모서리가 둥근 직사각형 295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4" name="그룹 297"/>
          <p:cNvGrpSpPr/>
          <p:nvPr/>
        </p:nvGrpSpPr>
        <p:grpSpPr>
          <a:xfrm>
            <a:off x="9239280" y="1726817"/>
            <a:ext cx="357190" cy="142876"/>
            <a:chOff x="1666852" y="4786322"/>
            <a:chExt cx="357190" cy="142876"/>
          </a:xfrm>
        </p:grpSpPr>
        <p:sp>
          <p:nvSpPr>
            <p:cNvPr id="299" name="모서리가 둥근 직사각형 298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grpSp>
        <p:nvGrpSpPr>
          <p:cNvPr id="25" name="그룹 300"/>
          <p:cNvGrpSpPr/>
          <p:nvPr/>
        </p:nvGrpSpPr>
        <p:grpSpPr>
          <a:xfrm>
            <a:off x="9239280" y="2015043"/>
            <a:ext cx="357190" cy="142876"/>
            <a:chOff x="1666852" y="4786322"/>
            <a:chExt cx="357190" cy="142876"/>
          </a:xfrm>
        </p:grpSpPr>
        <p:sp>
          <p:nvSpPr>
            <p:cNvPr id="302" name="모서리가 둥근 직사각형 301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523844" y="1857364"/>
            <a:ext cx="2428892" cy="425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We are </a:t>
            </a: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한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줄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Philosophy 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철학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혹은 다짐 등을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Our Service 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사업영역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Our Organization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조직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Our Client 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고객사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로고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리스트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Company History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전시사업자 등록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등 주요연혁 기록 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itchFamily="50" charset="-127"/>
                <a:ea typeface="돋움" pitchFamily="50" charset="-127"/>
              </a:rPr>
              <a:t>세부 연혁보기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Business </a:t>
            </a: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License 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회사의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등록증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인증서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800" b="1" dirty="0" smtClean="0">
                <a:latin typeface="돋움" pitchFamily="50" charset="-127"/>
                <a:ea typeface="돋움" pitchFamily="50" charset="-127"/>
              </a:rPr>
              <a:t>Contact Us  </a:t>
            </a:r>
            <a:endParaRPr lang="en-US" altLang="ko-KR" sz="800" b="1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30000"/>
              </a:lnSpc>
            </a:pP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회사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주소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약도</a:t>
            </a:r>
            <a:r>
              <a:rPr lang="en-US" altLang="ko-KR" sz="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dirty="0" err="1" smtClean="0">
                <a:latin typeface="돋움" pitchFamily="50" charset="-127"/>
                <a:ea typeface="돋움" pitchFamily="50" charset="-127"/>
              </a:rPr>
              <a:t>이메일</a:t>
            </a:r>
            <a:r>
              <a:rPr lang="ko-KR" altLang="en-US" sz="800" dirty="0" smtClean="0">
                <a:latin typeface="돋움" pitchFamily="50" charset="-127"/>
                <a:ea typeface="돋움" pitchFamily="50" charset="-127"/>
              </a:rPr>
              <a:t> 소개</a:t>
            </a:r>
            <a:endParaRPr lang="en-US" altLang="ko-KR" sz="800" dirty="0" smtClean="0">
              <a:latin typeface="돋움" pitchFamily="50" charset="-127"/>
              <a:ea typeface="돋움" pitchFamily="50" charset="-127"/>
            </a:endParaRPr>
          </a:p>
        </p:txBody>
      </p:sp>
      <p:grpSp>
        <p:nvGrpSpPr>
          <p:cNvPr id="118" name="그룹 222"/>
          <p:cNvGrpSpPr/>
          <p:nvPr/>
        </p:nvGrpSpPr>
        <p:grpSpPr>
          <a:xfrm>
            <a:off x="314325" y="3777816"/>
            <a:ext cx="306111" cy="264546"/>
            <a:chOff x="3770086" y="428604"/>
            <a:chExt cx="306111" cy="264546"/>
          </a:xfrm>
        </p:grpSpPr>
        <p:sp>
          <p:nvSpPr>
            <p:cNvPr id="119" name="타원 118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6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21" name="그룹 222"/>
          <p:cNvGrpSpPr/>
          <p:nvPr/>
        </p:nvGrpSpPr>
        <p:grpSpPr>
          <a:xfrm>
            <a:off x="298559" y="1877077"/>
            <a:ext cx="306111" cy="264546"/>
            <a:chOff x="3770086" y="428604"/>
            <a:chExt cx="306111" cy="264546"/>
          </a:xfrm>
        </p:grpSpPr>
        <p:sp>
          <p:nvSpPr>
            <p:cNvPr id="122" name="타원 12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5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sp>
        <p:nvSpPr>
          <p:cNvPr id="124" name="직사각형 123"/>
          <p:cNvSpPr/>
          <p:nvPr/>
        </p:nvSpPr>
        <p:spPr>
          <a:xfrm>
            <a:off x="531727" y="3783725"/>
            <a:ext cx="849373" cy="21431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직사각형 124"/>
          <p:cNvSpPr/>
          <p:nvPr/>
        </p:nvSpPr>
        <p:spPr>
          <a:xfrm>
            <a:off x="2381232" y="4286256"/>
            <a:ext cx="785818" cy="10001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TextBox 129"/>
          <p:cNvSpPr txBox="1"/>
          <p:nvPr/>
        </p:nvSpPr>
        <p:spPr>
          <a:xfrm>
            <a:off x="2809860" y="5351110"/>
            <a:ext cx="306000" cy="324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2000" dirty="0" smtClean="0">
                <a:solidFill>
                  <a:schemeClr val="bg1">
                    <a:lumMod val="65000"/>
                  </a:schemeClr>
                </a:solidFill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sz="2000" dirty="0" smtClean="0">
                <a:solidFill>
                  <a:schemeClr val="bg1">
                    <a:lumMod val="65000"/>
                  </a:schemeClr>
                </a:solidFill>
                <a:latin typeface="HY그래픽" pitchFamily="18" charset="-127"/>
                <a:ea typeface="HY그래픽" pitchFamily="18" charset="-127"/>
              </a:rPr>
              <a:t>&gt;</a:t>
            </a:r>
            <a:endParaRPr lang="ko-KR" altLang="en-US" sz="2000" dirty="0">
              <a:solidFill>
                <a:schemeClr val="bg1">
                  <a:lumMod val="6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452670" y="5351110"/>
            <a:ext cx="285752" cy="324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altLang="ko-KR" sz="2000" dirty="0" smtClean="0">
                <a:solidFill>
                  <a:schemeClr val="bg1">
                    <a:lumMod val="65000"/>
                  </a:schemeClr>
                </a:solidFill>
                <a:latin typeface="HY그래픽" pitchFamily="18" charset="-127"/>
                <a:ea typeface="HY그래픽" pitchFamily="18" charset="-127"/>
              </a:rPr>
              <a:t>&lt;</a:t>
            </a:r>
            <a:endParaRPr lang="ko-KR" altLang="en-US" sz="2000" dirty="0">
              <a:solidFill>
                <a:schemeClr val="bg1">
                  <a:lumMod val="65000"/>
                </a:schemeClr>
              </a:solidFill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5282" y="4278372"/>
            <a:ext cx="141417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사업자등록증</a:t>
            </a:r>
            <a:endParaRPr lang="en-US" altLang="ko-KR" sz="6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산업디자인 전문회사 </a:t>
            </a:r>
            <a:r>
              <a:rPr lang="ko-KR" altLang="en-US" sz="600" dirty="0" err="1" smtClean="0">
                <a:latin typeface="돋움" pitchFamily="50" charset="-127"/>
                <a:ea typeface="돋움" pitchFamily="50" charset="-127"/>
              </a:rPr>
              <a:t>신고필증</a:t>
            </a:r>
            <a:endParaRPr lang="en-US" altLang="ko-KR" sz="6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기업부설연구소 인정서</a:t>
            </a:r>
            <a:endParaRPr lang="en-US" altLang="ko-KR" sz="6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600" dirty="0" err="1" smtClean="0">
                <a:latin typeface="돋움" pitchFamily="50" charset="-127"/>
                <a:ea typeface="돋움" pitchFamily="50" charset="-127"/>
              </a:rPr>
              <a:t>경영혁신형</a:t>
            </a: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 중소기업 확인서</a:t>
            </a:r>
            <a:endParaRPr lang="en-US" altLang="ko-KR" sz="6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600" dirty="0" err="1" smtClean="0">
                <a:latin typeface="돋움" pitchFamily="50" charset="-127"/>
                <a:ea typeface="돋움" pitchFamily="50" charset="-127"/>
              </a:rPr>
              <a:t>오라이언</a:t>
            </a: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 인증서</a:t>
            </a: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 (ISO </a:t>
            </a: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14001:2004)</a:t>
            </a:r>
            <a:endParaRPr lang="en-US" altLang="ko-KR" sz="600" dirty="0" smtClean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직접생산 확인증</a:t>
            </a: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600" dirty="0" smtClean="0">
                <a:latin typeface="돋움" pitchFamily="50" charset="-127"/>
                <a:ea typeface="돋움" pitchFamily="50" charset="-127"/>
              </a:rPr>
              <a:t>현수막</a:t>
            </a:r>
            <a:r>
              <a:rPr lang="en-US" altLang="ko-KR" sz="6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600" dirty="0" smtClean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523844" y="4293102"/>
            <a:ext cx="3500462" cy="1421914"/>
          </a:xfrm>
          <a:prstGeom prst="rect">
            <a:avLst/>
          </a:prstGeom>
          <a:noFill/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1" name="그룹 222"/>
          <p:cNvGrpSpPr/>
          <p:nvPr/>
        </p:nvGrpSpPr>
        <p:grpSpPr>
          <a:xfrm>
            <a:off x="314325" y="4258075"/>
            <a:ext cx="306111" cy="264546"/>
            <a:chOff x="3770086" y="428604"/>
            <a:chExt cx="306111" cy="264546"/>
          </a:xfrm>
        </p:grpSpPr>
        <p:sp>
          <p:nvSpPr>
            <p:cNvPr id="142" name="타원 141"/>
            <p:cNvSpPr/>
            <p:nvPr/>
          </p:nvSpPr>
          <p:spPr>
            <a:xfrm>
              <a:off x="3809992" y="428604"/>
              <a:ext cx="214314" cy="21431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770086" y="452253"/>
              <a:ext cx="306111" cy="2408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1000" b="1" dirty="0" smtClean="0">
                  <a:solidFill>
                    <a:schemeClr val="bg1"/>
                  </a:solidFill>
                  <a:latin typeface="돋움" pitchFamily="50" charset="-127"/>
                  <a:ea typeface="돋움" pitchFamily="50" charset="-127"/>
                </a:rPr>
                <a:t>7</a:t>
              </a:r>
              <a:endParaRPr lang="ko-KR" altLang="en-US" sz="1000" b="1" dirty="0">
                <a:solidFill>
                  <a:schemeClr val="bg1"/>
                </a:solidFill>
                <a:latin typeface="돋움" pitchFamily="50" charset="-127"/>
                <a:ea typeface="돋움" pitchFamily="50" charset="-127"/>
              </a:endParaRPr>
            </a:p>
          </p:txBody>
        </p:sp>
      </p:grpSp>
      <p:grpSp>
        <p:nvGrpSpPr>
          <p:cNvPr id="144" name="그룹 300"/>
          <p:cNvGrpSpPr/>
          <p:nvPr/>
        </p:nvGrpSpPr>
        <p:grpSpPr>
          <a:xfrm>
            <a:off x="9239280" y="3667454"/>
            <a:ext cx="357190" cy="142876"/>
            <a:chOff x="1666852" y="4786322"/>
            <a:chExt cx="357190" cy="142876"/>
          </a:xfrm>
        </p:grpSpPr>
        <p:sp>
          <p:nvSpPr>
            <p:cNvPr id="145" name="모서리가 둥근 직사각형 144"/>
            <p:cNvSpPr/>
            <p:nvPr/>
          </p:nvSpPr>
          <p:spPr>
            <a:xfrm>
              <a:off x="1666852" y="4786322"/>
              <a:ext cx="357190" cy="14287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738290" y="4786322"/>
              <a:ext cx="214314" cy="142875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altLang="ko-KR" sz="800" b="1" dirty="0" smtClean="0">
                  <a:solidFill>
                    <a:schemeClr val="bg2">
                      <a:lumMod val="50000"/>
                    </a:schemeClr>
                  </a:solidFill>
                  <a:latin typeface="돋움" pitchFamily="50" charset="-127"/>
                  <a:ea typeface="돋움" pitchFamily="50" charset="-127"/>
                </a:rPr>
                <a:t>link</a:t>
              </a:r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6881826" y="4929198"/>
            <a:ext cx="2859672" cy="5399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Head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부분이 상단에 고정되어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바디 부분을 스크롤 하더라도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움직이지 않았으면 합니다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파란 줄이 기준이 되어 그 위로는 </a:t>
            </a:r>
            <a:endParaRPr lang="en-US" altLang="ko-KR" sz="8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고정이 되어야 함</a:t>
            </a:r>
            <a:r>
              <a:rPr lang="en-US" altLang="ko-KR" sz="8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endParaRPr lang="ko-KR" altLang="en-US" sz="800" spc="-100" dirty="0">
              <a:solidFill>
                <a:schemeClr val="tx2">
                  <a:lumMod val="60000"/>
                  <a:lumOff val="40000"/>
                </a:schemeClr>
              </a:solidFill>
              <a:latin typeface="돋움" pitchFamily="50" charset="-127"/>
              <a:ea typeface="돋움" pitchFamily="50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2680</Words>
  <Application>Microsoft Office PowerPoint</Application>
  <PresentationFormat>A4 용지(210x297mm)</PresentationFormat>
  <Paragraphs>652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227</cp:revision>
  <dcterms:created xsi:type="dcterms:W3CDTF">2013-08-26T00:34:23Z</dcterms:created>
  <dcterms:modified xsi:type="dcterms:W3CDTF">2013-09-01T07:50:05Z</dcterms:modified>
</cp:coreProperties>
</file>