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23" r:id="rId4"/>
    <p:sldId id="268" r:id="rId5"/>
    <p:sldId id="322" r:id="rId6"/>
    <p:sldId id="264" r:id="rId7"/>
    <p:sldId id="262" r:id="rId8"/>
    <p:sldId id="263" r:id="rId9"/>
    <p:sldId id="265" r:id="rId10"/>
    <p:sldId id="266" r:id="rId11"/>
    <p:sldId id="267" r:id="rId12"/>
    <p:sldId id="269" r:id="rId13"/>
    <p:sldId id="344" r:id="rId14"/>
    <p:sldId id="345" r:id="rId15"/>
    <p:sldId id="304" r:id="rId16"/>
    <p:sldId id="343" r:id="rId17"/>
    <p:sldId id="307" r:id="rId18"/>
    <p:sldId id="308" r:id="rId19"/>
    <p:sldId id="310" r:id="rId20"/>
    <p:sldId id="311" r:id="rId21"/>
    <p:sldId id="318" r:id="rId22"/>
    <p:sldId id="317" r:id="rId23"/>
    <p:sldId id="320" r:id="rId24"/>
    <p:sldId id="303" r:id="rId25"/>
    <p:sldId id="290" r:id="rId26"/>
    <p:sldId id="294" r:id="rId27"/>
    <p:sldId id="296" r:id="rId28"/>
    <p:sldId id="328" r:id="rId29"/>
    <p:sldId id="297" r:id="rId30"/>
    <p:sldId id="298" r:id="rId31"/>
    <p:sldId id="299" r:id="rId32"/>
    <p:sldId id="329" r:id="rId33"/>
    <p:sldId id="330" r:id="rId34"/>
    <p:sldId id="331" r:id="rId35"/>
    <p:sldId id="332" r:id="rId36"/>
    <p:sldId id="333" r:id="rId37"/>
    <p:sldId id="334" r:id="rId38"/>
    <p:sldId id="338" r:id="rId39"/>
    <p:sldId id="339" r:id="rId40"/>
    <p:sldId id="340" r:id="rId41"/>
    <p:sldId id="341" r:id="rId42"/>
    <p:sldId id="342" r:id="rId43"/>
    <p:sldId id="300" r:id="rId44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0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F11E80-11A9-49CF-905B-B4C685D8A33C}" type="datetimeFigureOut">
              <a:rPr lang="ko-KR" altLang="en-US"/>
              <a:pPr>
                <a:defRPr/>
              </a:pPr>
              <a:t>2011-05-27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0AD4EA-6AF0-4C2A-A4DA-128152BBCB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96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19C43-76F9-4AB8-98A7-3ED4F64F522D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0AD4EA-6AF0-4C2A-A4DA-128152BBCB54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0AD4EA-6AF0-4C2A-A4DA-128152BBCB54}" type="slidenum">
              <a:rPr lang="ko-KR" altLang="en-US" smtClean="0"/>
              <a:pPr>
                <a:defRPr/>
              </a:pPr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0" y="3400425"/>
          <a:ext cx="4608513" cy="3457575"/>
        </p:xfrm>
        <a:graphic>
          <a:graphicData uri="http://schemas.openxmlformats.org/presentationml/2006/ole">
            <p:oleObj spid="_x0000_s92161" name="Image" r:id="rId3" imgW="8749206" imgH="6565079" progId="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140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3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 </a:t>
            </a:r>
          </a:p>
          <a:p>
            <a:pPr algn="ctr"/>
            <a:endParaRPr kumimoji="0" lang="ja-JP" altLang="en-US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en-US" altLang="ja-JP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4714876" y="1643058"/>
            <a:ext cx="4143404" cy="11430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EFDC1-9C70-482F-81C8-FE543E733B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7E16-79FA-48AC-B0C9-26D5378C30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140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kumimoji="0" lang="ja-JP" altLang="en-US" sz="3600">
                <a:latin typeface="MS PGothic" pitchFamily="34" charset="-128"/>
                <a:ea typeface="MS PGothic" pitchFamily="34" charset="-128"/>
              </a:rPr>
              <a:t>　</a:t>
            </a:r>
            <a:r>
              <a:rPr kumimoji="0" lang="ja-JP" altLang="en-US" sz="36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72098"/>
          </a:xfrm>
        </p:spPr>
        <p:txBody>
          <a:bodyPr/>
          <a:lstStyle>
            <a:lvl1pPr>
              <a:buClr>
                <a:srgbClr val="002060"/>
              </a:buClr>
              <a:buFont typeface="Wingdings" pitchFamily="2" charset="2"/>
              <a:buChar char="§"/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0715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78FF4-E7A4-498F-8C73-8AB6722192A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2BA60-BCD0-4377-AA1C-6667C501D72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2185-EE7B-40FC-8CE2-5A2DA09ADB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11EE-20C4-4306-AD9F-C8FC077B521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41723-EC93-4F2D-A54D-576DB51A51D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27DC-E1D8-4EB0-A798-34ABCC583A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4445-74DB-4216-B854-7B3D992EFA5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9580-EB6C-4A59-A5AA-3A52637B29C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529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D65A53-767D-40FC-B14F-E696CF2C55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hyperlink" Target="http://fujifilm.jp/index.html" TargetMode="Externa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wmf"/><Relationship Id="rId18" Type="http://schemas.openxmlformats.org/officeDocument/2006/relationships/image" Target="../media/image54.png"/><Relationship Id="rId3" Type="http://schemas.openxmlformats.org/officeDocument/2006/relationships/image" Target="../media/image41.png"/><Relationship Id="rId7" Type="http://schemas.openxmlformats.org/officeDocument/2006/relationships/hyperlink" Target="http://www.omron.co.jp/index.html" TargetMode="External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" Type="http://schemas.openxmlformats.org/officeDocument/2006/relationships/image" Target="../media/image45.png"/><Relationship Id="rId16" Type="http://schemas.openxmlformats.org/officeDocument/2006/relationships/hyperlink" Target="http://www.takarashuzo.co.jp/body.htm" TargetMode="External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hyperlink" Target="http://www.nintendo.co.jp/index.html" TargetMode="External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19" Type="http://schemas.openxmlformats.org/officeDocument/2006/relationships/hyperlink" Target="http://www.rohm.co.jp/" TargetMode="External"/><Relationship Id="rId4" Type="http://schemas.openxmlformats.org/officeDocument/2006/relationships/hyperlink" Target="http://www.murata.co.jp/index.html" TargetMode="External"/><Relationship Id="rId9" Type="http://schemas.openxmlformats.org/officeDocument/2006/relationships/hyperlink" Target="http://www.screen.co.jp/" TargetMode="External"/><Relationship Id="rId14" Type="http://schemas.openxmlformats.org/officeDocument/2006/relationships/hyperlink" Target="http://www.shimadzu.co.jp/jindex.html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m.samsung.co.kr/kr/indexMain.jsp" TargetMode="External"/><Relationship Id="rId13" Type="http://schemas.openxmlformats.org/officeDocument/2006/relationships/image" Target="../media/image67.jpeg"/><Relationship Id="rId18" Type="http://schemas.openxmlformats.org/officeDocument/2006/relationships/oleObject" Target="../embeddings/Microsoft_Office_PowerPoint_97-2003_______1.ppt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12" Type="http://schemas.openxmlformats.org/officeDocument/2006/relationships/image" Target="../media/image66.jpeg"/><Relationship Id="rId17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20" Type="http://schemas.openxmlformats.org/officeDocument/2006/relationships/image" Target="../media/image55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png"/><Relationship Id="rId11" Type="http://schemas.openxmlformats.org/officeDocument/2006/relationships/image" Target="../media/image65.jpeg"/><Relationship Id="rId5" Type="http://schemas.openxmlformats.org/officeDocument/2006/relationships/image" Target="../media/image60.png"/><Relationship Id="rId15" Type="http://schemas.openxmlformats.org/officeDocument/2006/relationships/image" Target="../media/image68.jpeg"/><Relationship Id="rId10" Type="http://schemas.openxmlformats.org/officeDocument/2006/relationships/image" Target="../media/image64.jpeg"/><Relationship Id="rId19" Type="http://schemas.openxmlformats.org/officeDocument/2006/relationships/hyperlink" Target="http://www.rohm.co.jp/" TargetMode="External"/><Relationship Id="rId4" Type="http://schemas.openxmlformats.org/officeDocument/2006/relationships/image" Target="../media/image59.png"/><Relationship Id="rId9" Type="http://schemas.openxmlformats.org/officeDocument/2006/relationships/image" Target="../media/image63.png"/><Relationship Id="rId1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murata.co.jp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http://www.rohm.co.jp/" TargetMode="Externa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ohm.co.jp/" TargetMode="External"/><Relationship Id="rId3" Type="http://schemas.openxmlformats.org/officeDocument/2006/relationships/image" Target="../media/image61.png"/><Relationship Id="rId7" Type="http://schemas.openxmlformats.org/officeDocument/2006/relationships/image" Target="../media/image7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.wikipedia.org/wiki/%E3%83%95%E3%82%A1%E3%82%A4%E3%83%AB:Kenichiro_Sato_-_President_of_Rohm_Co.png" TargetMode="External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hyperlink" Target="http://dirsearch.naver.com/search.naver?where=dir&amp;query=&#53468;&#44537;&#44592;" TargetMode="Externa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~1\30011198\LOCALS~1\Temp\hunclip1\13\huntemp.files\img0001.jpg" TargetMode="Externa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http://www.rohm.co.jp/" TargetMode="External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ko-KR" altLang="en-US" smtClean="0"/>
          </a:p>
        </p:txBody>
      </p:sp>
      <p:sp>
        <p:nvSpPr>
          <p:cNvPr id="1028" name="부제목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ko-KR" altLang="en-US" smtClean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3400425"/>
          <a:ext cx="4608513" cy="3457575"/>
        </p:xfrm>
        <a:graphic>
          <a:graphicData uri="http://schemas.openxmlformats.org/presentationml/2006/ole">
            <p:oleObj spid="_x0000_s1026" name="Image" r:id="rId3" imgW="8749206" imgH="6565079" progId="">
              <p:embed/>
            </p:oleObj>
          </a:graphicData>
        </a:graphic>
      </p:graphicFrame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4572000" y="27384"/>
            <a:ext cx="4572000" cy="6858000"/>
          </a:xfrm>
          <a:prstGeom prst="rect">
            <a:avLst/>
          </a:prstGeom>
          <a:solidFill>
            <a:srgbClr val="01408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en-US" altLang="ko-KR" sz="3200" b="1" dirty="0" smtClean="0">
              <a:solidFill>
                <a:schemeClr val="bg1"/>
              </a:solidFill>
              <a:latin typeface="MS PGothic" pitchFamily="34" charset="-128"/>
              <a:ea typeface="맑은 고딕"/>
            </a:endParaRPr>
          </a:p>
          <a:p>
            <a:pPr algn="ctr"/>
            <a:endParaRPr kumimoji="0" lang="en-US" altLang="ko-KR" sz="3200" b="1" dirty="0" smtClean="0">
              <a:solidFill>
                <a:schemeClr val="bg1"/>
              </a:solidFill>
              <a:latin typeface="MS PGothic" pitchFamily="34" charset="-128"/>
              <a:ea typeface="맑은 고딕"/>
            </a:endParaRPr>
          </a:p>
          <a:p>
            <a:pPr algn="ctr"/>
            <a:endParaRPr kumimoji="0" lang="en-US" altLang="ko-KR" sz="3200" b="1" dirty="0" smtClean="0">
              <a:solidFill>
                <a:schemeClr val="bg1"/>
              </a:solidFill>
              <a:latin typeface="MS PGothic" pitchFamily="34" charset="-128"/>
              <a:ea typeface="맑은 고딕"/>
            </a:endParaRPr>
          </a:p>
          <a:p>
            <a:pPr algn="ctr"/>
            <a:r>
              <a:rPr kumimoji="0" lang="ko-KR" altLang="en-US" sz="3200" b="1" dirty="0" smtClean="0">
                <a:solidFill>
                  <a:schemeClr val="bg1"/>
                </a:solidFill>
                <a:latin typeface="MS PGothic" pitchFamily="34" charset="-128"/>
                <a:ea typeface="맑은 고딕"/>
              </a:rPr>
              <a:t>겉보다 </a:t>
            </a:r>
            <a:r>
              <a:rPr kumimoji="0" lang="ko-KR" altLang="en-US" sz="3200" b="1" dirty="0">
                <a:solidFill>
                  <a:schemeClr val="bg1"/>
                </a:solidFill>
                <a:latin typeface="MS PGothic" pitchFamily="34" charset="-128"/>
                <a:ea typeface="맑은 고딕"/>
              </a:rPr>
              <a:t>속이 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MS PGothic" pitchFamily="34" charset="-128"/>
                <a:ea typeface="맑은 고딕"/>
              </a:rPr>
              <a:t>더 </a:t>
            </a:r>
            <a:r>
              <a:rPr kumimoji="0" lang="ko-KR" altLang="en-US" sz="3200" b="1" dirty="0">
                <a:solidFill>
                  <a:schemeClr val="bg1"/>
                </a:solidFill>
                <a:latin typeface="MS PGothic" pitchFamily="34" charset="-128"/>
                <a:ea typeface="맑은 고딕"/>
              </a:rPr>
              <a:t>두려운</a:t>
            </a:r>
            <a:endParaRPr kumimoji="0" lang="en-US" altLang="ko-KR" sz="3200" b="1" dirty="0">
              <a:solidFill>
                <a:schemeClr val="bg1"/>
              </a:solidFill>
              <a:latin typeface="MS PGothic" pitchFamily="34" charset="-128"/>
              <a:ea typeface="맑은 고딕"/>
            </a:endParaRPr>
          </a:p>
          <a:p>
            <a:pPr algn="ctr"/>
            <a:r>
              <a:rPr kumimoji="0" lang="ko-KR" altLang="en-US" sz="3200" b="1" dirty="0">
                <a:solidFill>
                  <a:schemeClr val="bg1"/>
                </a:solidFill>
                <a:latin typeface="맑은 고딕"/>
                <a:ea typeface="맑은 고딕"/>
              </a:rPr>
              <a:t>日本의</a:t>
            </a:r>
            <a:r>
              <a:rPr kumimoji="0" lang="ko-KR" altLang="en-US" sz="3200" b="1" dirty="0">
                <a:solidFill>
                  <a:schemeClr val="bg1"/>
                </a:solidFill>
                <a:latin typeface="MS PGothic" pitchFamily="34" charset="-128"/>
                <a:ea typeface="맑은 고딕"/>
              </a:rPr>
              <a:t> </a:t>
            </a:r>
            <a:r>
              <a:rPr kumimoji="0" lang="ko-KR" altLang="en-US" sz="3200" b="1" dirty="0" smtClean="0">
                <a:solidFill>
                  <a:schemeClr val="bg1"/>
                </a:solidFill>
                <a:latin typeface="MS PGothic" pitchFamily="34" charset="-128"/>
                <a:ea typeface="맑은 고딕"/>
              </a:rPr>
              <a:t>산업경쟁력</a:t>
            </a:r>
            <a:endParaRPr kumimoji="0" lang="ja-JP" altLang="en-US" sz="24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en-US" altLang="ja-JP" sz="24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r>
              <a:rPr kumimoji="0" lang="en-US" altLang="ja-JP" sz="16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2011</a:t>
            </a:r>
            <a:r>
              <a:rPr kumimoji="0" lang="ja-JP" altLang="en-US" sz="16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．</a:t>
            </a:r>
            <a:r>
              <a:rPr kumimoji="0" lang="en-US" altLang="ja-JP" sz="16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5.</a:t>
            </a:r>
            <a:r>
              <a:rPr kumimoji="0" lang="en-US" altLang="ko-KR" sz="16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 27</a:t>
            </a:r>
            <a:endParaRPr kumimoji="0" lang="en-US" altLang="ja-JP" sz="16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en-US" altLang="ja-JP" sz="16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r>
              <a:rPr kumimoji="0" lang="ko-KR" altLang="en-US" dirty="0" smtClean="0">
                <a:solidFill>
                  <a:schemeClr val="bg1"/>
                </a:solidFill>
                <a:latin typeface="맑은 고딕"/>
                <a:ea typeface="맑은 고딕"/>
              </a:rPr>
              <a:t>삼성사회봉사단 사장  李 昌 </a:t>
            </a:r>
            <a:r>
              <a:rPr kumimoji="0" lang="ko-KR" altLang="en-US" dirty="0" err="1">
                <a:solidFill>
                  <a:schemeClr val="bg1"/>
                </a:solidFill>
                <a:latin typeface="맑은 고딕"/>
                <a:ea typeface="맑은 고딕"/>
              </a:rPr>
              <a:t>烈</a:t>
            </a:r>
            <a:endParaRPr kumimoji="0" lang="en-US" altLang="ja-JP" dirty="0">
              <a:solidFill>
                <a:schemeClr val="bg1"/>
              </a:solidFill>
              <a:latin typeface="맑은 고딕"/>
              <a:ea typeface="MS PGothic" pitchFamily="34" charset="-128"/>
            </a:endParaRPr>
          </a:p>
        </p:txBody>
      </p:sp>
      <p:sp>
        <p:nvSpPr>
          <p:cNvPr id="7" name="제목 2"/>
          <p:cNvSpPr txBox="1">
            <a:spLocks/>
          </p:cNvSpPr>
          <p:nvPr/>
        </p:nvSpPr>
        <p:spPr bwMode="auto">
          <a:xfrm>
            <a:off x="11112" y="773261"/>
            <a:ext cx="9108504" cy="1071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맑은 고딕"/>
              </a:rPr>
              <a:t>이창렬 저자 초청강연 </a:t>
            </a:r>
            <a:r>
              <a:rPr kumimoji="0" lang="ko-KR" alt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맑은 고딕"/>
              </a:rPr>
              <a:t>및</a:t>
            </a:r>
            <a:r>
              <a:rPr kumimoji="0" lang="ko-KR" alt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맑은 고딕"/>
              </a:rPr>
              <a:t> </a:t>
            </a:r>
            <a:r>
              <a:rPr kumimoji="0" lang="ko-KR" altLang="en-US" sz="3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맑은 고딕"/>
              </a:rPr>
              <a:t>회원사</a:t>
            </a:r>
            <a:r>
              <a:rPr kumimoji="0" lang="ko-KR" alt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맑은 고딕"/>
              </a:rPr>
              <a:t> 간담회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세계최고수준의 지속적인 </a:t>
            </a:r>
            <a:r>
              <a:rPr lang="en-US" altLang="ko-KR" smtClean="0"/>
              <a:t>R&amp;D</a:t>
            </a:r>
            <a:r>
              <a:rPr lang="ko-KR" altLang="en-US" smtClean="0"/>
              <a:t>투자 </a:t>
            </a:r>
          </a:p>
        </p:txBody>
      </p:sp>
      <p:pic>
        <p:nvPicPr>
          <p:cNvPr id="28674" name="Picture 8" descr="Untitled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692275"/>
            <a:ext cx="805021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oup 12"/>
          <p:cNvGrpSpPr>
            <a:grpSpLocks/>
          </p:cNvGrpSpPr>
          <p:nvPr/>
        </p:nvGrpSpPr>
        <p:grpSpPr bwMode="auto">
          <a:xfrm>
            <a:off x="187325" y="1655763"/>
            <a:ext cx="6959600" cy="3873500"/>
            <a:chOff x="118" y="1160"/>
            <a:chExt cx="4384" cy="2440"/>
          </a:xfrm>
        </p:grpSpPr>
        <p:sp>
          <p:nvSpPr>
            <p:cNvPr id="28695" name="Rectangle 4"/>
            <p:cNvSpPr>
              <a:spLocks noChangeArrowheads="1"/>
            </p:cNvSpPr>
            <p:nvPr/>
          </p:nvSpPr>
          <p:spPr bwMode="auto">
            <a:xfrm>
              <a:off x="118" y="1160"/>
              <a:ext cx="321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Pct val="80000"/>
                <a:buFont typeface="Wingdings" pitchFamily="2" charset="2"/>
                <a:buChar char="l"/>
              </a:pPr>
              <a:r>
                <a:rPr kumimoji="0" lang="en-US" altLang="ko-KR" sz="3200" dirty="0"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kumimoji="0" lang="ko-KR" altLang="en-US" sz="3200" dirty="0">
                  <a:latin typeface="나눔고딕 Bold" pitchFamily="50" charset="-127"/>
                  <a:ea typeface="나눔고딕 Bold" pitchFamily="50" charset="-127"/>
                </a:rPr>
                <a:t>每年 </a:t>
              </a:r>
              <a:r>
                <a:rPr kumimoji="0" lang="ko-KR" altLang="ko-KR" sz="3200" dirty="0">
                  <a:latin typeface="나눔고딕 Bold" pitchFamily="50" charset="-127"/>
                  <a:ea typeface="나눔고딕 Bold" pitchFamily="50" charset="-127"/>
                </a:rPr>
                <a:t>GDP의 3%</a:t>
              </a:r>
              <a:r>
                <a:rPr kumimoji="0" lang="ko-KR" altLang="en-US" sz="3200" dirty="0">
                  <a:latin typeface="나눔고딕 Bold" pitchFamily="50" charset="-127"/>
                  <a:ea typeface="나눔고딕 Bold" pitchFamily="50" charset="-127"/>
                </a:rPr>
                <a:t>이상 투자</a:t>
              </a:r>
            </a:p>
          </p:txBody>
        </p:sp>
        <p:sp>
          <p:nvSpPr>
            <p:cNvPr id="28696" name="Rectangle 5"/>
            <p:cNvSpPr>
              <a:spLocks noChangeArrowheads="1"/>
            </p:cNvSpPr>
            <p:nvPr/>
          </p:nvSpPr>
          <p:spPr bwMode="auto">
            <a:xfrm>
              <a:off x="118" y="1546"/>
              <a:ext cx="4384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Pct val="80000"/>
                <a:buFont typeface="Wingdings" pitchFamily="2" charset="2"/>
                <a:buChar char="l"/>
              </a:pPr>
              <a:r>
                <a:rPr kumimoji="0" lang="en-US" altLang="ko-KR" sz="3200" dirty="0"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kumimoji="0" lang="ko-KR" altLang="ko-KR" sz="3200" dirty="0">
                  <a:latin typeface="나눔고딕 Bold" pitchFamily="50" charset="-127"/>
                  <a:ea typeface="나눔고딕 Bold" pitchFamily="50" charset="-127"/>
                </a:rPr>
                <a:t>2004年부터</a:t>
              </a:r>
              <a:r>
                <a:rPr kumimoji="0" lang="ko-KR" altLang="en-US" sz="3200" dirty="0"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kumimoji="0" lang="ko-KR" altLang="ko-KR" sz="3200" dirty="0" err="1">
                  <a:latin typeface="나눔고딕 Bold" pitchFamily="50" charset="-127"/>
                  <a:ea typeface="나눔고딕 Bold" pitchFamily="50" charset="-127"/>
                </a:rPr>
                <a:t>지적재산</a:t>
              </a:r>
              <a:r>
                <a:rPr kumimoji="0" lang="ko-KR" altLang="en-US" sz="3200" dirty="0">
                  <a:latin typeface="나눔고딕 Bold" pitchFamily="50" charset="-127"/>
                  <a:ea typeface="나눔고딕 Bold" pitchFamily="50" charset="-127"/>
                </a:rPr>
                <a:t> 무역 흑자 기록</a:t>
              </a:r>
              <a:endParaRPr kumimoji="0" lang="ko-KR" altLang="ko-KR" sz="32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grpSp>
          <p:nvGrpSpPr>
            <p:cNvPr id="28697" name="Group 10"/>
            <p:cNvGrpSpPr>
              <a:grpSpLocks/>
            </p:cNvGrpSpPr>
            <p:nvPr/>
          </p:nvGrpSpPr>
          <p:grpSpPr bwMode="auto">
            <a:xfrm>
              <a:off x="144" y="2112"/>
              <a:ext cx="3888" cy="1488"/>
              <a:chOff x="144" y="2032"/>
              <a:chExt cx="3888" cy="1488"/>
            </a:xfrm>
          </p:grpSpPr>
          <p:sp>
            <p:nvSpPr>
              <p:cNvPr id="28698" name="AutoShape 9"/>
              <p:cNvSpPr>
                <a:spLocks noChangeArrowheads="1"/>
              </p:cNvSpPr>
              <p:nvPr/>
            </p:nvSpPr>
            <p:spPr bwMode="auto">
              <a:xfrm>
                <a:off x="144" y="2032"/>
                <a:ext cx="3888" cy="1488"/>
              </a:xfrm>
              <a:prstGeom prst="roundRect">
                <a:avLst>
                  <a:gd name="adj" fmla="val 14898"/>
                </a:avLst>
              </a:prstGeom>
              <a:solidFill>
                <a:srgbClr val="333333"/>
              </a:solidFill>
              <a:ln w="50800" algn="ctr">
                <a:solidFill>
                  <a:srgbClr val="F8F8F8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8699" name="Rectangle 6"/>
              <p:cNvSpPr>
                <a:spLocks noChangeArrowheads="1"/>
              </p:cNvSpPr>
              <p:nvPr/>
            </p:nvSpPr>
            <p:spPr bwMode="auto">
              <a:xfrm>
                <a:off x="278" y="2182"/>
                <a:ext cx="3578" cy="77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kumimoji="0" lang="en-US" altLang="ko-KR" sz="3400">
                    <a:solidFill>
                      <a:srgbClr val="FFCC00"/>
                    </a:solidFill>
                    <a:latin typeface="나눔명조 ExtraBold" pitchFamily="18" charset="-127"/>
                    <a:ea typeface="나눔명조 ExtraBold" pitchFamily="18" charset="-127"/>
                  </a:rPr>
                  <a:t>“</a:t>
                </a:r>
                <a:r>
                  <a:rPr kumimoji="0" lang="ko-KR" altLang="ko-KR" sz="3400">
                    <a:solidFill>
                      <a:srgbClr val="FFCC00"/>
                    </a:solidFill>
                    <a:latin typeface="나눔명조 ExtraBold" pitchFamily="18" charset="-127"/>
                    <a:ea typeface="나눔명조 ExtraBold" pitchFamily="18" charset="-127"/>
                  </a:rPr>
                  <a:t>1990</a:t>
                </a:r>
                <a:r>
                  <a:rPr kumimoji="0" lang="ko-KR" altLang="en-US" sz="3400">
                    <a:solidFill>
                      <a:srgbClr val="FFCC00"/>
                    </a:solidFill>
                    <a:latin typeface="나눔명조 ExtraBold" pitchFamily="18" charset="-127"/>
                    <a:ea typeface="나눔명조 ExtraBold" pitchFamily="18" charset="-127"/>
                  </a:rPr>
                  <a:t>年代는 日本 </a:t>
                </a:r>
                <a:r>
                  <a:rPr kumimoji="0" lang="ko-KR" altLang="ko-KR" sz="3400">
                    <a:solidFill>
                      <a:srgbClr val="FFCC00"/>
                    </a:solidFill>
                    <a:latin typeface="나눔명조 ExtraBold" pitchFamily="18" charset="-127"/>
                    <a:ea typeface="나눔명조 ExtraBold" pitchFamily="18" charset="-127"/>
                  </a:rPr>
                  <a:t>역사상</a:t>
                </a:r>
                <a:endParaRPr kumimoji="0" lang="ko-KR" altLang="en-US" sz="3400">
                  <a:solidFill>
                    <a:srgbClr val="FFCC00"/>
                  </a:solidFill>
                  <a:latin typeface="나눔명조 ExtraBold" pitchFamily="18" charset="-127"/>
                  <a:ea typeface="나눔명조 ExtraBold" pitchFamily="18" charset="-127"/>
                </a:endParaRPr>
              </a:p>
              <a:p>
                <a:pPr>
                  <a:lnSpc>
                    <a:spcPct val="110000"/>
                  </a:lnSpc>
                </a:pPr>
                <a:r>
                  <a:rPr kumimoji="0" lang="ko-KR" altLang="en-US" sz="3400">
                    <a:solidFill>
                      <a:srgbClr val="FFCC00"/>
                    </a:solidFill>
                    <a:latin typeface="나눔명조 ExtraBold" pitchFamily="18" charset="-127"/>
                    <a:ea typeface="나눔명조 ExtraBold" pitchFamily="18" charset="-127"/>
                  </a:rPr>
                  <a:t> </a:t>
                </a:r>
                <a:r>
                  <a:rPr kumimoji="0" lang="ko-KR" altLang="ko-KR" sz="3400">
                    <a:solidFill>
                      <a:srgbClr val="FFCC00"/>
                    </a:solidFill>
                    <a:latin typeface="나눔명조 ExtraBold" pitchFamily="18" charset="-127"/>
                    <a:ea typeface="나눔명조 ExtraBold" pitchFamily="18" charset="-127"/>
                  </a:rPr>
                  <a:t>가장 이노베이티브했던 시기</a:t>
                </a:r>
                <a:r>
                  <a:rPr kumimoji="0" lang="ko-KR" altLang="en-US" sz="3400">
                    <a:solidFill>
                      <a:srgbClr val="FFCC00"/>
                    </a:solidFill>
                    <a:latin typeface="나눔명조 ExtraBold" pitchFamily="18" charset="-127"/>
                    <a:ea typeface="나눔명조 ExtraBold" pitchFamily="18" charset="-127"/>
                  </a:rPr>
                  <a:t>”</a:t>
                </a:r>
              </a:p>
            </p:txBody>
          </p:sp>
          <p:sp>
            <p:nvSpPr>
              <p:cNvPr id="28700" name="Rectangle 7"/>
              <p:cNvSpPr>
                <a:spLocks noChangeArrowheads="1"/>
              </p:cNvSpPr>
              <p:nvPr/>
            </p:nvSpPr>
            <p:spPr bwMode="auto">
              <a:xfrm>
                <a:off x="568" y="2917"/>
                <a:ext cx="3362" cy="5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Tx/>
                  <a:buChar char="-"/>
                </a:pPr>
                <a:r>
                  <a:rPr kumimoji="0" lang="ko-KR" altLang="ko-KR" sz="2600" dirty="0" err="1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시마다하루오</a:t>
                </a:r>
                <a:r>
                  <a:rPr kumimoji="0" lang="ko-KR" altLang="en-US" sz="2600" dirty="0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 전 </a:t>
                </a:r>
                <a:r>
                  <a:rPr kumimoji="0" lang="ko-KR" altLang="ko-KR" sz="2600" dirty="0" err="1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게이오</a:t>
                </a:r>
                <a:r>
                  <a:rPr kumimoji="0" lang="ko-KR" altLang="en-US" sz="2600" dirty="0" err="1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대</a:t>
                </a:r>
                <a:r>
                  <a:rPr kumimoji="0" lang="ko-KR" altLang="en-US" sz="2600" dirty="0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 교수 </a:t>
                </a:r>
                <a:r>
                  <a:rPr kumimoji="0" lang="en-US" altLang="ko-KR" sz="2600" dirty="0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–</a:t>
                </a:r>
              </a:p>
              <a:p>
                <a:r>
                  <a:rPr kumimoji="0" lang="en-US" altLang="ko-KR" sz="2600" dirty="0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 (</a:t>
                </a:r>
                <a:r>
                  <a:rPr kumimoji="0" lang="ko-KR" altLang="en-US" sz="2600" dirty="0" err="1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小泉내각</a:t>
                </a:r>
                <a:r>
                  <a:rPr kumimoji="0" lang="ko-KR" altLang="en-US" sz="2600" dirty="0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 특명고문</a:t>
                </a:r>
                <a:r>
                  <a:rPr kumimoji="0" lang="en-US" altLang="ko-KR" sz="2600" dirty="0">
                    <a:solidFill>
                      <a:schemeClr val="bg1"/>
                    </a:solidFill>
                    <a:latin typeface="나눔고딕 Bold" pitchFamily="50" charset="-127"/>
                    <a:ea typeface="나눔고딕 Bold" pitchFamily="50" charset="-127"/>
                  </a:rPr>
                  <a:t>)</a:t>
                </a:r>
              </a:p>
            </p:txBody>
          </p:sp>
        </p:grpSp>
      </p:grp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4500563" y="5572125"/>
          <a:ext cx="4524363" cy="114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9"/>
                <a:gridCol w="1587483"/>
                <a:gridCol w="1508121"/>
              </a:tblGrid>
              <a:tr h="3810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2008</a:t>
                      </a:r>
                      <a:r>
                        <a:rPr lang="ko-KR" altLang="en-US" dirty="0" smtClean="0"/>
                        <a:t>기준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일본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한국</a:t>
                      </a:r>
                      <a:endParaRPr lang="ko-KR" altLang="en-US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GDP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48,869.7</a:t>
                      </a:r>
                      <a:r>
                        <a:rPr lang="ko-KR" altLang="en-US" dirty="0" smtClean="0"/>
                        <a:t>억불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9,314</a:t>
                      </a:r>
                      <a:r>
                        <a:rPr lang="ko-KR" altLang="en-US" dirty="0" smtClean="0"/>
                        <a:t>억불</a:t>
                      </a:r>
                      <a:endParaRPr lang="ko-KR" altLang="en-US" dirty="0"/>
                    </a:p>
                  </a:txBody>
                  <a:tcPr/>
                </a:tc>
              </a:tr>
              <a:tr h="3810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R&amp;D</a:t>
                      </a:r>
                      <a:r>
                        <a:rPr lang="ko-KR" altLang="en-US" dirty="0" smtClean="0"/>
                        <a:t>투자율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3.44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3.36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슬라이드 번호 개체 틀 12"/>
          <p:cNvSpPr>
            <a:spLocks noGrp="1"/>
          </p:cNvSpPr>
          <p:nvPr>
            <p:ph type="sldNum" sz="quarter" idx="10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pPr>
              <a:defRPr/>
            </a:pPr>
            <a:fld id="{169DF44D-CE57-4756-B5D7-F25BE5E08B7D}" type="slidenum">
              <a:rPr lang="ko-KR" altLang="en-US"/>
              <a:pPr>
                <a:defRPr/>
              </a:pPr>
              <a:t>10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불편한 진실</a:t>
            </a:r>
          </a:p>
        </p:txBody>
      </p:sp>
      <p:pic>
        <p:nvPicPr>
          <p:cNvPr id="32770" name="Picture 7" descr="Untitled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0" y="2857500"/>
            <a:ext cx="338455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90500" y="1624013"/>
            <a:ext cx="7872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三星電子 등 한국기업이 선전할수록</a:t>
            </a:r>
            <a:b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</a:br>
            <a:r>
              <a:rPr kumimoji="0" lang="ko-KR" altLang="ko-KR" sz="3200">
                <a:latin typeface="나눔고딕 Bold" pitchFamily="50" charset="-127"/>
                <a:ea typeface="나눔고딕 Bold" pitchFamily="50" charset="-127"/>
              </a:rPr>
              <a:t>日本 부품, 소재산업의 실적도 동반상승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0500" y="2884488"/>
            <a:ext cx="70596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ko-KR" sz="3200">
                <a:latin typeface="나눔고딕 Bold" pitchFamily="50" charset="-127"/>
                <a:ea typeface="나눔고딕 Bold" pitchFamily="50" charset="-127"/>
              </a:rPr>
              <a:t>반도체</a:t>
            </a:r>
            <a:r>
              <a:rPr kumimoji="0" lang="en-US" altLang="ko-KR" sz="320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kumimoji="0" lang="ko-KR" altLang="ko-KR" sz="3200">
                <a:latin typeface="나눔고딕 Bold" pitchFamily="50" charset="-127"/>
                <a:ea typeface="나눔고딕 Bold" pitchFamily="50" charset="-127"/>
              </a:rPr>
              <a:t>LCD산업</a:t>
            </a: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 재료의 </a:t>
            </a:r>
            <a:r>
              <a:rPr kumimoji="0" lang="ko-KR" altLang="ko-KR" sz="3200">
                <a:latin typeface="나눔고딕 Bold" pitchFamily="50" charset="-127"/>
                <a:ea typeface="나눔고딕 Bold" pitchFamily="50" charset="-127"/>
              </a:rPr>
              <a:t>60</a:t>
            </a:r>
            <a:r>
              <a:rPr kumimoji="0" lang="en-US" altLang="ko-KR" sz="3200">
                <a:latin typeface="나눔고딕 Bold" pitchFamily="50" charset="-127"/>
                <a:ea typeface="나눔고딕 Bold" pitchFamily="50" charset="-127"/>
              </a:rPr>
              <a:t>~</a:t>
            </a:r>
            <a:r>
              <a:rPr kumimoji="0" lang="ko-KR" altLang="ko-KR" sz="3200">
                <a:latin typeface="나눔고딕 Bold" pitchFamily="50" charset="-127"/>
                <a:ea typeface="나눔고딕 Bold" pitchFamily="50" charset="-127"/>
              </a:rPr>
              <a:t>70%</a:t>
            </a: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는</a:t>
            </a:r>
            <a:b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</a:b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日本 强中기업이 장악</a:t>
            </a:r>
            <a:endParaRPr kumimoji="0" lang="en-US" altLang="ko-KR" sz="3200">
              <a:latin typeface="나눔고딕 Bold" pitchFamily="50" charset="-127"/>
              <a:ea typeface="나눔고딕 Bold" pitchFamily="50" charset="-127"/>
            </a:endParaRPr>
          </a:p>
          <a:p>
            <a:pPr lvl="1">
              <a:buFont typeface="Arial" charset="0"/>
              <a:buChar char="•"/>
            </a:pPr>
            <a:r>
              <a:rPr kumimoji="0" lang="en-US" altLang="ko-KR" sz="3200">
                <a:latin typeface="나눔고딕 Bold" pitchFamily="50" charset="-127"/>
                <a:ea typeface="나눔고딕 Bold" pitchFamily="50" charset="-127"/>
              </a:rPr>
              <a:t> 50~100</a:t>
            </a: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年의 장수기업</a:t>
            </a:r>
            <a:endParaRPr kumimoji="0" lang="ko-KR" altLang="ko-KR" sz="320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90500" y="4530725"/>
            <a:ext cx="59674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ko-KR" sz="3200">
                <a:latin typeface="나눔고딕 Bold" pitchFamily="50" charset="-127"/>
                <a:ea typeface="나눔고딕 Bold" pitchFamily="50" charset="-127"/>
              </a:rPr>
              <a:t>부품 국산화율을</a:t>
            </a:r>
            <a:endParaRPr kumimoji="0" lang="ko-KR" altLang="en-US" sz="3200">
              <a:latin typeface="나눔고딕 Bold" pitchFamily="50" charset="-127"/>
              <a:ea typeface="나눔고딕 Bold" pitchFamily="50" charset="-127"/>
            </a:endParaRPr>
          </a:p>
          <a:p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끌어올린다 해도</a:t>
            </a:r>
            <a:b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</a:b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일본의 소재</a:t>
            </a:r>
            <a:r>
              <a:rPr kumimoji="0" lang="en-US" altLang="ko-KR" sz="320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기계장치에</a:t>
            </a:r>
          </a:p>
          <a:p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의존할 수밖에 없다</a:t>
            </a:r>
            <a:endParaRPr kumimoji="0" lang="ko-KR" altLang="ko-KR" sz="320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0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pPr>
              <a:defRPr/>
            </a:pPr>
            <a:fld id="{94750E48-CDDB-49CE-A833-9681BB3AB35D}" type="slidenum">
              <a:rPr lang="ko-KR" altLang="en-US"/>
              <a:pPr>
                <a:defRPr/>
              </a:pPr>
              <a:t>11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제목 3"/>
          <p:cNvSpPr>
            <a:spLocks noGrp="1"/>
          </p:cNvSpPr>
          <p:nvPr>
            <p:ph type="title"/>
          </p:nvPr>
        </p:nvSpPr>
        <p:spPr>
          <a:xfrm>
            <a:off x="4572000" y="1643063"/>
            <a:ext cx="4572000" cy="1143000"/>
          </a:xfrm>
        </p:spPr>
        <p:txBody>
          <a:bodyPr/>
          <a:lstStyle/>
          <a:p>
            <a:r>
              <a:rPr lang="ko-KR" altLang="en-US" smtClean="0"/>
              <a:t>日本의 경쟁력은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ko-KR" altLang="en-US" smtClean="0"/>
              <a:t>어디에서 나왔을까</a:t>
            </a:r>
            <a:endParaRPr lang="ko-KR" altLang="en-US" sz="2400" smtClean="0"/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4929188" y="3286125"/>
            <a:ext cx="405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>
                <a:solidFill>
                  <a:schemeClr val="bg1"/>
                </a:solidFill>
                <a:latin typeface="맑은 고딕"/>
                <a:ea typeface="맑은 고딕"/>
              </a:rPr>
              <a:t>- </a:t>
            </a:r>
            <a:r>
              <a:rPr kumimoji="0" lang="ko-KR" altLang="en-US">
                <a:solidFill>
                  <a:schemeClr val="bg1"/>
                </a:solidFill>
                <a:latin typeface="맑은 고딕"/>
                <a:ea typeface="맑은 고딕"/>
              </a:rPr>
              <a:t>日本 산업경쟁력의 원류를 찾아서 </a:t>
            </a:r>
            <a:r>
              <a:rPr kumimoji="0" lang="en-US" altLang="ko-KR">
                <a:solidFill>
                  <a:schemeClr val="bg1"/>
                </a:solidFill>
                <a:latin typeface="맑은 고딕"/>
                <a:ea typeface="맑은 고딕"/>
              </a:rPr>
              <a:t>-</a:t>
            </a:r>
            <a:endParaRPr kumimoji="0" lang="ko-KR" altLang="en-US">
              <a:solidFill>
                <a:schemeClr val="bg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韓日 국세비교</a:t>
            </a:r>
          </a:p>
        </p:txBody>
      </p:sp>
      <p:sp>
        <p:nvSpPr>
          <p:cNvPr id="30722" name="Text Box 157"/>
          <p:cNvSpPr txBox="1">
            <a:spLocks noChangeArrowheads="1"/>
          </p:cNvSpPr>
          <p:nvPr/>
        </p:nvSpPr>
        <p:spPr bwMode="auto">
          <a:xfrm>
            <a:off x="1979613" y="6450013"/>
            <a:ext cx="69135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10000"/>
              </a:spcBef>
            </a:pPr>
            <a:r>
              <a:rPr kumimoji="0" lang="en-US" altLang="ko-KR" sz="1600">
                <a:latin typeface="가는각진제목체"/>
                <a:ea typeface="가는각진제목체"/>
                <a:cs typeface="가는각진제목체"/>
              </a:rPr>
              <a:t>※ </a:t>
            </a:r>
            <a:r>
              <a:rPr kumimoji="0" lang="ko-KR" altLang="en-US" sz="1600">
                <a:latin typeface="가는각진제목체"/>
                <a:ea typeface="가는각진제목체"/>
                <a:cs typeface="가는각진제목체"/>
              </a:rPr>
              <a:t>출처 </a:t>
            </a:r>
            <a:r>
              <a:rPr kumimoji="0" lang="en-US" altLang="ko-KR" sz="1600">
                <a:latin typeface="가는각진제목체"/>
                <a:ea typeface="가는각진제목체"/>
                <a:cs typeface="가는각진제목체"/>
              </a:rPr>
              <a:t>: IMF, </a:t>
            </a:r>
            <a:r>
              <a:rPr kumimoji="0" lang="ko-KR" altLang="en-US" sz="1600">
                <a:latin typeface="가는각진제목체"/>
                <a:ea typeface="가는각진제목체"/>
                <a:cs typeface="가는각진제목체"/>
              </a:rPr>
              <a:t>한국 통계청</a:t>
            </a:r>
            <a:r>
              <a:rPr kumimoji="0" lang="en-US" altLang="ko-KR" sz="1600">
                <a:latin typeface="가는각진제목체"/>
                <a:ea typeface="가는각진제목체"/>
                <a:cs typeface="가는각진제목체"/>
              </a:rPr>
              <a:t>, </a:t>
            </a:r>
            <a:r>
              <a:rPr kumimoji="0" lang="ko-KR" altLang="en-US" sz="1600">
                <a:latin typeface="가는각진제목체"/>
                <a:ea typeface="가는각진제목체"/>
                <a:cs typeface="가는각진제목체"/>
              </a:rPr>
              <a:t>한국은행 등</a:t>
            </a:r>
          </a:p>
        </p:txBody>
      </p:sp>
      <p:sp>
        <p:nvSpPr>
          <p:cNvPr id="30723" name="Text Box 165"/>
          <p:cNvSpPr txBox="1">
            <a:spLocks noChangeArrowheads="1"/>
          </p:cNvSpPr>
          <p:nvPr/>
        </p:nvSpPr>
        <p:spPr bwMode="auto">
          <a:xfrm>
            <a:off x="323850" y="6056313"/>
            <a:ext cx="82089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kumimoji="0" lang="en-US" altLang="ko-KR" sz="1600">
                <a:solidFill>
                  <a:srgbClr val="000066"/>
                </a:solidFill>
                <a:latin typeface="가는각진제목체"/>
                <a:ea typeface="가는각진제목체"/>
                <a:cs typeface="가는각진제목체"/>
              </a:rPr>
              <a:t>- </a:t>
            </a:r>
            <a:r>
              <a:rPr kumimoji="0" lang="ko-KR" altLang="en-US" sz="1600">
                <a:solidFill>
                  <a:srgbClr val="000066"/>
                </a:solidFill>
                <a:latin typeface="가는각진제목체"/>
                <a:ea typeface="가는각진제목체"/>
                <a:cs typeface="가는각진제목체"/>
              </a:rPr>
              <a:t>적용환율 </a:t>
            </a:r>
            <a:r>
              <a:rPr kumimoji="0" lang="en-US" altLang="ko-KR" sz="1600">
                <a:solidFill>
                  <a:srgbClr val="000066"/>
                </a:solidFill>
                <a:latin typeface="가는각진제목체"/>
                <a:ea typeface="가는각진제목체"/>
                <a:cs typeface="가는각진제목체"/>
              </a:rPr>
              <a:t>: </a:t>
            </a:r>
            <a:r>
              <a:rPr kumimoji="0" lang="ko-KR" altLang="en-US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＄</a:t>
            </a:r>
            <a:r>
              <a:rPr kumimoji="0" lang="en-US" altLang="ko-KR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1.00 = </a:t>
            </a:r>
            <a:r>
              <a:rPr kumimoji="0" lang="ko-KR" altLang="en-US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￥</a:t>
            </a:r>
            <a:r>
              <a:rPr kumimoji="0" lang="en-US" altLang="ko-KR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87.83 = </a:t>
            </a:r>
            <a:r>
              <a:rPr kumimoji="0" lang="ko-KR" altLang="en-US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￦</a:t>
            </a:r>
            <a:r>
              <a:rPr kumimoji="0" lang="en-US" altLang="ko-KR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1,156.62 / </a:t>
            </a:r>
            <a:r>
              <a:rPr kumimoji="0" lang="ko-KR" altLang="en-US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￥</a:t>
            </a:r>
            <a:r>
              <a:rPr kumimoji="0" lang="en-US" altLang="ko-KR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100 = </a:t>
            </a:r>
            <a:r>
              <a:rPr kumimoji="0" lang="ko-KR" altLang="en-US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￦</a:t>
            </a:r>
            <a:r>
              <a:rPr kumimoji="0" lang="en-US" altLang="ko-KR" sz="1600" b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1,319.51 </a:t>
            </a:r>
            <a:r>
              <a:rPr kumimoji="0" lang="en-US" altLang="ko-KR" sz="1400">
                <a:solidFill>
                  <a:srgbClr val="000066"/>
                </a:solidFill>
                <a:latin typeface="가는각진제목체"/>
                <a:ea typeface="가는각진제목체"/>
                <a:cs typeface="가는각진제목체"/>
              </a:rPr>
              <a:t>(</a:t>
            </a:r>
            <a:r>
              <a:rPr kumimoji="0" lang="en-US" altLang="ko-KR" sz="1400">
                <a:solidFill>
                  <a:srgbClr val="000066"/>
                </a:solidFill>
                <a:latin typeface="Arial" charset="0"/>
                <a:ea typeface="가는각진제목체"/>
                <a:cs typeface="가는각진제목체"/>
              </a:rPr>
              <a:t>’</a:t>
            </a:r>
            <a:r>
              <a:rPr kumimoji="0" lang="en-US" altLang="ko-KR" sz="1400">
                <a:solidFill>
                  <a:srgbClr val="000066"/>
                </a:solidFill>
                <a:latin typeface="가는각진제목체"/>
                <a:ea typeface="가는각진제목체"/>
                <a:cs typeface="가는각진제목체"/>
              </a:rPr>
              <a:t>10</a:t>
            </a:r>
            <a:r>
              <a:rPr kumimoji="0" lang="ko-KR" altLang="en-US" sz="1400">
                <a:solidFill>
                  <a:srgbClr val="000066"/>
                </a:solidFill>
                <a:latin typeface="가는각진제목체"/>
                <a:ea typeface="가는각진제목체"/>
                <a:cs typeface="가는각진제목체"/>
              </a:rPr>
              <a:t>년 평균환율</a:t>
            </a:r>
            <a:r>
              <a:rPr kumimoji="0" lang="en-US" altLang="ko-KR" sz="1400">
                <a:solidFill>
                  <a:srgbClr val="000066"/>
                </a:solidFill>
                <a:latin typeface="가는각진제목체"/>
                <a:ea typeface="가는각진제목체"/>
                <a:cs typeface="가는각진제목체"/>
              </a:rPr>
              <a:t>)</a:t>
            </a:r>
          </a:p>
        </p:txBody>
      </p:sp>
      <p:sp>
        <p:nvSpPr>
          <p:cNvPr id="30724" name="Rectangle 167"/>
          <p:cNvSpPr>
            <a:spLocks noChangeArrowheads="1"/>
          </p:cNvSpPr>
          <p:nvPr/>
        </p:nvSpPr>
        <p:spPr bwMode="auto">
          <a:xfrm>
            <a:off x="407988" y="1193800"/>
            <a:ext cx="2293937" cy="361950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ko-KR" altLang="en-US" sz="2000" b="1">
                <a:latin typeface="가는각진제목체"/>
                <a:ea typeface="가는각진제목체"/>
                <a:cs typeface="가는각진제목체"/>
              </a:rPr>
              <a:t>구 분</a:t>
            </a:r>
          </a:p>
        </p:txBody>
      </p:sp>
      <p:sp>
        <p:nvSpPr>
          <p:cNvPr id="30725" name="Rectangle 168"/>
          <p:cNvSpPr>
            <a:spLocks noChangeArrowheads="1"/>
          </p:cNvSpPr>
          <p:nvPr/>
        </p:nvSpPr>
        <p:spPr bwMode="auto">
          <a:xfrm>
            <a:off x="407988" y="1625600"/>
            <a:ext cx="2293937" cy="361950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면 적</a:t>
            </a:r>
            <a:endParaRPr kumimoji="0" lang="ko-KR" altLang="en-US" sz="2000">
              <a:solidFill>
                <a:srgbClr val="000099"/>
              </a:solidFill>
              <a:latin typeface="가는각진제목체"/>
              <a:ea typeface="가는각진제목체"/>
              <a:cs typeface="가는각진제목체"/>
            </a:endParaRPr>
          </a:p>
        </p:txBody>
      </p:sp>
      <p:sp>
        <p:nvSpPr>
          <p:cNvPr id="30726" name="Rectangle 169"/>
          <p:cNvSpPr>
            <a:spLocks noChangeArrowheads="1"/>
          </p:cNvSpPr>
          <p:nvPr/>
        </p:nvSpPr>
        <p:spPr bwMode="auto">
          <a:xfrm>
            <a:off x="407988" y="2032000"/>
            <a:ext cx="2293937" cy="581025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인 구 </a:t>
            </a:r>
          </a:p>
          <a:p>
            <a:pPr algn="ctr">
              <a:buFont typeface="Wingdings" pitchFamily="2" charset="2"/>
              <a:buNone/>
            </a:pPr>
            <a:r>
              <a:rPr kumimoji="0" lang="en-US" altLang="ko-KR" sz="1600" b="1">
                <a:latin typeface="가는각진제목체"/>
                <a:ea typeface="가는각진제목체"/>
                <a:cs typeface="가는각진제목체"/>
              </a:rPr>
              <a:t>(65</a:t>
            </a:r>
            <a:r>
              <a:rPr kumimoji="0" lang="ko-KR" altLang="en-US" sz="1600" b="1">
                <a:latin typeface="가는각진제목체"/>
                <a:ea typeface="가는각진제목체"/>
                <a:cs typeface="가는각진제목체"/>
              </a:rPr>
              <a:t>세 이상 </a:t>
            </a:r>
            <a:r>
              <a:rPr kumimoji="0" lang="ko-KR" altLang="en-US" sz="16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고령자 비율</a:t>
            </a:r>
            <a:r>
              <a:rPr kumimoji="0" lang="en-US" altLang="ko-KR" sz="16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)</a:t>
            </a:r>
          </a:p>
        </p:txBody>
      </p:sp>
      <p:sp>
        <p:nvSpPr>
          <p:cNvPr id="30727" name="Rectangle 170"/>
          <p:cNvSpPr>
            <a:spLocks noChangeArrowheads="1"/>
          </p:cNvSpPr>
          <p:nvPr/>
        </p:nvSpPr>
        <p:spPr bwMode="auto">
          <a:xfrm>
            <a:off x="7213600" y="1193800"/>
            <a:ext cx="1633538" cy="361950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ko-KR" altLang="en-US" sz="2000" b="1">
                <a:solidFill>
                  <a:srgbClr val="FF00FF"/>
                </a:solidFill>
                <a:latin typeface="가는각진제목체"/>
                <a:ea typeface="가는각진제목체"/>
                <a:cs typeface="가는각진제목체"/>
              </a:rPr>
              <a:t>日</a:t>
            </a:r>
            <a:r>
              <a:rPr kumimoji="0" lang="ko-KR" altLang="en-US" sz="2000" b="1">
                <a:solidFill>
                  <a:srgbClr val="0000CC"/>
                </a:solidFill>
                <a:latin typeface="가는각진제목체"/>
                <a:ea typeface="가는각진제목체"/>
                <a:cs typeface="가는각진제목체"/>
              </a:rPr>
              <a:t> </a:t>
            </a:r>
            <a:r>
              <a:rPr kumimoji="0" lang="en-US" altLang="ko-KR" sz="2000" b="1">
                <a:solidFill>
                  <a:srgbClr val="0000CC"/>
                </a:solidFill>
                <a:latin typeface="가는각진제목체"/>
                <a:ea typeface="가는각진제목체"/>
                <a:cs typeface="가는각진제목체"/>
              </a:rPr>
              <a:t>/ </a:t>
            </a:r>
            <a:r>
              <a:rPr kumimoji="0" lang="ko-KR" altLang="en-US" sz="2000" b="1">
                <a:solidFill>
                  <a:srgbClr val="0033CC"/>
                </a:solidFill>
                <a:latin typeface="가는각진제목체"/>
                <a:ea typeface="가는각진제목체"/>
                <a:cs typeface="가는각진제목체"/>
              </a:rPr>
              <a:t>韓</a:t>
            </a:r>
          </a:p>
        </p:txBody>
      </p:sp>
      <p:sp>
        <p:nvSpPr>
          <p:cNvPr id="30728" name="Rectangle 171"/>
          <p:cNvSpPr>
            <a:spLocks noChangeArrowheads="1"/>
          </p:cNvSpPr>
          <p:nvPr/>
        </p:nvSpPr>
        <p:spPr bwMode="auto">
          <a:xfrm>
            <a:off x="985838" y="2670175"/>
            <a:ext cx="1698625" cy="568325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GDP </a:t>
            </a: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총액</a:t>
            </a:r>
            <a:endParaRPr kumimoji="0" lang="ko-KR" altLang="en-US" sz="2000">
              <a:solidFill>
                <a:srgbClr val="000099"/>
              </a:solidFill>
              <a:latin typeface="가는각진제목체"/>
              <a:ea typeface="가는각진제목체"/>
              <a:cs typeface="가는각진제목체"/>
            </a:endParaRPr>
          </a:p>
        </p:txBody>
      </p:sp>
      <p:sp>
        <p:nvSpPr>
          <p:cNvPr id="30729" name="Rectangle 172"/>
          <p:cNvSpPr>
            <a:spLocks noChangeArrowheads="1"/>
          </p:cNvSpPr>
          <p:nvPr/>
        </p:nvSpPr>
        <p:spPr bwMode="auto">
          <a:xfrm>
            <a:off x="7213600" y="1620838"/>
            <a:ext cx="1633538" cy="361950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3.8 </a:t>
            </a:r>
            <a:r>
              <a:rPr kumimoji="0" lang="ko-KR" altLang="en-US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배</a:t>
            </a:r>
          </a:p>
        </p:txBody>
      </p:sp>
      <p:sp>
        <p:nvSpPr>
          <p:cNvPr id="30730" name="Rectangle 173"/>
          <p:cNvSpPr>
            <a:spLocks noChangeArrowheads="1"/>
          </p:cNvSpPr>
          <p:nvPr/>
        </p:nvSpPr>
        <p:spPr bwMode="auto">
          <a:xfrm>
            <a:off x="7213600" y="2032000"/>
            <a:ext cx="1633538" cy="569913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2.6 </a:t>
            </a:r>
            <a:r>
              <a:rPr kumimoji="0" lang="ko-KR" altLang="en-US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배</a:t>
            </a:r>
          </a:p>
        </p:txBody>
      </p:sp>
      <p:sp>
        <p:nvSpPr>
          <p:cNvPr id="30731" name="Rectangle 174"/>
          <p:cNvSpPr>
            <a:spLocks noChangeArrowheads="1"/>
          </p:cNvSpPr>
          <p:nvPr/>
        </p:nvSpPr>
        <p:spPr bwMode="auto">
          <a:xfrm>
            <a:off x="7213600" y="2670175"/>
            <a:ext cx="1633538" cy="568325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5.5 </a:t>
            </a:r>
            <a:r>
              <a:rPr kumimoji="0" lang="ko-KR" altLang="en-US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배</a:t>
            </a:r>
          </a:p>
        </p:txBody>
      </p:sp>
      <p:sp>
        <p:nvSpPr>
          <p:cNvPr id="30732" name="AutoShape 175"/>
          <p:cNvSpPr>
            <a:spLocks noChangeArrowheads="1"/>
          </p:cNvSpPr>
          <p:nvPr/>
        </p:nvSpPr>
        <p:spPr bwMode="auto">
          <a:xfrm>
            <a:off x="4605338" y="1193800"/>
            <a:ext cx="804862" cy="366713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3175">
            <a:solidFill>
              <a:srgbClr val="CC99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ko-KR" altLang="en-US" sz="1600" b="1">
                <a:latin typeface="가는각진제목체"/>
                <a:ea typeface="가는각진제목체"/>
                <a:cs typeface="가는각진제목체"/>
              </a:rPr>
              <a:t>단위</a:t>
            </a:r>
          </a:p>
        </p:txBody>
      </p:sp>
      <p:sp>
        <p:nvSpPr>
          <p:cNvPr id="30733" name="AutoShape 176"/>
          <p:cNvSpPr>
            <a:spLocks noChangeArrowheads="1"/>
          </p:cNvSpPr>
          <p:nvPr/>
        </p:nvSpPr>
        <p:spPr bwMode="auto">
          <a:xfrm>
            <a:off x="4594225" y="1619250"/>
            <a:ext cx="841375" cy="366713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3175">
            <a:solidFill>
              <a:srgbClr val="CC99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ko-KR" altLang="en-US" sz="1600" b="1"/>
              <a:t>万 ㎢</a:t>
            </a:r>
          </a:p>
        </p:txBody>
      </p:sp>
      <p:sp>
        <p:nvSpPr>
          <p:cNvPr id="30734" name="AutoShape 177"/>
          <p:cNvSpPr>
            <a:spLocks noChangeArrowheads="1"/>
          </p:cNvSpPr>
          <p:nvPr/>
        </p:nvSpPr>
        <p:spPr bwMode="auto">
          <a:xfrm>
            <a:off x="4602163" y="2032000"/>
            <a:ext cx="808037" cy="585788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3175">
            <a:solidFill>
              <a:srgbClr val="CC9900"/>
            </a:solidFill>
            <a:round/>
            <a:headEnd/>
            <a:tailEnd/>
          </a:ln>
        </p:spPr>
        <p:txBody>
          <a:bodyPr lIns="0" tIns="154800" rIns="0" bIns="154800" anchor="ctr">
            <a:spAutoFit/>
          </a:bodyPr>
          <a:lstStyle/>
          <a:p>
            <a:pPr algn="ctr"/>
            <a:r>
              <a:rPr kumimoji="0" lang="ko-KR" altLang="en-US" sz="1600" b="1"/>
              <a:t>百万名</a:t>
            </a:r>
          </a:p>
        </p:txBody>
      </p:sp>
      <p:sp>
        <p:nvSpPr>
          <p:cNvPr id="30735" name="Text Box 178"/>
          <p:cNvSpPr txBox="1">
            <a:spLocks noChangeArrowheads="1"/>
          </p:cNvSpPr>
          <p:nvPr/>
        </p:nvSpPr>
        <p:spPr bwMode="auto">
          <a:xfrm>
            <a:off x="414338" y="4338638"/>
            <a:ext cx="492125" cy="1247775"/>
          </a:xfrm>
          <a:prstGeom prst="rect">
            <a:avLst/>
          </a:prstGeom>
          <a:solidFill>
            <a:srgbClr val="FFFFB7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lIns="180000" tIns="180000" rIns="72000" bIns="180000" anchor="ctr" anchorCtr="1"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altLang="ko-KR" sz="16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  </a:t>
            </a:r>
            <a:r>
              <a:rPr kumimoji="0" lang="ko-KR" altLang="en-US" sz="22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무역</a:t>
            </a:r>
            <a:r>
              <a:rPr kumimoji="0" lang="en-US" altLang="ko-KR" sz="1000" b="1">
                <a:solidFill>
                  <a:srgbClr val="FF0000"/>
                </a:solidFill>
                <a:latin typeface="가는각진제목체"/>
                <a:ea typeface="가는각진제목체"/>
                <a:cs typeface="가는각진제목체"/>
              </a:rPr>
              <a:t>(</a:t>
            </a:r>
            <a:r>
              <a:rPr kumimoji="0" lang="en-US" altLang="ko-KR" sz="1000" b="1">
                <a:solidFill>
                  <a:srgbClr val="FF0000"/>
                </a:solidFill>
                <a:latin typeface="맑은 고딕"/>
                <a:ea typeface="가는각진제목체"/>
                <a:cs typeface="가는각진제목체"/>
              </a:rPr>
              <a:t>‘</a:t>
            </a:r>
            <a:r>
              <a:rPr kumimoji="0" lang="en-US" altLang="ko-KR" sz="1000" b="1">
                <a:solidFill>
                  <a:srgbClr val="FF0000"/>
                </a:solidFill>
                <a:latin typeface="가는각진제목체"/>
                <a:ea typeface="가는각진제목체"/>
                <a:cs typeface="가는각진제목체"/>
              </a:rPr>
              <a:t>09)</a:t>
            </a:r>
            <a:r>
              <a:rPr kumimoji="0" lang="ko-KR" altLang="en-US" sz="12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  </a:t>
            </a:r>
            <a:endParaRPr kumimoji="0" lang="ko-KR" altLang="en-US" sz="1600" b="1">
              <a:solidFill>
                <a:srgbClr val="000099"/>
              </a:solidFill>
              <a:latin typeface="가는각진제목체"/>
              <a:ea typeface="가는각진제목체"/>
              <a:cs typeface="가는각진제목체"/>
            </a:endParaRPr>
          </a:p>
        </p:txBody>
      </p:sp>
      <p:sp>
        <p:nvSpPr>
          <p:cNvPr id="30736" name="Rectangle 179"/>
          <p:cNvSpPr>
            <a:spLocks noChangeArrowheads="1"/>
          </p:cNvSpPr>
          <p:nvPr/>
        </p:nvSpPr>
        <p:spPr bwMode="auto">
          <a:xfrm>
            <a:off x="992188" y="4356100"/>
            <a:ext cx="1697037" cy="361950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수 출</a:t>
            </a:r>
            <a:endParaRPr kumimoji="0" lang="ko-KR" altLang="en-US" sz="2000">
              <a:solidFill>
                <a:srgbClr val="000099"/>
              </a:solidFill>
              <a:latin typeface="가는각진제목체"/>
              <a:ea typeface="가는각진제목체"/>
              <a:cs typeface="가는각진제목체"/>
            </a:endParaRPr>
          </a:p>
        </p:txBody>
      </p:sp>
      <p:sp>
        <p:nvSpPr>
          <p:cNvPr id="30737" name="Rectangle 180"/>
          <p:cNvSpPr>
            <a:spLocks noChangeArrowheads="1"/>
          </p:cNvSpPr>
          <p:nvPr/>
        </p:nvSpPr>
        <p:spPr bwMode="auto">
          <a:xfrm>
            <a:off x="992188" y="4772025"/>
            <a:ext cx="1697037" cy="361950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수 입</a:t>
            </a:r>
            <a:endParaRPr kumimoji="0" lang="ko-KR" altLang="en-US" sz="2000">
              <a:solidFill>
                <a:srgbClr val="000099"/>
              </a:solidFill>
              <a:latin typeface="가는각진제목체"/>
              <a:ea typeface="가는각진제목체"/>
              <a:cs typeface="가는각진제목체"/>
            </a:endParaRPr>
          </a:p>
        </p:txBody>
      </p:sp>
      <p:sp>
        <p:nvSpPr>
          <p:cNvPr id="30738" name="Rectangle 181"/>
          <p:cNvSpPr>
            <a:spLocks noChangeArrowheads="1"/>
          </p:cNvSpPr>
          <p:nvPr/>
        </p:nvSpPr>
        <p:spPr bwMode="auto">
          <a:xfrm>
            <a:off x="992188" y="5226050"/>
            <a:ext cx="1697037" cy="361950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收 支</a:t>
            </a:r>
            <a:endParaRPr kumimoji="0" lang="ko-KR" altLang="en-US" sz="2000">
              <a:solidFill>
                <a:srgbClr val="000099"/>
              </a:solidFill>
              <a:latin typeface="가는각진제목체"/>
              <a:ea typeface="가는각진제목체"/>
              <a:cs typeface="가는각진제목체"/>
            </a:endParaRPr>
          </a:p>
        </p:txBody>
      </p:sp>
      <p:sp>
        <p:nvSpPr>
          <p:cNvPr id="30739" name="AutoShape 182"/>
          <p:cNvSpPr>
            <a:spLocks noChangeArrowheads="1"/>
          </p:cNvSpPr>
          <p:nvPr/>
        </p:nvSpPr>
        <p:spPr bwMode="auto">
          <a:xfrm>
            <a:off x="4594225" y="4395788"/>
            <a:ext cx="820738" cy="1154112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3175">
            <a:solidFill>
              <a:srgbClr val="CC9900"/>
            </a:solidFill>
            <a:round/>
            <a:headEnd/>
            <a:tailEnd/>
          </a:ln>
        </p:spPr>
        <p:txBody>
          <a:bodyPr lIns="0" tIns="439200" rIns="0" bIns="439200" anchor="ctr">
            <a:spAutoFit/>
          </a:bodyPr>
          <a:lstStyle/>
          <a:p>
            <a:pPr algn="ctr"/>
            <a:r>
              <a:rPr kumimoji="0" lang="ko-KR" altLang="en-US" sz="1600" b="1"/>
              <a:t>億 </a:t>
            </a:r>
            <a:r>
              <a:rPr kumimoji="0" lang="en-US" altLang="ko-KR" sz="1600" b="1"/>
              <a:t>$</a:t>
            </a:r>
          </a:p>
        </p:txBody>
      </p:sp>
      <p:sp>
        <p:nvSpPr>
          <p:cNvPr id="30740" name="AutoShape 183"/>
          <p:cNvSpPr>
            <a:spLocks noChangeArrowheads="1"/>
          </p:cNvSpPr>
          <p:nvPr/>
        </p:nvSpPr>
        <p:spPr bwMode="auto">
          <a:xfrm>
            <a:off x="4594225" y="2676525"/>
            <a:ext cx="819150" cy="568325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3175">
            <a:solidFill>
              <a:srgbClr val="CC9900"/>
            </a:solidFill>
            <a:round/>
            <a:headEnd/>
            <a:tailEnd/>
          </a:ln>
        </p:spPr>
        <p:txBody>
          <a:bodyPr lIns="0" tIns="46800" rIns="0" bIns="46800" anchor="ctr"/>
          <a:lstStyle/>
          <a:p>
            <a:pPr algn="ctr"/>
            <a:r>
              <a:rPr kumimoji="0" lang="ko-KR" altLang="en-US" sz="1600" b="1"/>
              <a:t>￥ </a:t>
            </a:r>
            <a:r>
              <a:rPr kumimoji="0" lang="en-US" altLang="ko-KR" sz="1600" b="1"/>
              <a:t>/ </a:t>
            </a:r>
            <a:r>
              <a:rPr kumimoji="0" lang="ko-KR" altLang="en-US" sz="1600" b="1"/>
              <a:t>￦</a:t>
            </a:r>
          </a:p>
          <a:p>
            <a:pPr algn="ctr"/>
            <a:r>
              <a:rPr kumimoji="0" lang="en-US" altLang="ko-KR" sz="1600" b="1"/>
              <a:t>(</a:t>
            </a:r>
            <a:r>
              <a:rPr kumimoji="0" lang="ko-KR" altLang="en-US" sz="1600" b="1"/>
              <a:t>億＄</a:t>
            </a:r>
            <a:r>
              <a:rPr kumimoji="0" lang="en-US" altLang="ko-KR" sz="1600" b="1"/>
              <a:t>)</a:t>
            </a:r>
          </a:p>
        </p:txBody>
      </p:sp>
      <p:sp>
        <p:nvSpPr>
          <p:cNvPr id="30741" name="Line 184"/>
          <p:cNvSpPr>
            <a:spLocks noChangeShapeType="1"/>
          </p:cNvSpPr>
          <p:nvPr/>
        </p:nvSpPr>
        <p:spPr bwMode="auto">
          <a:xfrm>
            <a:off x="404813" y="1581150"/>
            <a:ext cx="8448675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0742" name="Line 185"/>
          <p:cNvSpPr>
            <a:spLocks noChangeShapeType="1"/>
          </p:cNvSpPr>
          <p:nvPr/>
        </p:nvSpPr>
        <p:spPr bwMode="auto">
          <a:xfrm>
            <a:off x="404813" y="2005013"/>
            <a:ext cx="8448675" cy="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0743" name="Line 186"/>
          <p:cNvSpPr>
            <a:spLocks noChangeShapeType="1"/>
          </p:cNvSpPr>
          <p:nvPr/>
        </p:nvSpPr>
        <p:spPr bwMode="auto">
          <a:xfrm>
            <a:off x="404813" y="2644775"/>
            <a:ext cx="8448675" cy="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0744" name="Line 187"/>
          <p:cNvSpPr>
            <a:spLocks noChangeShapeType="1"/>
          </p:cNvSpPr>
          <p:nvPr/>
        </p:nvSpPr>
        <p:spPr bwMode="auto">
          <a:xfrm>
            <a:off x="404813" y="3686175"/>
            <a:ext cx="8448675" cy="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0745" name="Rectangle 188"/>
          <p:cNvSpPr>
            <a:spLocks noChangeArrowheads="1"/>
          </p:cNvSpPr>
          <p:nvPr/>
        </p:nvSpPr>
        <p:spPr bwMode="auto">
          <a:xfrm>
            <a:off x="7213600" y="4346575"/>
            <a:ext cx="1633538" cy="361950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1.5 </a:t>
            </a:r>
            <a:r>
              <a:rPr kumimoji="0" lang="ko-KR" altLang="en-US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배</a:t>
            </a:r>
          </a:p>
        </p:txBody>
      </p:sp>
      <p:sp>
        <p:nvSpPr>
          <p:cNvPr id="30746" name="Rectangle 189"/>
          <p:cNvSpPr>
            <a:spLocks noChangeArrowheads="1"/>
          </p:cNvSpPr>
          <p:nvPr/>
        </p:nvSpPr>
        <p:spPr bwMode="auto">
          <a:xfrm>
            <a:off x="7213600" y="4787900"/>
            <a:ext cx="1633538" cy="361950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1.6 </a:t>
            </a:r>
            <a:r>
              <a:rPr kumimoji="0" lang="ko-KR" altLang="en-US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배</a:t>
            </a:r>
          </a:p>
        </p:txBody>
      </p:sp>
      <p:sp>
        <p:nvSpPr>
          <p:cNvPr id="30747" name="Rectangle 190"/>
          <p:cNvSpPr>
            <a:spLocks noChangeArrowheads="1"/>
          </p:cNvSpPr>
          <p:nvPr/>
        </p:nvSpPr>
        <p:spPr bwMode="auto">
          <a:xfrm>
            <a:off x="7213600" y="5181600"/>
            <a:ext cx="1633538" cy="361950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1.1</a:t>
            </a:r>
          </a:p>
        </p:txBody>
      </p:sp>
      <p:sp>
        <p:nvSpPr>
          <p:cNvPr id="30748" name="Rectangle 191"/>
          <p:cNvSpPr>
            <a:spLocks noChangeArrowheads="1"/>
          </p:cNvSpPr>
          <p:nvPr/>
        </p:nvSpPr>
        <p:spPr bwMode="auto">
          <a:xfrm>
            <a:off x="407988" y="3717925"/>
            <a:ext cx="2293937" cy="568325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sz="2000" b="1">
                <a:solidFill>
                  <a:srgbClr val="000099"/>
                </a:solidFill>
                <a:latin typeface="Times New Roman" pitchFamily="18" charset="0"/>
                <a:ea typeface="가는각진제목체"/>
                <a:cs typeface="가는각진제목체"/>
              </a:rPr>
              <a:t>’</a:t>
            </a:r>
            <a:r>
              <a:rPr kumimoji="0" lang="en-US" altLang="ko-KR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10 </a:t>
            </a: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정부예산 </a:t>
            </a:r>
            <a:r>
              <a:rPr kumimoji="0" lang="en-US" altLang="ko-KR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(</a:t>
            </a: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일반</a:t>
            </a:r>
            <a:r>
              <a:rPr kumimoji="0" lang="en-US" altLang="ko-KR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)</a:t>
            </a:r>
            <a:endParaRPr kumimoji="0" lang="en-US" altLang="ko-KR" sz="2000">
              <a:solidFill>
                <a:srgbClr val="000099"/>
              </a:solidFill>
              <a:latin typeface="가는각진제목체"/>
              <a:ea typeface="가는각진제목체"/>
              <a:cs typeface="가는각진제목체"/>
            </a:endParaRPr>
          </a:p>
        </p:txBody>
      </p:sp>
      <p:sp>
        <p:nvSpPr>
          <p:cNvPr id="30749" name="Rectangle 192"/>
          <p:cNvSpPr>
            <a:spLocks noChangeArrowheads="1"/>
          </p:cNvSpPr>
          <p:nvPr/>
        </p:nvSpPr>
        <p:spPr bwMode="auto">
          <a:xfrm>
            <a:off x="7213600" y="3722688"/>
            <a:ext cx="1633538" cy="568325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4.3 </a:t>
            </a:r>
            <a:r>
              <a:rPr kumimoji="0" lang="ko-KR" altLang="en-US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배</a:t>
            </a:r>
          </a:p>
        </p:txBody>
      </p:sp>
      <p:sp>
        <p:nvSpPr>
          <p:cNvPr id="30750" name="AutoShape 193"/>
          <p:cNvSpPr>
            <a:spLocks noChangeArrowheads="1"/>
          </p:cNvSpPr>
          <p:nvPr/>
        </p:nvSpPr>
        <p:spPr bwMode="auto">
          <a:xfrm>
            <a:off x="4594225" y="3730625"/>
            <a:ext cx="820738" cy="568325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3175">
            <a:solidFill>
              <a:srgbClr val="CC9900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/>
            <a:r>
              <a:rPr kumimoji="0" lang="ko-KR" altLang="en-US" sz="1600" b="1"/>
              <a:t>￥ </a:t>
            </a:r>
            <a:r>
              <a:rPr kumimoji="0" lang="en-US" altLang="ko-KR" sz="1600" b="1"/>
              <a:t>/</a:t>
            </a:r>
            <a:r>
              <a:rPr kumimoji="0" lang="ko-KR" altLang="en-US" sz="1600" b="1"/>
              <a:t>￦</a:t>
            </a:r>
          </a:p>
          <a:p>
            <a:pPr algn="ctr"/>
            <a:r>
              <a:rPr kumimoji="0" lang="en-US" altLang="ko-KR" sz="1600" b="1"/>
              <a:t>(</a:t>
            </a:r>
            <a:r>
              <a:rPr kumimoji="0" lang="ko-KR" altLang="en-US" sz="1600" b="1"/>
              <a:t>億＄</a:t>
            </a:r>
            <a:r>
              <a:rPr kumimoji="0" lang="en-US" altLang="ko-KR" sz="1600" b="1"/>
              <a:t>)</a:t>
            </a:r>
          </a:p>
        </p:txBody>
      </p:sp>
      <p:sp>
        <p:nvSpPr>
          <p:cNvPr id="30751" name="Line 194"/>
          <p:cNvSpPr>
            <a:spLocks noChangeShapeType="1"/>
          </p:cNvSpPr>
          <p:nvPr/>
        </p:nvSpPr>
        <p:spPr bwMode="auto">
          <a:xfrm>
            <a:off x="404813" y="4319588"/>
            <a:ext cx="8448675" cy="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0752" name="Line 195"/>
          <p:cNvSpPr>
            <a:spLocks noChangeShapeType="1"/>
          </p:cNvSpPr>
          <p:nvPr/>
        </p:nvSpPr>
        <p:spPr bwMode="auto">
          <a:xfrm>
            <a:off x="404813" y="5611813"/>
            <a:ext cx="8448675" cy="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0753" name="Rectangle 196"/>
          <p:cNvSpPr>
            <a:spLocks noChangeArrowheads="1"/>
          </p:cNvSpPr>
          <p:nvPr/>
        </p:nvSpPr>
        <p:spPr bwMode="auto">
          <a:xfrm>
            <a:off x="407988" y="5649913"/>
            <a:ext cx="2293937" cy="361950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외환보유고 </a:t>
            </a:r>
            <a:r>
              <a:rPr kumimoji="0" lang="en-US" altLang="ko-KR" b="1" baseline="30000">
                <a:solidFill>
                  <a:srgbClr val="FF0000"/>
                </a:solidFill>
                <a:latin typeface="가는각진제목체"/>
                <a:ea typeface="가는각진제목체"/>
                <a:cs typeface="가는각진제목체"/>
              </a:rPr>
              <a:t>(</a:t>
            </a:r>
            <a:r>
              <a:rPr kumimoji="0" lang="en-US" altLang="ko-KR" b="1" baseline="30000">
                <a:solidFill>
                  <a:srgbClr val="FF0000"/>
                </a:solidFill>
                <a:latin typeface="MS PGothic" pitchFamily="34" charset="-128"/>
                <a:ea typeface="가는각진제목체"/>
                <a:cs typeface="가는각진제목체"/>
              </a:rPr>
              <a:t>’</a:t>
            </a:r>
            <a:r>
              <a:rPr kumimoji="0" lang="en-US" altLang="ko-KR" b="1" baseline="30000">
                <a:solidFill>
                  <a:srgbClr val="FF0000"/>
                </a:solidFill>
                <a:latin typeface="가는각진제목체"/>
                <a:ea typeface="가는각진제목체"/>
                <a:cs typeface="가는각진제목체"/>
              </a:rPr>
              <a:t>10.11</a:t>
            </a:r>
            <a:r>
              <a:rPr kumimoji="0" lang="ko-KR" altLang="en-US" b="1" baseline="30000">
                <a:solidFill>
                  <a:srgbClr val="FF0000"/>
                </a:solidFill>
                <a:latin typeface="가는각진제목체"/>
                <a:ea typeface="가는각진제목체"/>
                <a:cs typeface="가는각진제목체"/>
              </a:rPr>
              <a:t>月末</a:t>
            </a:r>
            <a:r>
              <a:rPr kumimoji="0" lang="en-US" altLang="ko-KR" b="1" baseline="30000">
                <a:solidFill>
                  <a:srgbClr val="FF0000"/>
                </a:solidFill>
                <a:latin typeface="가는각진제목체"/>
                <a:ea typeface="가는각진제목체"/>
                <a:cs typeface="가는각진제목체"/>
              </a:rPr>
              <a:t>) </a:t>
            </a:r>
          </a:p>
        </p:txBody>
      </p:sp>
      <p:sp>
        <p:nvSpPr>
          <p:cNvPr id="30754" name="Rectangle 197"/>
          <p:cNvSpPr>
            <a:spLocks noChangeArrowheads="1"/>
          </p:cNvSpPr>
          <p:nvPr/>
        </p:nvSpPr>
        <p:spPr bwMode="auto">
          <a:xfrm>
            <a:off x="7213600" y="5645150"/>
            <a:ext cx="1633538" cy="361950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3.8</a:t>
            </a:r>
            <a:r>
              <a:rPr kumimoji="0" lang="ko-KR" altLang="en-US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배</a:t>
            </a:r>
          </a:p>
        </p:txBody>
      </p:sp>
      <p:sp>
        <p:nvSpPr>
          <p:cNvPr id="30755" name="AutoShape 198"/>
          <p:cNvSpPr>
            <a:spLocks noChangeArrowheads="1"/>
          </p:cNvSpPr>
          <p:nvPr/>
        </p:nvSpPr>
        <p:spPr bwMode="auto">
          <a:xfrm>
            <a:off x="4594225" y="5653088"/>
            <a:ext cx="841375" cy="366712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3175">
            <a:solidFill>
              <a:srgbClr val="CC99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ko-KR" altLang="en-US" sz="1600" b="1"/>
              <a:t>億 </a:t>
            </a:r>
            <a:r>
              <a:rPr kumimoji="0" lang="en-US" altLang="ko-KR" sz="1600" b="1"/>
              <a:t>$</a:t>
            </a:r>
          </a:p>
        </p:txBody>
      </p:sp>
      <p:sp>
        <p:nvSpPr>
          <p:cNvPr id="30756" name="Rectangle 199"/>
          <p:cNvSpPr>
            <a:spLocks noChangeArrowheads="1"/>
          </p:cNvSpPr>
          <p:nvPr/>
        </p:nvSpPr>
        <p:spPr bwMode="auto">
          <a:xfrm>
            <a:off x="985838" y="3297238"/>
            <a:ext cx="1698625" cy="361950"/>
          </a:xfrm>
          <a:prstGeom prst="rect">
            <a:avLst/>
          </a:prstGeom>
          <a:solidFill>
            <a:srgbClr val="FFFFCC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ko-KR" altLang="en-US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인당 </a:t>
            </a:r>
            <a:r>
              <a:rPr kumimoji="0" lang="en-US" altLang="ko-KR" sz="20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GDP</a:t>
            </a:r>
            <a:endParaRPr kumimoji="0" lang="en-US" altLang="ko-KR" sz="2000">
              <a:solidFill>
                <a:srgbClr val="000099"/>
              </a:solidFill>
              <a:latin typeface="가는각진제목체"/>
              <a:ea typeface="가는각진제목체"/>
              <a:cs typeface="가는각진제목체"/>
            </a:endParaRPr>
          </a:p>
        </p:txBody>
      </p:sp>
      <p:grpSp>
        <p:nvGrpSpPr>
          <p:cNvPr id="2" name="Group 200"/>
          <p:cNvGrpSpPr>
            <a:grpSpLocks/>
          </p:cNvGrpSpPr>
          <p:nvPr/>
        </p:nvGrpSpPr>
        <p:grpSpPr bwMode="auto">
          <a:xfrm>
            <a:off x="2871788" y="1193800"/>
            <a:ext cx="4243387" cy="4826000"/>
            <a:chOff x="1809" y="663"/>
            <a:chExt cx="2673" cy="3040"/>
          </a:xfrm>
        </p:grpSpPr>
        <p:sp>
          <p:nvSpPr>
            <p:cNvPr id="30762" name="Rectangle 201"/>
            <p:cNvSpPr>
              <a:spLocks noChangeArrowheads="1"/>
            </p:cNvSpPr>
            <p:nvPr/>
          </p:nvSpPr>
          <p:spPr bwMode="auto">
            <a:xfrm>
              <a:off x="1809" y="663"/>
              <a:ext cx="1045" cy="228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ko-KR" altLang="en-US" sz="2000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日 本</a:t>
              </a:r>
            </a:p>
          </p:txBody>
        </p:sp>
        <p:sp>
          <p:nvSpPr>
            <p:cNvPr id="30763" name="Rectangle 202"/>
            <p:cNvSpPr>
              <a:spLocks noChangeArrowheads="1"/>
            </p:cNvSpPr>
            <p:nvPr/>
          </p:nvSpPr>
          <p:spPr bwMode="auto">
            <a:xfrm>
              <a:off x="3453" y="663"/>
              <a:ext cx="1029" cy="228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ko-KR" altLang="en-US" sz="2000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韓 國</a:t>
              </a:r>
            </a:p>
          </p:txBody>
        </p:sp>
        <p:sp>
          <p:nvSpPr>
            <p:cNvPr id="30764" name="Rectangle 203"/>
            <p:cNvSpPr>
              <a:spLocks noChangeArrowheads="1"/>
            </p:cNvSpPr>
            <p:nvPr/>
          </p:nvSpPr>
          <p:spPr bwMode="auto">
            <a:xfrm>
              <a:off x="1809" y="934"/>
              <a:ext cx="1045" cy="228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 37.8</a:t>
              </a:r>
            </a:p>
          </p:txBody>
        </p:sp>
        <p:sp>
          <p:nvSpPr>
            <p:cNvPr id="30765" name="Rectangle 204"/>
            <p:cNvSpPr>
              <a:spLocks noChangeArrowheads="1"/>
            </p:cNvSpPr>
            <p:nvPr/>
          </p:nvSpPr>
          <p:spPr bwMode="auto">
            <a:xfrm>
              <a:off x="3453" y="932"/>
              <a:ext cx="1029" cy="228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 9.9</a:t>
              </a:r>
            </a:p>
          </p:txBody>
        </p:sp>
        <p:sp>
          <p:nvSpPr>
            <p:cNvPr id="30766" name="Rectangle 205"/>
            <p:cNvSpPr>
              <a:spLocks noChangeArrowheads="1"/>
            </p:cNvSpPr>
            <p:nvPr/>
          </p:nvSpPr>
          <p:spPr bwMode="auto">
            <a:xfrm>
              <a:off x="1813" y="1199"/>
              <a:ext cx="1045" cy="359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127.4</a:t>
              </a:r>
            </a:p>
            <a:p>
              <a:pPr algn="ctr">
                <a:buFont typeface="Wingdings" pitchFamily="2" charset="2"/>
                <a:buNone/>
              </a:pPr>
              <a:r>
                <a:rPr kumimoji="0" lang="en-US" altLang="ko-KR" sz="1600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(23.1 %)</a:t>
              </a:r>
            </a:p>
          </p:txBody>
        </p:sp>
        <p:sp>
          <p:nvSpPr>
            <p:cNvPr id="30767" name="Rectangle 206"/>
            <p:cNvSpPr>
              <a:spLocks noChangeArrowheads="1"/>
            </p:cNvSpPr>
            <p:nvPr/>
          </p:nvSpPr>
          <p:spPr bwMode="auto">
            <a:xfrm>
              <a:off x="3453" y="1191"/>
              <a:ext cx="1029" cy="366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48.8</a:t>
              </a:r>
            </a:p>
            <a:p>
              <a:pPr algn="ctr">
                <a:buFont typeface="Wingdings" pitchFamily="2" charset="2"/>
                <a:buNone/>
              </a:pPr>
              <a:r>
                <a:rPr kumimoji="0" lang="en-US" altLang="ko-KR" sz="1600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(11.0 %)</a:t>
              </a:r>
            </a:p>
          </p:txBody>
        </p:sp>
        <p:sp>
          <p:nvSpPr>
            <p:cNvPr id="30768" name="Rectangle 207"/>
            <p:cNvSpPr>
              <a:spLocks noChangeArrowheads="1"/>
            </p:cNvSpPr>
            <p:nvPr/>
          </p:nvSpPr>
          <p:spPr bwMode="auto">
            <a:xfrm>
              <a:off x="1813" y="1598"/>
              <a:ext cx="1045" cy="358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477.3</a:t>
              </a:r>
              <a:r>
                <a:rPr kumimoji="0" lang="ko-KR" altLang="en-US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兆円</a:t>
              </a:r>
            </a:p>
            <a:p>
              <a:pPr algn="ctr">
                <a:buFont typeface="Wingdings" pitchFamily="2" charset="2"/>
                <a:buNone/>
              </a:pPr>
              <a:r>
                <a:rPr kumimoji="0" lang="en-US" altLang="ko-KR" sz="1600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(53,909)</a:t>
              </a:r>
            </a:p>
          </p:txBody>
        </p:sp>
        <p:sp>
          <p:nvSpPr>
            <p:cNvPr id="30769" name="Rectangle 208"/>
            <p:cNvSpPr>
              <a:spLocks noChangeArrowheads="1"/>
            </p:cNvSpPr>
            <p:nvPr/>
          </p:nvSpPr>
          <p:spPr bwMode="auto">
            <a:xfrm>
              <a:off x="3453" y="1588"/>
              <a:ext cx="1029" cy="358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 1,154.1</a:t>
              </a:r>
              <a:r>
                <a:rPr kumimoji="0" lang="ko-KR" altLang="en-US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兆원</a:t>
              </a:r>
            </a:p>
            <a:p>
              <a:pPr algn="ctr">
                <a:buFont typeface="Wingdings" pitchFamily="2" charset="2"/>
                <a:buNone/>
              </a:pPr>
              <a:r>
                <a:rPr kumimoji="0" lang="en-US" altLang="ko-KR" sz="1600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(9, 863)</a:t>
              </a:r>
            </a:p>
          </p:txBody>
        </p:sp>
        <p:sp>
          <p:nvSpPr>
            <p:cNvPr id="30770" name="Rectangle 209"/>
            <p:cNvSpPr>
              <a:spLocks noChangeArrowheads="1"/>
            </p:cNvSpPr>
            <p:nvPr/>
          </p:nvSpPr>
          <p:spPr bwMode="auto">
            <a:xfrm>
              <a:off x="1809" y="2661"/>
              <a:ext cx="1045" cy="220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5,453</a:t>
              </a:r>
              <a:endParaRPr kumimoji="0" lang="en-US" altLang="ja-JP" b="1">
                <a:solidFill>
                  <a:srgbClr val="FF00FF"/>
                </a:solidFill>
                <a:latin typeface="가는각진제목체"/>
                <a:ea typeface="가는각진제목체"/>
                <a:cs typeface="가는각진제목체"/>
              </a:endParaRPr>
            </a:p>
          </p:txBody>
        </p:sp>
        <p:sp>
          <p:nvSpPr>
            <p:cNvPr id="30771" name="Rectangle 210"/>
            <p:cNvSpPr>
              <a:spLocks noChangeArrowheads="1"/>
            </p:cNvSpPr>
            <p:nvPr/>
          </p:nvSpPr>
          <p:spPr bwMode="auto">
            <a:xfrm>
              <a:off x="3453" y="2661"/>
              <a:ext cx="1029" cy="228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3,635</a:t>
              </a:r>
            </a:p>
          </p:txBody>
        </p:sp>
        <p:sp>
          <p:nvSpPr>
            <p:cNvPr id="30772" name="Rectangle 211"/>
            <p:cNvSpPr>
              <a:spLocks noChangeArrowheads="1"/>
            </p:cNvSpPr>
            <p:nvPr/>
          </p:nvSpPr>
          <p:spPr bwMode="auto">
            <a:xfrm>
              <a:off x="1809" y="2931"/>
              <a:ext cx="1045" cy="220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5,022</a:t>
              </a:r>
              <a:endParaRPr kumimoji="0" lang="en-US" altLang="ja-JP" b="1">
                <a:solidFill>
                  <a:srgbClr val="FF00FF"/>
                </a:solidFill>
                <a:latin typeface="가는각진제목체"/>
                <a:ea typeface="가는각진제목체"/>
                <a:cs typeface="가는각진제목체"/>
              </a:endParaRPr>
            </a:p>
          </p:txBody>
        </p:sp>
        <p:sp>
          <p:nvSpPr>
            <p:cNvPr id="30773" name="Rectangle 212"/>
            <p:cNvSpPr>
              <a:spLocks noChangeArrowheads="1"/>
            </p:cNvSpPr>
            <p:nvPr/>
          </p:nvSpPr>
          <p:spPr bwMode="auto">
            <a:xfrm>
              <a:off x="1809" y="3203"/>
              <a:ext cx="1045" cy="220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  432</a:t>
              </a:r>
              <a:endParaRPr kumimoji="0" lang="en-US" altLang="ja-JP" b="1">
                <a:solidFill>
                  <a:srgbClr val="FF00FF"/>
                </a:solidFill>
                <a:latin typeface="가는각진제목체"/>
                <a:ea typeface="가는각진제목체"/>
                <a:cs typeface="가는각진제목체"/>
              </a:endParaRPr>
            </a:p>
          </p:txBody>
        </p:sp>
        <p:sp>
          <p:nvSpPr>
            <p:cNvPr id="30774" name="Rectangle 213"/>
            <p:cNvSpPr>
              <a:spLocks noChangeArrowheads="1"/>
            </p:cNvSpPr>
            <p:nvPr/>
          </p:nvSpPr>
          <p:spPr bwMode="auto">
            <a:xfrm>
              <a:off x="3453" y="2931"/>
              <a:ext cx="1029" cy="228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3,231</a:t>
              </a:r>
            </a:p>
          </p:txBody>
        </p:sp>
        <p:sp>
          <p:nvSpPr>
            <p:cNvPr id="30775" name="Rectangle 214"/>
            <p:cNvSpPr>
              <a:spLocks noChangeArrowheads="1"/>
            </p:cNvSpPr>
            <p:nvPr/>
          </p:nvSpPr>
          <p:spPr bwMode="auto">
            <a:xfrm>
              <a:off x="3453" y="3187"/>
              <a:ext cx="1029" cy="228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 404</a:t>
              </a:r>
            </a:p>
          </p:txBody>
        </p:sp>
        <p:sp>
          <p:nvSpPr>
            <p:cNvPr id="30776" name="Rectangle 215"/>
            <p:cNvSpPr>
              <a:spLocks noChangeArrowheads="1"/>
            </p:cNvSpPr>
            <p:nvPr/>
          </p:nvSpPr>
          <p:spPr bwMode="auto">
            <a:xfrm>
              <a:off x="1809" y="2264"/>
              <a:ext cx="1045" cy="358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92.3</a:t>
              </a:r>
              <a:r>
                <a:rPr kumimoji="0" lang="ko-KR" altLang="en-US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兆円</a:t>
              </a:r>
            </a:p>
            <a:p>
              <a:pPr algn="ctr">
                <a:buFont typeface="Wingdings" pitchFamily="2" charset="2"/>
                <a:buNone/>
              </a:pPr>
              <a:r>
                <a:rPr kumimoji="0" lang="en-US" altLang="ko-KR" sz="1600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(9,861)</a:t>
              </a:r>
            </a:p>
          </p:txBody>
        </p:sp>
        <p:sp>
          <p:nvSpPr>
            <p:cNvPr id="30777" name="Rectangle 216"/>
            <p:cNvSpPr>
              <a:spLocks noChangeArrowheads="1"/>
            </p:cNvSpPr>
            <p:nvPr/>
          </p:nvSpPr>
          <p:spPr bwMode="auto">
            <a:xfrm>
              <a:off x="3453" y="2256"/>
              <a:ext cx="1029" cy="358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282.8</a:t>
              </a:r>
              <a:r>
                <a:rPr kumimoji="0" lang="ko-KR" altLang="en-US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兆원</a:t>
              </a:r>
            </a:p>
            <a:p>
              <a:pPr algn="ctr">
                <a:buFont typeface="Wingdings" pitchFamily="2" charset="2"/>
                <a:buNone/>
              </a:pPr>
              <a:r>
                <a:rPr kumimoji="0" lang="en-US" altLang="ko-KR" sz="1600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(2,295)</a:t>
              </a:r>
            </a:p>
          </p:txBody>
        </p:sp>
        <p:sp>
          <p:nvSpPr>
            <p:cNvPr id="30778" name="Rectangle 217"/>
            <p:cNvSpPr>
              <a:spLocks noChangeArrowheads="1"/>
            </p:cNvSpPr>
            <p:nvPr/>
          </p:nvSpPr>
          <p:spPr bwMode="auto">
            <a:xfrm>
              <a:off x="1809" y="3475"/>
              <a:ext cx="1045" cy="228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11,010</a:t>
              </a:r>
            </a:p>
          </p:txBody>
        </p:sp>
        <p:sp>
          <p:nvSpPr>
            <p:cNvPr id="30779" name="Rectangle 218"/>
            <p:cNvSpPr>
              <a:spLocks noChangeArrowheads="1"/>
            </p:cNvSpPr>
            <p:nvPr/>
          </p:nvSpPr>
          <p:spPr bwMode="auto">
            <a:xfrm>
              <a:off x="3453" y="3467"/>
              <a:ext cx="1029" cy="228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2,902</a:t>
              </a:r>
            </a:p>
          </p:txBody>
        </p:sp>
        <p:sp>
          <p:nvSpPr>
            <p:cNvPr id="30780" name="Rectangle 219"/>
            <p:cNvSpPr>
              <a:spLocks noChangeArrowheads="1"/>
            </p:cNvSpPr>
            <p:nvPr/>
          </p:nvSpPr>
          <p:spPr bwMode="auto">
            <a:xfrm>
              <a:off x="1809" y="1981"/>
              <a:ext cx="1045" cy="228"/>
            </a:xfrm>
            <a:prstGeom prst="rect">
              <a:avLst/>
            </a:prstGeom>
            <a:solidFill>
              <a:srgbClr val="FFE1E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FF00FF"/>
                  </a:solidFill>
                  <a:latin typeface="가는각진제목체"/>
                  <a:ea typeface="가는각진제목체"/>
                  <a:cs typeface="가는각진제목체"/>
                </a:rPr>
                <a:t>42.3</a:t>
              </a:r>
            </a:p>
          </p:txBody>
        </p:sp>
        <p:sp>
          <p:nvSpPr>
            <p:cNvPr id="30781" name="Rectangle 220"/>
            <p:cNvSpPr>
              <a:spLocks noChangeArrowheads="1"/>
            </p:cNvSpPr>
            <p:nvPr/>
          </p:nvSpPr>
          <p:spPr bwMode="auto">
            <a:xfrm>
              <a:off x="3453" y="1985"/>
              <a:ext cx="1029" cy="228"/>
            </a:xfrm>
            <a:prstGeom prst="rect">
              <a:avLst/>
            </a:prstGeom>
            <a:solidFill>
              <a:srgbClr val="D5FFFF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Wingdings" pitchFamily="2" charset="2"/>
                <a:buNone/>
              </a:pPr>
              <a:r>
                <a:rPr kumimoji="0" lang="en-US" altLang="ko-KR" b="1">
                  <a:solidFill>
                    <a:srgbClr val="0033CC"/>
                  </a:solidFill>
                  <a:latin typeface="가는각진제목체"/>
                  <a:ea typeface="가는각진제목체"/>
                  <a:cs typeface="가는각진제목체"/>
                </a:rPr>
                <a:t>20.2</a:t>
              </a:r>
            </a:p>
          </p:txBody>
        </p:sp>
      </p:grpSp>
      <p:sp>
        <p:nvSpPr>
          <p:cNvPr id="30758" name="Rectangle 221"/>
          <p:cNvSpPr>
            <a:spLocks noChangeArrowheads="1"/>
          </p:cNvSpPr>
          <p:nvPr/>
        </p:nvSpPr>
        <p:spPr bwMode="auto">
          <a:xfrm>
            <a:off x="7213600" y="3282950"/>
            <a:ext cx="1633538" cy="361950"/>
          </a:xfrm>
          <a:prstGeom prst="rect">
            <a:avLst/>
          </a:prstGeom>
          <a:solidFill>
            <a:srgbClr val="FFE4A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Wingdings" pitchFamily="2" charset="2"/>
              <a:buNone/>
            </a:pPr>
            <a:r>
              <a:rPr kumimoji="0" lang="en-US" altLang="ko-KR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2.1</a:t>
            </a:r>
            <a:r>
              <a:rPr kumimoji="0" lang="ko-KR" altLang="en-US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배</a:t>
            </a:r>
          </a:p>
        </p:txBody>
      </p:sp>
      <p:sp>
        <p:nvSpPr>
          <p:cNvPr id="30759" name="AutoShape 222"/>
          <p:cNvSpPr>
            <a:spLocks noChangeArrowheads="1"/>
          </p:cNvSpPr>
          <p:nvPr/>
        </p:nvSpPr>
        <p:spPr bwMode="auto">
          <a:xfrm>
            <a:off x="4594225" y="3281363"/>
            <a:ext cx="841375" cy="366712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3175">
            <a:solidFill>
              <a:srgbClr val="CC99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ko-KR" altLang="en-US" sz="1600" b="1"/>
              <a:t>千＄</a:t>
            </a:r>
          </a:p>
        </p:txBody>
      </p:sp>
      <p:sp>
        <p:nvSpPr>
          <p:cNvPr id="30760" name="Text Box 223"/>
          <p:cNvSpPr txBox="1">
            <a:spLocks noChangeArrowheads="1"/>
          </p:cNvSpPr>
          <p:nvPr/>
        </p:nvSpPr>
        <p:spPr bwMode="auto">
          <a:xfrm>
            <a:off x="414338" y="2659063"/>
            <a:ext cx="485775" cy="1014412"/>
          </a:xfrm>
          <a:prstGeom prst="rect">
            <a:avLst/>
          </a:prstGeom>
          <a:solidFill>
            <a:srgbClr val="FFFFB7"/>
          </a:solidFill>
          <a:ln w="9525">
            <a:solidFill>
              <a:srgbClr val="CC9900"/>
            </a:solidFill>
            <a:miter lim="800000"/>
            <a:headEnd/>
            <a:tailEnd/>
          </a:ln>
        </p:spPr>
        <p:txBody>
          <a:bodyPr lIns="90000" tIns="0" rIns="90000" bIns="0">
            <a:spAutoFit/>
          </a:bodyPr>
          <a:lstStyle/>
          <a:p>
            <a:pPr algn="ctr"/>
            <a:r>
              <a:rPr kumimoji="0" lang="en-US" altLang="ko-KR" sz="2200" b="1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GDP</a:t>
            </a:r>
          </a:p>
        </p:txBody>
      </p:sp>
      <p:sp>
        <p:nvSpPr>
          <p:cNvPr id="63" name="슬라이드 번호 개체 틀 62"/>
          <p:cNvSpPr>
            <a:spLocks noGrp="1"/>
          </p:cNvSpPr>
          <p:nvPr>
            <p:ph type="sldNum" sz="quarter" idx="10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pPr>
              <a:defRPr/>
            </a:pPr>
            <a:fld id="{3B3FB62C-8B78-471D-9401-B3D097C4951E}" type="slidenum">
              <a:rPr lang="ko-KR" altLang="en-US"/>
              <a:pPr>
                <a:defRPr/>
              </a:pPr>
              <a:t>13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사회인프라 및 국제이벤트</a:t>
            </a:r>
          </a:p>
        </p:txBody>
      </p:sp>
      <p:sp>
        <p:nvSpPr>
          <p:cNvPr id="31746" name="Line 3"/>
          <p:cNvSpPr>
            <a:spLocks noChangeShapeType="1"/>
          </p:cNvSpPr>
          <p:nvPr/>
        </p:nvSpPr>
        <p:spPr bwMode="auto">
          <a:xfrm>
            <a:off x="1974850" y="1381125"/>
            <a:ext cx="0" cy="406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879725" y="1381125"/>
            <a:ext cx="0" cy="406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619250" y="10763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/>
              <a:t>1880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2519363" y="10763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/>
              <a:t>1900</a:t>
            </a:r>
            <a:endParaRPr kumimoji="0" lang="en-US" altLang="ja-JP" sz="1600" b="1">
              <a:ea typeface="MS PGothic" pitchFamily="34" charset="-128"/>
            </a:endParaRP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3816350" y="1381125"/>
            <a:ext cx="0" cy="406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3455988" y="10763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/>
              <a:t>1920</a:t>
            </a:r>
            <a:endParaRPr kumimoji="0" lang="en-US" altLang="ja-JP" sz="1600" b="1">
              <a:ea typeface="MS PGothic" pitchFamily="34" charset="-128"/>
            </a:endParaRPr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4764088" y="1381125"/>
            <a:ext cx="0" cy="406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4403725" y="10763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/>
              <a:t>1940</a:t>
            </a:r>
            <a:endParaRPr kumimoji="0" lang="en-US" altLang="ja-JP" sz="1600" b="1">
              <a:ea typeface="MS PGothic" pitchFamily="34" charset="-128"/>
            </a:endParaRPr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5726113" y="1381125"/>
            <a:ext cx="0" cy="406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365750" y="10763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/>
              <a:t>1960</a:t>
            </a:r>
            <a:endParaRPr kumimoji="0" lang="en-US" altLang="ja-JP" sz="1600" b="1">
              <a:ea typeface="MS PGothic" pitchFamily="34" charset="-128"/>
            </a:endParaRPr>
          </a:p>
        </p:txBody>
      </p:sp>
      <p:sp>
        <p:nvSpPr>
          <p:cNvPr id="31756" name="Line 13"/>
          <p:cNvSpPr>
            <a:spLocks noChangeShapeType="1"/>
          </p:cNvSpPr>
          <p:nvPr/>
        </p:nvSpPr>
        <p:spPr bwMode="auto">
          <a:xfrm>
            <a:off x="6734175" y="1381125"/>
            <a:ext cx="0" cy="406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6373813" y="10763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/>
              <a:t>1980</a:t>
            </a:r>
            <a:endParaRPr kumimoji="0" lang="en-US" altLang="ja-JP" sz="1600" b="1">
              <a:ea typeface="MS PGothic" pitchFamily="34" charset="-128"/>
            </a:endParaRPr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>
            <a:off x="7704138" y="1381125"/>
            <a:ext cx="0" cy="406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59" name="Text Box 16"/>
          <p:cNvSpPr txBox="1">
            <a:spLocks noChangeArrowheads="1"/>
          </p:cNvSpPr>
          <p:nvPr/>
        </p:nvSpPr>
        <p:spPr bwMode="auto">
          <a:xfrm>
            <a:off x="7343775" y="10763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/>
              <a:t>2000</a:t>
            </a:r>
            <a:endParaRPr kumimoji="0" lang="en-US" altLang="ja-JP" sz="1600" b="1">
              <a:ea typeface="MS PGothic" pitchFamily="34" charset="-128"/>
            </a:endParaRPr>
          </a:p>
        </p:txBody>
      </p:sp>
      <p:sp>
        <p:nvSpPr>
          <p:cNvPr id="31760" name="Line 17"/>
          <p:cNvSpPr>
            <a:spLocks noChangeShapeType="1"/>
          </p:cNvSpPr>
          <p:nvPr/>
        </p:nvSpPr>
        <p:spPr bwMode="auto">
          <a:xfrm>
            <a:off x="8280400" y="1381125"/>
            <a:ext cx="0" cy="406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31761" name="Text Box 18"/>
          <p:cNvSpPr txBox="1">
            <a:spLocks noChangeArrowheads="1"/>
          </p:cNvSpPr>
          <p:nvPr/>
        </p:nvSpPr>
        <p:spPr bwMode="auto">
          <a:xfrm>
            <a:off x="7920038" y="1076325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 b="1"/>
              <a:t>2010</a:t>
            </a:r>
            <a:endParaRPr kumimoji="0" lang="en-US" altLang="ja-JP" sz="1600" b="1">
              <a:ea typeface="MS PGothic" pitchFamily="34" charset="-128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23850" y="1417638"/>
            <a:ext cx="8351838" cy="3879850"/>
            <a:chOff x="204" y="893"/>
            <a:chExt cx="5261" cy="2444"/>
          </a:xfrm>
        </p:grpSpPr>
        <p:pic>
          <p:nvPicPr>
            <p:cNvPr id="31767" name="Picture 19" descr="신바시 요꼬하마 철도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893"/>
              <a:ext cx="7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8" name="Picture 20" descr="일장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0" y="1039"/>
              <a:ext cx="25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9" name="Picture 21" descr="태극기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67" y="1021"/>
              <a:ext cx="3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0" name="Line 22"/>
            <p:cNvSpPr>
              <a:spLocks noChangeShapeType="1"/>
            </p:cNvSpPr>
            <p:nvPr/>
          </p:nvSpPr>
          <p:spPr bwMode="auto">
            <a:xfrm>
              <a:off x="1156" y="1119"/>
              <a:ext cx="49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1771" name="Text Box 23"/>
            <p:cNvSpPr txBox="1">
              <a:spLocks noChangeArrowheads="1"/>
            </p:cNvSpPr>
            <p:nvPr/>
          </p:nvSpPr>
          <p:spPr bwMode="auto">
            <a:xfrm>
              <a:off x="1210" y="934"/>
              <a:ext cx="4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>
                  <a:solidFill>
                    <a:srgbClr val="FF00FF"/>
                  </a:solidFill>
                </a:rPr>
                <a:t>27 </a:t>
              </a:r>
              <a:r>
                <a:rPr kumimoji="0" lang="ko-KR" altLang="en-US" sz="1600" b="1">
                  <a:solidFill>
                    <a:srgbClr val="FF00FF"/>
                  </a:solidFill>
                </a:rPr>
                <a:t>년</a:t>
              </a:r>
            </a:p>
          </p:txBody>
        </p:sp>
        <p:sp>
          <p:nvSpPr>
            <p:cNvPr id="31772" name="Text Box 24"/>
            <p:cNvSpPr txBox="1">
              <a:spLocks noChangeArrowheads="1"/>
            </p:cNvSpPr>
            <p:nvPr/>
          </p:nvSpPr>
          <p:spPr bwMode="auto">
            <a:xfrm>
              <a:off x="818" y="1167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/>
                <a:t>1872</a:t>
              </a:r>
            </a:p>
          </p:txBody>
        </p:sp>
        <p:sp>
          <p:nvSpPr>
            <p:cNvPr id="31773" name="Text Box 25"/>
            <p:cNvSpPr txBox="1">
              <a:spLocks noChangeArrowheads="1"/>
            </p:cNvSpPr>
            <p:nvPr/>
          </p:nvSpPr>
          <p:spPr bwMode="auto">
            <a:xfrm>
              <a:off x="1609" y="1177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/>
                <a:t>1899</a:t>
              </a:r>
            </a:p>
          </p:txBody>
        </p:sp>
        <p:sp>
          <p:nvSpPr>
            <p:cNvPr id="31774" name="AutoShape 26"/>
            <p:cNvSpPr>
              <a:spLocks noChangeArrowheads="1"/>
            </p:cNvSpPr>
            <p:nvPr/>
          </p:nvSpPr>
          <p:spPr bwMode="auto">
            <a:xfrm>
              <a:off x="2040" y="1010"/>
              <a:ext cx="704" cy="228"/>
            </a:xfrm>
            <a:prstGeom prst="bevel">
              <a:avLst>
                <a:gd name="adj" fmla="val 7847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tIns="10800" bIns="46800" anchor="ctr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kumimoji="0" lang="ko-KR" altLang="en-US" sz="1600" b="1"/>
                <a:t>철도 개통</a:t>
              </a:r>
            </a:p>
          </p:txBody>
        </p:sp>
        <p:pic>
          <p:nvPicPr>
            <p:cNvPr id="31775" name="Picture 27" descr="우에노 아사쿠사 지하철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1277"/>
              <a:ext cx="386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6" name="Picture 28" descr="일장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" y="1449"/>
              <a:ext cx="25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7" name="Picture 29" descr="태극기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7" y="1423"/>
              <a:ext cx="3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8" name="Text Box 30"/>
            <p:cNvSpPr txBox="1">
              <a:spLocks noChangeArrowheads="1"/>
            </p:cNvSpPr>
            <p:nvPr/>
          </p:nvSpPr>
          <p:spPr bwMode="auto">
            <a:xfrm>
              <a:off x="2434" y="1585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400" b="1"/>
                <a:t>1927</a:t>
              </a:r>
              <a:endParaRPr kumimoji="0" lang="en-US" altLang="ko-KR" sz="1400" b="1"/>
            </a:p>
          </p:txBody>
        </p:sp>
        <p:sp>
          <p:nvSpPr>
            <p:cNvPr id="31779" name="Text Box 31"/>
            <p:cNvSpPr txBox="1">
              <a:spLocks noChangeArrowheads="1"/>
            </p:cNvSpPr>
            <p:nvPr/>
          </p:nvSpPr>
          <p:spPr bwMode="auto">
            <a:xfrm>
              <a:off x="3791" y="1585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400" b="1"/>
                <a:t>19</a:t>
              </a:r>
              <a:r>
                <a:rPr kumimoji="0" lang="en-US" altLang="ko-KR" sz="1400" b="1"/>
                <a:t>74</a:t>
              </a:r>
            </a:p>
          </p:txBody>
        </p:sp>
        <p:sp>
          <p:nvSpPr>
            <p:cNvPr id="31780" name="Text Box 32"/>
            <p:cNvSpPr txBox="1">
              <a:spLocks noChangeArrowheads="1"/>
            </p:cNvSpPr>
            <p:nvPr/>
          </p:nvSpPr>
          <p:spPr bwMode="auto">
            <a:xfrm>
              <a:off x="2633" y="1312"/>
              <a:ext cx="4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>
                  <a:solidFill>
                    <a:srgbClr val="FF00FF"/>
                  </a:solidFill>
                </a:rPr>
                <a:t>47 </a:t>
              </a:r>
              <a:r>
                <a:rPr kumimoji="0" lang="ko-KR" altLang="en-US" sz="1600" b="1">
                  <a:solidFill>
                    <a:srgbClr val="FF00FF"/>
                  </a:solidFill>
                </a:rPr>
                <a:t>년</a:t>
              </a:r>
            </a:p>
          </p:txBody>
        </p:sp>
        <p:sp>
          <p:nvSpPr>
            <p:cNvPr id="31781" name="AutoShape 33"/>
            <p:cNvSpPr>
              <a:spLocks noChangeArrowheads="1"/>
            </p:cNvSpPr>
            <p:nvPr/>
          </p:nvSpPr>
          <p:spPr bwMode="auto">
            <a:xfrm>
              <a:off x="3026" y="1276"/>
              <a:ext cx="761" cy="228"/>
            </a:xfrm>
            <a:prstGeom prst="bevel">
              <a:avLst>
                <a:gd name="adj" fmla="val 7847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lIns="18000" tIns="10800" rIns="18000" bIns="46800" anchor="ctr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kumimoji="0" lang="ko-KR" altLang="en-US" sz="1600" b="1"/>
                <a:t>지하철 개통</a:t>
              </a:r>
            </a:p>
          </p:txBody>
        </p:sp>
        <p:pic>
          <p:nvPicPr>
            <p:cNvPr id="31782" name="Picture 34" descr="신간센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07" y="1777"/>
              <a:ext cx="483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3" name="Picture 35" descr="일장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8" y="1859"/>
              <a:ext cx="25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84" name="Picture 36" descr="태극기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3" y="1841"/>
              <a:ext cx="3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5" name="Text Box 37"/>
            <p:cNvSpPr txBox="1">
              <a:spLocks noChangeArrowheads="1"/>
            </p:cNvSpPr>
            <p:nvPr/>
          </p:nvSpPr>
          <p:spPr bwMode="auto">
            <a:xfrm>
              <a:off x="3562" y="1995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400" b="1"/>
                <a:t>1</a:t>
              </a:r>
              <a:r>
                <a:rPr kumimoji="0" lang="en-US" altLang="ko-KR" sz="1400" b="1"/>
                <a:t>964</a:t>
              </a:r>
            </a:p>
          </p:txBody>
        </p:sp>
        <p:sp>
          <p:nvSpPr>
            <p:cNvPr id="31786" name="Text Box 38"/>
            <p:cNvSpPr txBox="1">
              <a:spLocks noChangeArrowheads="1"/>
            </p:cNvSpPr>
            <p:nvPr/>
          </p:nvSpPr>
          <p:spPr bwMode="auto">
            <a:xfrm>
              <a:off x="4818" y="1995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/>
                <a:t>2004</a:t>
              </a:r>
            </a:p>
          </p:txBody>
        </p:sp>
        <p:sp>
          <p:nvSpPr>
            <p:cNvPr id="31787" name="Text Box 39"/>
            <p:cNvSpPr txBox="1">
              <a:spLocks noChangeArrowheads="1"/>
            </p:cNvSpPr>
            <p:nvPr/>
          </p:nvSpPr>
          <p:spPr bwMode="auto">
            <a:xfrm>
              <a:off x="3850" y="1754"/>
              <a:ext cx="4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600" b="1">
                  <a:solidFill>
                    <a:srgbClr val="FF00FF"/>
                  </a:solidFill>
                  <a:ea typeface="MS PGothic" pitchFamily="34" charset="-128"/>
                </a:rPr>
                <a:t>4</a:t>
              </a:r>
              <a:r>
                <a:rPr kumimoji="0" lang="en-US" altLang="ko-KR" sz="1600" b="1">
                  <a:solidFill>
                    <a:srgbClr val="FF00FF"/>
                  </a:solidFill>
                </a:rPr>
                <a:t>0 </a:t>
              </a:r>
              <a:r>
                <a:rPr kumimoji="0" lang="ko-KR" altLang="en-US" sz="1600" b="1">
                  <a:solidFill>
                    <a:srgbClr val="FF00FF"/>
                  </a:solidFill>
                </a:rPr>
                <a:t>년</a:t>
              </a:r>
            </a:p>
          </p:txBody>
        </p:sp>
        <p:sp>
          <p:nvSpPr>
            <p:cNvPr id="31788" name="AutoShape 40"/>
            <p:cNvSpPr>
              <a:spLocks noChangeArrowheads="1"/>
            </p:cNvSpPr>
            <p:nvPr/>
          </p:nvSpPr>
          <p:spPr bwMode="auto">
            <a:xfrm>
              <a:off x="4241" y="1586"/>
              <a:ext cx="907" cy="228"/>
            </a:xfrm>
            <a:prstGeom prst="bevel">
              <a:avLst>
                <a:gd name="adj" fmla="val 7847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lIns="0" tIns="10800" rIns="0" bIns="46800" anchor="ctr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kumimoji="0" lang="ko-KR" altLang="en-US" sz="1600" b="1"/>
                <a:t>고속철도 개통</a:t>
              </a:r>
            </a:p>
          </p:txBody>
        </p:sp>
        <p:pic>
          <p:nvPicPr>
            <p:cNvPr id="31789" name="Picture 41" descr="동경올림픽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64" y="2238"/>
              <a:ext cx="69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0" name="Picture 42" descr="일장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8" y="2225"/>
              <a:ext cx="25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1" name="Picture 43" descr="태극기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7" y="2209"/>
              <a:ext cx="3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92" name="Line 44"/>
            <p:cNvSpPr>
              <a:spLocks noChangeShapeType="1"/>
            </p:cNvSpPr>
            <p:nvPr/>
          </p:nvSpPr>
          <p:spPr bwMode="auto">
            <a:xfrm>
              <a:off x="3878" y="2310"/>
              <a:ext cx="45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1793" name="Text Box 45"/>
            <p:cNvSpPr txBox="1">
              <a:spLocks noChangeArrowheads="1"/>
            </p:cNvSpPr>
            <p:nvPr/>
          </p:nvSpPr>
          <p:spPr bwMode="auto">
            <a:xfrm>
              <a:off x="3578" y="2347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400" b="1"/>
                <a:t>1</a:t>
              </a:r>
              <a:r>
                <a:rPr kumimoji="0" lang="en-US" altLang="ko-KR" sz="1400" b="1"/>
                <a:t>964</a:t>
              </a:r>
            </a:p>
          </p:txBody>
        </p:sp>
        <p:sp>
          <p:nvSpPr>
            <p:cNvPr id="31794" name="Text Box 46"/>
            <p:cNvSpPr txBox="1">
              <a:spLocks noChangeArrowheads="1"/>
            </p:cNvSpPr>
            <p:nvPr/>
          </p:nvSpPr>
          <p:spPr bwMode="auto">
            <a:xfrm>
              <a:off x="4322" y="2363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400" b="1"/>
                <a:t>1988</a:t>
              </a:r>
              <a:endParaRPr kumimoji="0" lang="en-US" altLang="ko-KR" sz="1400" b="1"/>
            </a:p>
          </p:txBody>
        </p:sp>
        <p:sp>
          <p:nvSpPr>
            <p:cNvPr id="31795" name="Text Box 47"/>
            <p:cNvSpPr txBox="1">
              <a:spLocks noChangeArrowheads="1"/>
            </p:cNvSpPr>
            <p:nvPr/>
          </p:nvSpPr>
          <p:spPr bwMode="auto">
            <a:xfrm>
              <a:off x="3858" y="2114"/>
              <a:ext cx="4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600" b="1">
                  <a:solidFill>
                    <a:srgbClr val="FF00FF"/>
                  </a:solidFill>
                </a:rPr>
                <a:t>24</a:t>
              </a:r>
              <a:r>
                <a:rPr kumimoji="0" lang="en-US" altLang="ko-KR" sz="1600" b="1">
                  <a:solidFill>
                    <a:srgbClr val="FF00FF"/>
                  </a:solidFill>
                </a:rPr>
                <a:t> </a:t>
              </a:r>
              <a:r>
                <a:rPr kumimoji="0" lang="ko-KR" altLang="en-US" sz="1600" b="1">
                  <a:solidFill>
                    <a:srgbClr val="FF00FF"/>
                  </a:solidFill>
                </a:rPr>
                <a:t>년</a:t>
              </a:r>
            </a:p>
          </p:txBody>
        </p:sp>
        <p:sp>
          <p:nvSpPr>
            <p:cNvPr id="31796" name="AutoShape 48"/>
            <p:cNvSpPr>
              <a:spLocks noChangeArrowheads="1"/>
            </p:cNvSpPr>
            <p:nvPr/>
          </p:nvSpPr>
          <p:spPr bwMode="auto">
            <a:xfrm>
              <a:off x="4680" y="2198"/>
              <a:ext cx="725" cy="228"/>
            </a:xfrm>
            <a:prstGeom prst="bevel">
              <a:avLst>
                <a:gd name="adj" fmla="val 7847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lIns="0" tIns="10800" rIns="0" bIns="46800" anchor="ctr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kumimoji="0" lang="ko-KR" altLang="en-US" sz="1600" b="1"/>
                <a:t>올림픽 개최</a:t>
              </a:r>
            </a:p>
          </p:txBody>
        </p:sp>
        <p:pic>
          <p:nvPicPr>
            <p:cNvPr id="31797" name="Picture 49" descr="오사카만박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46" y="2547"/>
              <a:ext cx="30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8" name="Picture 50" descr="일장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8" y="2641"/>
              <a:ext cx="25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99" name="Picture 51" descr="태극기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1" y="2617"/>
              <a:ext cx="3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800" name="Text Box 52"/>
            <p:cNvSpPr txBox="1">
              <a:spLocks noChangeArrowheads="1"/>
            </p:cNvSpPr>
            <p:nvPr/>
          </p:nvSpPr>
          <p:spPr bwMode="auto">
            <a:xfrm>
              <a:off x="3770" y="2787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400" b="1"/>
                <a:t>1</a:t>
              </a:r>
              <a:r>
                <a:rPr kumimoji="0" lang="en-US" altLang="ko-KR" sz="1400" b="1"/>
                <a:t>9</a:t>
              </a:r>
              <a:r>
                <a:rPr kumimoji="0" lang="en-US" altLang="ko-KR" sz="1400" b="1">
                  <a:ea typeface="MS PGothic" pitchFamily="34" charset="-128"/>
                </a:rPr>
                <a:t>70</a:t>
              </a:r>
              <a:endParaRPr kumimoji="0" lang="ja-JP" altLang="en-US" sz="1400" b="1">
                <a:ea typeface="MS PGothic" pitchFamily="34" charset="-128"/>
              </a:endParaRPr>
            </a:p>
          </p:txBody>
        </p:sp>
        <p:sp>
          <p:nvSpPr>
            <p:cNvPr id="31801" name="Text Box 53"/>
            <p:cNvSpPr txBox="1">
              <a:spLocks noChangeArrowheads="1"/>
            </p:cNvSpPr>
            <p:nvPr/>
          </p:nvSpPr>
          <p:spPr bwMode="auto">
            <a:xfrm>
              <a:off x="4440" y="2787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400" b="1"/>
                <a:t>1</a:t>
              </a:r>
              <a:r>
                <a:rPr kumimoji="0" lang="en-US" altLang="ko-KR" sz="1400" b="1"/>
                <a:t>9</a:t>
              </a:r>
              <a:r>
                <a:rPr kumimoji="0" lang="en-US" altLang="ko-KR" sz="1400" b="1">
                  <a:ea typeface="MS PGothic" pitchFamily="34" charset="-128"/>
                </a:rPr>
                <a:t>93</a:t>
              </a:r>
              <a:endParaRPr kumimoji="0" lang="ja-JP" altLang="en-US" sz="1400" b="1">
                <a:ea typeface="MS PGothic" pitchFamily="34" charset="-128"/>
              </a:endParaRPr>
            </a:p>
          </p:txBody>
        </p:sp>
        <p:sp>
          <p:nvSpPr>
            <p:cNvPr id="31802" name="AutoShape 54"/>
            <p:cNvSpPr>
              <a:spLocks noChangeArrowheads="1"/>
            </p:cNvSpPr>
            <p:nvPr/>
          </p:nvSpPr>
          <p:spPr bwMode="auto">
            <a:xfrm>
              <a:off x="4818" y="2587"/>
              <a:ext cx="647" cy="228"/>
            </a:xfrm>
            <a:prstGeom prst="bevel">
              <a:avLst>
                <a:gd name="adj" fmla="val 7847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lIns="0" tIns="10800" rIns="0" bIns="46800" anchor="ctr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kumimoji="0" lang="ko-KR" altLang="en-US" sz="1600" b="1"/>
                <a:t>万博 개최</a:t>
              </a:r>
            </a:p>
          </p:txBody>
        </p:sp>
        <p:sp>
          <p:nvSpPr>
            <p:cNvPr id="31803" name="Text Box 55"/>
            <p:cNvSpPr txBox="1">
              <a:spLocks noChangeArrowheads="1"/>
            </p:cNvSpPr>
            <p:nvPr/>
          </p:nvSpPr>
          <p:spPr bwMode="auto">
            <a:xfrm>
              <a:off x="4105" y="2508"/>
              <a:ext cx="4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ja-JP" sz="1600" b="1">
                  <a:solidFill>
                    <a:srgbClr val="FF00FF"/>
                  </a:solidFill>
                </a:rPr>
                <a:t>2</a:t>
              </a:r>
              <a:r>
                <a:rPr kumimoji="0" lang="en-US" altLang="ko-KR" sz="1600" b="1">
                  <a:solidFill>
                    <a:srgbClr val="FF00FF"/>
                  </a:solidFill>
                </a:rPr>
                <a:t>3 </a:t>
              </a:r>
              <a:r>
                <a:rPr kumimoji="0" lang="ko-KR" altLang="en-US" sz="1600" b="1">
                  <a:solidFill>
                    <a:srgbClr val="FF00FF"/>
                  </a:solidFill>
                </a:rPr>
                <a:t>년</a:t>
              </a:r>
            </a:p>
          </p:txBody>
        </p:sp>
        <p:pic>
          <p:nvPicPr>
            <p:cNvPr id="31804" name="Picture 56" descr="일장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" y="3009"/>
              <a:ext cx="25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05" name="Picture 57" descr="태극기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7" y="2991"/>
              <a:ext cx="3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806" name="Text Box 58"/>
            <p:cNvSpPr txBox="1">
              <a:spLocks noChangeArrowheads="1"/>
            </p:cNvSpPr>
            <p:nvPr/>
          </p:nvSpPr>
          <p:spPr bwMode="auto">
            <a:xfrm>
              <a:off x="1762" y="3145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/>
                <a:t>1904</a:t>
              </a:r>
              <a:endParaRPr kumimoji="0" lang="ja-JP" altLang="en-US" sz="1400" b="1">
                <a:ea typeface="MS PGothic" pitchFamily="34" charset="-128"/>
              </a:endParaRPr>
            </a:p>
          </p:txBody>
        </p:sp>
        <p:sp>
          <p:nvSpPr>
            <p:cNvPr id="31807" name="Text Box 59"/>
            <p:cNvSpPr txBox="1">
              <a:spLocks noChangeArrowheads="1"/>
            </p:cNvSpPr>
            <p:nvPr/>
          </p:nvSpPr>
          <p:spPr bwMode="auto">
            <a:xfrm>
              <a:off x="3283" y="3145"/>
              <a:ext cx="3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/>
                <a:t>1955</a:t>
              </a:r>
              <a:endParaRPr kumimoji="0" lang="ja-JP" altLang="en-US" sz="1400" b="1">
                <a:ea typeface="MS PGothic" pitchFamily="34" charset="-128"/>
              </a:endParaRPr>
            </a:p>
          </p:txBody>
        </p:sp>
        <p:sp>
          <p:nvSpPr>
            <p:cNvPr id="31808" name="Text Box 60"/>
            <p:cNvSpPr txBox="1">
              <a:spLocks noChangeArrowheads="1"/>
            </p:cNvSpPr>
            <p:nvPr/>
          </p:nvSpPr>
          <p:spPr bwMode="auto">
            <a:xfrm>
              <a:off x="2186" y="2872"/>
              <a:ext cx="4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>
                  <a:solidFill>
                    <a:srgbClr val="FF00FF"/>
                  </a:solidFill>
                </a:rPr>
                <a:t>51 </a:t>
              </a:r>
              <a:r>
                <a:rPr kumimoji="0" lang="ko-KR" altLang="en-US" sz="1600" b="1">
                  <a:solidFill>
                    <a:srgbClr val="FF00FF"/>
                  </a:solidFill>
                </a:rPr>
                <a:t>년</a:t>
              </a:r>
            </a:p>
          </p:txBody>
        </p:sp>
        <p:sp>
          <p:nvSpPr>
            <p:cNvPr id="31809" name="AutoShape 61"/>
            <p:cNvSpPr>
              <a:spLocks noChangeArrowheads="1"/>
            </p:cNvSpPr>
            <p:nvPr/>
          </p:nvSpPr>
          <p:spPr bwMode="auto">
            <a:xfrm>
              <a:off x="3651" y="2984"/>
              <a:ext cx="817" cy="228"/>
            </a:xfrm>
            <a:prstGeom prst="bevel">
              <a:avLst>
                <a:gd name="adj" fmla="val 7847"/>
              </a:avLst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 lIns="0" tIns="10800" rIns="0" bIns="46800" anchor="ctr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kumimoji="0" lang="ko-KR" altLang="en-US" sz="1600" b="1"/>
                <a:t>자동차 제조</a:t>
              </a:r>
            </a:p>
          </p:txBody>
        </p:sp>
        <p:pic>
          <p:nvPicPr>
            <p:cNvPr id="31810" name="Picture 62" descr="자동차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60" y="2917"/>
              <a:ext cx="517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811" name="Line 63"/>
            <p:cNvSpPr>
              <a:spLocks noChangeShapeType="1"/>
            </p:cNvSpPr>
            <p:nvPr/>
          </p:nvSpPr>
          <p:spPr bwMode="auto">
            <a:xfrm>
              <a:off x="2744" y="1529"/>
              <a:ext cx="108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1812" name="Line 64"/>
            <p:cNvSpPr>
              <a:spLocks noChangeShapeType="1"/>
            </p:cNvSpPr>
            <p:nvPr/>
          </p:nvSpPr>
          <p:spPr bwMode="auto">
            <a:xfrm>
              <a:off x="3878" y="1939"/>
              <a:ext cx="95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1813" name="Line 65"/>
            <p:cNvSpPr>
              <a:spLocks noChangeShapeType="1"/>
            </p:cNvSpPr>
            <p:nvPr/>
          </p:nvSpPr>
          <p:spPr bwMode="auto">
            <a:xfrm>
              <a:off x="2109" y="3089"/>
              <a:ext cx="1179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1814" name="Line 66"/>
            <p:cNvSpPr>
              <a:spLocks noChangeShapeType="1"/>
            </p:cNvSpPr>
            <p:nvPr/>
          </p:nvSpPr>
          <p:spPr bwMode="auto">
            <a:xfrm>
              <a:off x="4105" y="2716"/>
              <a:ext cx="363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31763" name="Text Box 67"/>
          <p:cNvSpPr txBox="1">
            <a:spLocks noChangeArrowheads="1"/>
          </p:cNvSpPr>
          <p:nvPr/>
        </p:nvSpPr>
        <p:spPr bwMode="auto">
          <a:xfrm>
            <a:off x="2916238" y="5537200"/>
            <a:ext cx="47593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altLang="ko-KR" sz="1600">
                <a:latin typeface="맑은 고딕"/>
                <a:ea typeface="맑은 고딕"/>
              </a:rPr>
              <a:t>Golf</a:t>
            </a:r>
            <a:r>
              <a:rPr kumimoji="0" lang="ko-KR" altLang="en-US" sz="1600">
                <a:latin typeface="MS PGothic" pitchFamily="34" charset="-128"/>
                <a:ea typeface="MS PGothic" pitchFamily="34" charset="-128"/>
              </a:rPr>
              <a:t>場 數</a:t>
            </a:r>
            <a:r>
              <a:rPr kumimoji="0" lang="ko-KR" altLang="en-US" sz="1600">
                <a:latin typeface="맑은 고딕"/>
                <a:ea typeface="맑은 고딕"/>
              </a:rPr>
              <a:t>      </a:t>
            </a:r>
            <a:r>
              <a:rPr kumimoji="0" lang="en-US" altLang="ko-KR" sz="1600">
                <a:latin typeface="맑은 고딕"/>
                <a:ea typeface="맑은 고딕"/>
              </a:rPr>
              <a:t>: </a:t>
            </a:r>
            <a:r>
              <a:rPr kumimoji="0" lang="ko-KR" altLang="en-US" sz="1600">
                <a:latin typeface="맑은 고딕"/>
                <a:ea typeface="맑은 고딕"/>
              </a:rPr>
              <a:t>일본 </a:t>
            </a:r>
            <a:r>
              <a:rPr kumimoji="0" lang="en-US" altLang="ko-KR" sz="1600">
                <a:solidFill>
                  <a:srgbClr val="FF00FF"/>
                </a:solidFill>
                <a:latin typeface="맑은 고딕"/>
                <a:ea typeface="맑은 고딕"/>
              </a:rPr>
              <a:t>2,342</a:t>
            </a:r>
            <a:r>
              <a:rPr kumimoji="0" lang="ko-KR" altLang="en-US" sz="1600">
                <a:latin typeface="맑은 고딕"/>
                <a:ea typeface="맑은 고딕"/>
              </a:rPr>
              <a:t>개</a:t>
            </a:r>
            <a:r>
              <a:rPr kumimoji="0" lang="en-US" altLang="ko-KR" sz="1600">
                <a:latin typeface="맑은 고딕"/>
                <a:ea typeface="맑은 고딕"/>
              </a:rPr>
              <a:t>, </a:t>
            </a:r>
            <a:r>
              <a:rPr kumimoji="0" lang="ko-KR" altLang="en-US" sz="1600">
                <a:latin typeface="맑은 고딕"/>
                <a:ea typeface="맑은 고딕"/>
              </a:rPr>
              <a:t>한국 </a:t>
            </a:r>
            <a:r>
              <a:rPr kumimoji="0" lang="en-US" altLang="ko-KR" sz="1600">
                <a:solidFill>
                  <a:srgbClr val="0000FF"/>
                </a:solidFill>
                <a:latin typeface="맑은 고딕"/>
                <a:ea typeface="맑은 고딕"/>
              </a:rPr>
              <a:t>370</a:t>
            </a:r>
            <a:r>
              <a:rPr kumimoji="0" lang="ko-KR" altLang="en-US" sz="1600">
                <a:latin typeface="맑은 고딕"/>
                <a:ea typeface="맑은 고딕"/>
              </a:rPr>
              <a:t>개 </a:t>
            </a:r>
            <a:r>
              <a:rPr kumimoji="0" lang="en-US" altLang="ko-KR" sz="1600">
                <a:latin typeface="맑은 고딕"/>
                <a:ea typeface="맑은 고딕"/>
              </a:rPr>
              <a:t>(</a:t>
            </a:r>
            <a:r>
              <a:rPr kumimoji="0" lang="en-US" altLang="ko-KR" sz="1600">
                <a:latin typeface="Arial" charset="0"/>
                <a:ea typeface="맑은 고딕"/>
              </a:rPr>
              <a:t>’</a:t>
            </a:r>
            <a:r>
              <a:rPr kumimoji="0" lang="en-US" altLang="ko-KR" sz="1600">
                <a:latin typeface="맑은 고딕"/>
                <a:ea typeface="맑은 고딕"/>
              </a:rPr>
              <a:t>09)</a:t>
            </a:r>
          </a:p>
          <a:p>
            <a:r>
              <a:rPr kumimoji="0" lang="en-US" altLang="ko-KR" sz="1600">
                <a:latin typeface="맑은 고딕"/>
                <a:ea typeface="맑은 고딕"/>
              </a:rPr>
              <a:t>PGA / LPGA  : </a:t>
            </a:r>
            <a:r>
              <a:rPr kumimoji="0" lang="ko-KR" altLang="en-US" sz="1600">
                <a:latin typeface="맑은 고딕"/>
                <a:ea typeface="맑은 고딕"/>
              </a:rPr>
              <a:t>일본  </a:t>
            </a:r>
            <a:r>
              <a:rPr kumimoji="0" lang="en-US" altLang="ko-KR" sz="1600">
                <a:solidFill>
                  <a:srgbClr val="FF00FF"/>
                </a:solidFill>
                <a:latin typeface="맑은 고딕"/>
                <a:ea typeface="맑은 고딕"/>
              </a:rPr>
              <a:t>6 </a:t>
            </a:r>
            <a:r>
              <a:rPr kumimoji="0" lang="ko-KR" altLang="en-US" sz="1600">
                <a:latin typeface="맑은 고딕"/>
                <a:ea typeface="맑은 고딕"/>
              </a:rPr>
              <a:t>명</a:t>
            </a:r>
            <a:r>
              <a:rPr kumimoji="0" lang="en-US" altLang="ko-KR" sz="1600">
                <a:latin typeface="맑은 고딕"/>
                <a:ea typeface="맑은 고딕"/>
              </a:rPr>
              <a:t>,      </a:t>
            </a:r>
            <a:r>
              <a:rPr kumimoji="0" lang="ko-KR" altLang="en-US" sz="1600">
                <a:latin typeface="맑은 고딕"/>
                <a:ea typeface="맑은 고딕"/>
              </a:rPr>
              <a:t>한국  </a:t>
            </a:r>
            <a:r>
              <a:rPr kumimoji="0" lang="en-US" altLang="ko-KR" sz="1600">
                <a:solidFill>
                  <a:srgbClr val="0000FF"/>
                </a:solidFill>
                <a:latin typeface="맑은 고딕"/>
                <a:ea typeface="맑은 고딕"/>
              </a:rPr>
              <a:t>27</a:t>
            </a:r>
            <a:r>
              <a:rPr kumimoji="0" lang="ko-KR" altLang="en-US" sz="1600">
                <a:latin typeface="맑은 고딕"/>
                <a:ea typeface="맑은 고딕"/>
              </a:rPr>
              <a:t>명 </a:t>
            </a:r>
            <a:r>
              <a:rPr kumimoji="0" lang="en-US" altLang="ko-KR" sz="1600">
                <a:latin typeface="맑은 고딕"/>
                <a:ea typeface="맑은 고딕"/>
              </a:rPr>
              <a:t>(</a:t>
            </a:r>
            <a:r>
              <a:rPr kumimoji="0" lang="en-US" altLang="ko-KR" sz="1600">
                <a:latin typeface="Arial" charset="0"/>
                <a:ea typeface="맑은 고딕"/>
              </a:rPr>
              <a:t>’</a:t>
            </a:r>
            <a:r>
              <a:rPr kumimoji="0" lang="en-US" altLang="ko-KR" sz="1600">
                <a:latin typeface="맑은 고딕"/>
                <a:ea typeface="맑은 고딕"/>
              </a:rPr>
              <a:t>08)</a:t>
            </a:r>
          </a:p>
          <a:p>
            <a:r>
              <a:rPr kumimoji="0" lang="ko-KR" altLang="en-US" sz="1600">
                <a:latin typeface="맑은 고딕"/>
                <a:ea typeface="맑은 고딕"/>
              </a:rPr>
              <a:t>고교야구팀</a:t>
            </a:r>
            <a:r>
              <a:rPr kumimoji="0" lang="ko-KR" altLang="en-US" sz="1600">
                <a:latin typeface="MS PGothic" pitchFamily="34" charset="-128"/>
                <a:ea typeface="MS PGothic" pitchFamily="34" charset="-128"/>
              </a:rPr>
              <a:t>數</a:t>
            </a:r>
            <a:r>
              <a:rPr kumimoji="0" lang="ko-KR" altLang="en-US" sz="1600">
                <a:latin typeface="맑은 고딕"/>
                <a:ea typeface="맑은 고딕"/>
              </a:rPr>
              <a:t> </a:t>
            </a:r>
            <a:r>
              <a:rPr kumimoji="0" lang="en-US" altLang="ko-KR" sz="1600">
                <a:latin typeface="맑은 고딕"/>
                <a:ea typeface="맑은 고딕"/>
              </a:rPr>
              <a:t>: </a:t>
            </a:r>
            <a:r>
              <a:rPr kumimoji="0" lang="ko-KR" altLang="en-US" sz="1600">
                <a:latin typeface="맑은 고딕"/>
                <a:ea typeface="맑은 고딕"/>
              </a:rPr>
              <a:t>일본 </a:t>
            </a:r>
            <a:r>
              <a:rPr kumimoji="0" lang="en-US" altLang="ko-KR" sz="1600">
                <a:solidFill>
                  <a:srgbClr val="FF00FF"/>
                </a:solidFill>
                <a:latin typeface="맑은 고딕"/>
                <a:ea typeface="맑은 고딕"/>
              </a:rPr>
              <a:t>4,620</a:t>
            </a:r>
            <a:r>
              <a:rPr kumimoji="0" lang="ko-KR" altLang="en-US" sz="1600">
                <a:latin typeface="맑은 고딕"/>
                <a:ea typeface="맑은 고딕"/>
              </a:rPr>
              <a:t>개</a:t>
            </a:r>
            <a:r>
              <a:rPr kumimoji="0" lang="en-US" altLang="ko-KR" sz="1600">
                <a:latin typeface="맑은 고딕"/>
                <a:ea typeface="맑은 고딕"/>
              </a:rPr>
              <a:t>, </a:t>
            </a:r>
            <a:r>
              <a:rPr kumimoji="0" lang="ko-KR" altLang="en-US" sz="1600">
                <a:latin typeface="맑은 고딕"/>
                <a:ea typeface="맑은 고딕"/>
              </a:rPr>
              <a:t>한국   </a:t>
            </a:r>
            <a:r>
              <a:rPr kumimoji="0" lang="en-US" altLang="ko-KR" sz="1600">
                <a:solidFill>
                  <a:srgbClr val="0000FF"/>
                </a:solidFill>
                <a:latin typeface="맑은 고딕"/>
                <a:ea typeface="맑은 고딕"/>
              </a:rPr>
              <a:t>53</a:t>
            </a:r>
            <a:r>
              <a:rPr kumimoji="0" lang="ko-KR" altLang="en-US" sz="1600">
                <a:latin typeface="맑은 고딕"/>
                <a:ea typeface="맑은 고딕"/>
              </a:rPr>
              <a:t>개 </a:t>
            </a:r>
            <a:r>
              <a:rPr kumimoji="0" lang="en-US" altLang="ko-KR" sz="1600">
                <a:latin typeface="맑은 고딕"/>
                <a:ea typeface="맑은 고딕"/>
              </a:rPr>
              <a:t>(</a:t>
            </a:r>
            <a:r>
              <a:rPr kumimoji="0" lang="en-US" altLang="ko-KR" sz="1600">
                <a:latin typeface="Arial" charset="0"/>
                <a:ea typeface="맑은 고딕"/>
              </a:rPr>
              <a:t>’</a:t>
            </a:r>
            <a:r>
              <a:rPr kumimoji="0" lang="en-US" altLang="ko-KR" sz="1600">
                <a:latin typeface="맑은 고딕"/>
                <a:ea typeface="맑은 고딕"/>
              </a:rPr>
              <a:t>09)</a:t>
            </a:r>
          </a:p>
          <a:p>
            <a:r>
              <a:rPr kumimoji="0" lang="ko-KR" altLang="en-US" sz="1600">
                <a:latin typeface="맑은 고딕"/>
                <a:ea typeface="맑은 고딕"/>
              </a:rPr>
              <a:t>메이저리거    </a:t>
            </a:r>
            <a:r>
              <a:rPr kumimoji="0" lang="en-US" altLang="ko-KR" sz="1600">
                <a:latin typeface="맑은 고딕"/>
                <a:ea typeface="맑은 고딕"/>
              </a:rPr>
              <a:t>: </a:t>
            </a:r>
            <a:r>
              <a:rPr kumimoji="0" lang="ko-KR" altLang="en-US" sz="1600">
                <a:latin typeface="맑은 고딕"/>
                <a:ea typeface="맑은 고딕"/>
              </a:rPr>
              <a:t>일본 </a:t>
            </a:r>
            <a:r>
              <a:rPr kumimoji="0" lang="en-US" altLang="ko-KR" sz="1600">
                <a:solidFill>
                  <a:srgbClr val="FF00FF"/>
                </a:solidFill>
                <a:latin typeface="맑은 고딕"/>
                <a:ea typeface="맑은 고딕"/>
              </a:rPr>
              <a:t>21 </a:t>
            </a:r>
            <a:r>
              <a:rPr kumimoji="0" lang="ko-KR" altLang="en-US" sz="1600">
                <a:latin typeface="맑은 고딕"/>
                <a:ea typeface="맑은 고딕"/>
              </a:rPr>
              <a:t>명</a:t>
            </a:r>
            <a:r>
              <a:rPr kumimoji="0" lang="en-US" altLang="ko-KR" sz="1600">
                <a:latin typeface="맑은 고딕"/>
                <a:ea typeface="맑은 고딕"/>
              </a:rPr>
              <a:t>,     </a:t>
            </a:r>
            <a:r>
              <a:rPr kumimoji="0" lang="ko-KR" altLang="en-US" sz="1600">
                <a:latin typeface="맑은 고딕"/>
                <a:ea typeface="맑은 고딕"/>
              </a:rPr>
              <a:t>한국    </a:t>
            </a:r>
            <a:r>
              <a:rPr kumimoji="0" lang="en-US" altLang="ko-KR" sz="1600">
                <a:solidFill>
                  <a:srgbClr val="0000FF"/>
                </a:solidFill>
                <a:latin typeface="맑은 고딕"/>
                <a:ea typeface="맑은 고딕"/>
              </a:rPr>
              <a:t>2 </a:t>
            </a:r>
            <a:r>
              <a:rPr kumimoji="0" lang="ko-KR" altLang="en-US" sz="1600">
                <a:latin typeface="맑은 고딕"/>
                <a:ea typeface="맑은 고딕"/>
              </a:rPr>
              <a:t>명 </a:t>
            </a:r>
            <a:r>
              <a:rPr kumimoji="0" lang="en-US" altLang="ko-KR" sz="1600">
                <a:latin typeface="맑은 고딕"/>
                <a:ea typeface="맑은 고딕"/>
              </a:rPr>
              <a:t>(</a:t>
            </a:r>
            <a:r>
              <a:rPr kumimoji="0" lang="en-US" altLang="ko-KR" sz="1600">
                <a:latin typeface="Arial" charset="0"/>
                <a:ea typeface="맑은 고딕"/>
              </a:rPr>
              <a:t>’</a:t>
            </a:r>
            <a:r>
              <a:rPr kumimoji="0" lang="en-US" altLang="ko-KR" sz="1600">
                <a:latin typeface="맑은 고딕"/>
                <a:ea typeface="맑은 고딕"/>
              </a:rPr>
              <a:t>09)</a:t>
            </a:r>
          </a:p>
        </p:txBody>
      </p:sp>
      <p:sp>
        <p:nvSpPr>
          <p:cNvPr id="31764" name="AutoShape 68"/>
          <p:cNvSpPr>
            <a:spLocks noChangeArrowheads="1"/>
          </p:cNvSpPr>
          <p:nvPr/>
        </p:nvSpPr>
        <p:spPr bwMode="auto">
          <a:xfrm>
            <a:off x="2771775" y="5661025"/>
            <a:ext cx="4824413" cy="792163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31765" name="Text Box 69"/>
          <p:cNvSpPr txBox="1">
            <a:spLocks noChangeArrowheads="1"/>
          </p:cNvSpPr>
          <p:nvPr/>
        </p:nvSpPr>
        <p:spPr bwMode="auto">
          <a:xfrm>
            <a:off x="611188" y="5578475"/>
            <a:ext cx="163195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kumimoji="0" lang="en-US" altLang="ko-KR" sz="1600" u="sng">
                <a:solidFill>
                  <a:srgbClr val="008000"/>
                </a:solidFill>
                <a:latin typeface="맑은 고딕"/>
                <a:ea typeface="맑은 고딕"/>
                <a:sym typeface="Symbol" pitchFamily="18" charset="2"/>
              </a:rPr>
              <a:t> </a:t>
            </a:r>
            <a:r>
              <a:rPr kumimoji="0" lang="en-US" altLang="ko-KR" sz="1600" u="sng">
                <a:solidFill>
                  <a:srgbClr val="008000"/>
                </a:solidFill>
                <a:latin typeface="맑은 고딕"/>
                <a:ea typeface="맑은 고딕"/>
              </a:rPr>
              <a:t>4</a:t>
            </a:r>
            <a:r>
              <a:rPr kumimoji="0" lang="ko-KR" altLang="en-US" sz="1600" u="sng">
                <a:solidFill>
                  <a:srgbClr val="008000"/>
                </a:solidFill>
                <a:latin typeface="맑은 고딕"/>
                <a:ea typeface="맑은 고딕"/>
              </a:rPr>
              <a:t>년제 대학</a:t>
            </a:r>
            <a:r>
              <a:rPr kumimoji="0" lang="ko-KR" altLang="en-US" sz="1600">
                <a:solidFill>
                  <a:srgbClr val="008000"/>
                </a:solidFill>
                <a:latin typeface="맑은 고딕"/>
                <a:ea typeface="맑은 고딕"/>
              </a:rPr>
              <a:t>    </a:t>
            </a:r>
          </a:p>
          <a:p>
            <a:pPr>
              <a:lnSpc>
                <a:spcPct val="90000"/>
              </a:lnSpc>
            </a:pPr>
            <a:r>
              <a:rPr kumimoji="0" lang="en-US" altLang="ko-KR" sz="1600">
                <a:latin typeface="맑은 고딕"/>
                <a:ea typeface="맑은 고딕"/>
              </a:rPr>
              <a:t>: </a:t>
            </a:r>
            <a:r>
              <a:rPr kumimoji="0" lang="ko-KR" altLang="en-US" sz="1600">
                <a:latin typeface="맑은 고딕"/>
                <a:ea typeface="맑은 고딕"/>
              </a:rPr>
              <a:t>일본 </a:t>
            </a:r>
            <a:r>
              <a:rPr kumimoji="0" lang="en-US" altLang="ko-KR" sz="1600">
                <a:latin typeface="맑은 고딕"/>
                <a:ea typeface="맑은 고딕"/>
              </a:rPr>
              <a:t>765</a:t>
            </a:r>
            <a:r>
              <a:rPr kumimoji="0" lang="ko-KR" altLang="en-US" sz="1600">
                <a:latin typeface="맑은 고딕"/>
                <a:ea typeface="맑은 고딕"/>
              </a:rPr>
              <a:t>개</a:t>
            </a:r>
          </a:p>
          <a:p>
            <a:pPr>
              <a:lnSpc>
                <a:spcPct val="90000"/>
              </a:lnSpc>
            </a:pPr>
            <a:r>
              <a:rPr kumimoji="0" lang="ko-KR" altLang="en-US" sz="1600">
                <a:latin typeface="맑은 고딕"/>
                <a:ea typeface="맑은 고딕"/>
              </a:rPr>
              <a:t>  한국 </a:t>
            </a:r>
            <a:r>
              <a:rPr kumimoji="0" lang="en-US" altLang="ko-KR" sz="1600">
                <a:latin typeface="맑은 고딕"/>
                <a:ea typeface="맑은 고딕"/>
              </a:rPr>
              <a:t>199</a:t>
            </a:r>
            <a:r>
              <a:rPr kumimoji="0" lang="ko-KR" altLang="en-US" sz="1600">
                <a:latin typeface="맑은 고딕"/>
                <a:ea typeface="맑은 고딕"/>
              </a:rPr>
              <a:t>개</a:t>
            </a:r>
          </a:p>
        </p:txBody>
      </p:sp>
      <p:sp>
        <p:nvSpPr>
          <p:cNvPr id="72" name="슬라이드 번호 개체 틀 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D70D-D0DB-482E-A8FB-959C6890456E}" type="slidenum">
              <a:rPr lang="ko-KR" altLang="en-US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en-US" altLang="ko-KR" smtClean="0"/>
              <a:t>1. </a:t>
            </a:r>
            <a:r>
              <a:rPr lang="ko-KR" altLang="en-US" smtClean="0"/>
              <a:t>선진문물 수용 마인드 형성</a:t>
            </a:r>
          </a:p>
        </p:txBody>
      </p:sp>
      <p:sp>
        <p:nvSpPr>
          <p:cNvPr id="39939" name="Text Box 13"/>
          <p:cNvSpPr txBox="1">
            <a:spLocks noChangeArrowheads="1"/>
          </p:cNvSpPr>
          <p:nvPr/>
        </p:nvSpPr>
        <p:spPr bwMode="auto">
          <a:xfrm>
            <a:off x="323850" y="1557338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39940" name="Text Box 14"/>
          <p:cNvSpPr txBox="1">
            <a:spLocks noChangeArrowheads="1"/>
          </p:cNvSpPr>
          <p:nvPr/>
        </p:nvSpPr>
        <p:spPr bwMode="auto">
          <a:xfrm>
            <a:off x="179512" y="1340768"/>
            <a:ext cx="8424863" cy="5298886"/>
          </a:xfrm>
          <a:prstGeom prst="rect">
            <a:avLst/>
          </a:prstGeom>
          <a:solidFill>
            <a:schemeClr val="bg2">
              <a:alpha val="96861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  <a:spcBef>
                <a:spcPct val="50000"/>
              </a:spcBef>
            </a:pPr>
            <a:endParaRPr kumimoji="0" lang="en-US" altLang="ko-KR" sz="24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en-US" altLang="ko-KR" sz="2400" b="1" dirty="0" smtClean="0">
                <a:latin typeface="바탕체" pitchFamily="17" charset="-127"/>
                <a:ea typeface="바탕체" pitchFamily="17" charset="-127"/>
              </a:rPr>
              <a:t>1)</a:t>
            </a:r>
            <a:r>
              <a:rPr kumimoji="0" lang="ko-KR" altLang="en-US" sz="2400" b="1" dirty="0" smtClean="0">
                <a:latin typeface="바탕체" pitchFamily="17" charset="-127"/>
                <a:ea typeface="바탕체" pitchFamily="17" charset="-127"/>
              </a:rPr>
              <a:t> 匠人精神</a:t>
            </a:r>
            <a:r>
              <a:rPr kumimoji="0" lang="ko-KR" altLang="en-US" sz="2800" b="1" dirty="0" smtClean="0">
                <a:latin typeface="바탕체" pitchFamily="17" charset="-127"/>
                <a:ea typeface="바탕체" pitchFamily="17" charset="-127"/>
              </a:rPr>
              <a:t> </a:t>
            </a:r>
            <a:endParaRPr kumimoji="0" lang="ko-KR" altLang="en-US" sz="2800" b="1" dirty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ko-KR" altLang="en-US" b="1" dirty="0">
                <a:latin typeface="바탕체" pitchFamily="17" charset="-127"/>
                <a:ea typeface="바탕체" pitchFamily="17" charset="-127"/>
              </a:rPr>
              <a:t>  </a:t>
            </a:r>
            <a:r>
              <a:rPr kumimoji="0" lang="ko-KR" altLang="en-US" b="1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kumimoji="0" lang="ko-KR" altLang="en-US" b="1" dirty="0" smtClean="0">
                <a:solidFill>
                  <a:prstClr val="black"/>
                </a:solidFill>
                <a:latin typeface="바탕체" pitchFamily="17" charset="-127"/>
                <a:ea typeface="바탕체" pitchFamily="17" charset="-127"/>
              </a:rPr>
              <a:t>●</a:t>
            </a:r>
            <a:r>
              <a:rPr kumimoji="0" lang="en-US" altLang="ko-KR" sz="24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kumimoji="0" lang="ko-KR" altLang="en-US" sz="2000" b="1" dirty="0">
                <a:latin typeface="바탕체" pitchFamily="17" charset="-127"/>
                <a:ea typeface="바탕체" pitchFamily="17" charset="-127"/>
              </a:rPr>
              <a:t>將軍</a:t>
            </a:r>
            <a:r>
              <a:rPr kumimoji="0" lang="en-US" altLang="ko-KR" sz="2000" b="1" dirty="0">
                <a:latin typeface="바탕체" pitchFamily="17" charset="-127"/>
                <a:ea typeface="바탕체" pitchFamily="17" charset="-127"/>
              </a:rPr>
              <a:t>, </a:t>
            </a:r>
            <a:r>
              <a:rPr kumimoji="0" lang="ko-KR" altLang="en-US" sz="2000" b="1" dirty="0">
                <a:latin typeface="바탕체" pitchFamily="17" charset="-127"/>
                <a:ea typeface="바탕체" pitchFamily="17" charset="-127"/>
              </a:rPr>
              <a:t>最上品 槪念</a:t>
            </a:r>
            <a:r>
              <a:rPr kumimoji="0" lang="en-US" altLang="ko-KR" sz="2000" b="1" dirty="0">
                <a:latin typeface="바탕체" pitchFamily="17" charset="-127"/>
                <a:ea typeface="바탕체" pitchFamily="17" charset="-127"/>
              </a:rPr>
              <a:t>, </a:t>
            </a:r>
            <a:r>
              <a:rPr kumimoji="0" lang="ko-KR" altLang="en-US" sz="2000" b="1" dirty="0">
                <a:latin typeface="바탕체" pitchFamily="17" charset="-127"/>
                <a:ea typeface="바탕체" pitchFamily="17" charset="-127"/>
              </a:rPr>
              <a:t>分野別 특출 人物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endParaRPr kumimoji="0" lang="en-US" altLang="ko-KR" sz="2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en-US" altLang="ko-KR" sz="2400" b="1" dirty="0" smtClean="0">
                <a:latin typeface="바탕체" pitchFamily="17" charset="-127"/>
                <a:ea typeface="바탕체" pitchFamily="17" charset="-127"/>
              </a:rPr>
              <a:t>2)</a:t>
            </a:r>
            <a:r>
              <a:rPr kumimoji="0" lang="ko-KR" altLang="en-US" sz="2400" b="1" dirty="0" smtClean="0">
                <a:latin typeface="바탕체" pitchFamily="17" charset="-127"/>
                <a:ea typeface="바탕체" pitchFamily="17" charset="-127"/>
              </a:rPr>
              <a:t> 호기심</a:t>
            </a:r>
            <a:endParaRPr kumimoji="0" lang="en-US" altLang="ko-KR" sz="24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ko-KR" altLang="en-US" b="1" dirty="0" smtClean="0">
                <a:solidFill>
                  <a:prstClr val="black"/>
                </a:solidFill>
                <a:latin typeface="바탕체" pitchFamily="17" charset="-127"/>
                <a:ea typeface="바탕체" pitchFamily="17" charset="-127"/>
              </a:rPr>
              <a:t>    ● </a:t>
            </a:r>
            <a:r>
              <a:rPr kumimoji="0" lang="en-US" altLang="ko-KR" sz="2000" b="1" dirty="0" smtClean="0">
                <a:latin typeface="바탕체" pitchFamily="17" charset="-127"/>
                <a:ea typeface="바탕체" pitchFamily="17" charset="-127"/>
              </a:rPr>
              <a:t>1543</a:t>
            </a:r>
            <a:r>
              <a:rPr kumimoji="0" lang="ko-KR" altLang="en-US" sz="2000" b="1" dirty="0" smtClean="0">
                <a:latin typeface="바탕체" pitchFamily="17" charset="-127"/>
                <a:ea typeface="바탕체" pitchFamily="17" charset="-127"/>
              </a:rPr>
              <a:t>年</a:t>
            </a:r>
            <a:r>
              <a:rPr kumimoji="0" lang="en-US" altLang="ko-KR" sz="2000" b="1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kumimoji="0" lang="ko-KR" altLang="en-US" sz="2000" b="1" dirty="0" err="1">
                <a:latin typeface="바탕체" pitchFamily="17" charset="-127"/>
                <a:ea typeface="바탕체" pitchFamily="17" charset="-127"/>
              </a:rPr>
              <a:t>鐵砲</a:t>
            </a:r>
            <a:r>
              <a:rPr kumimoji="0" lang="ko-KR" altLang="en-US" sz="2000" b="1" dirty="0">
                <a:latin typeface="바탕체" pitchFamily="17" charset="-127"/>
                <a:ea typeface="바탕체" pitchFamily="17" charset="-127"/>
              </a:rPr>
              <a:t> 傳來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ko-KR" altLang="en-US" sz="2800" b="1" dirty="0">
                <a:latin typeface="바탕체" pitchFamily="17" charset="-127"/>
                <a:ea typeface="바탕체" pitchFamily="17" charset="-127"/>
              </a:rPr>
              <a:t>   </a:t>
            </a:r>
            <a:r>
              <a:rPr kumimoji="0" lang="ko-KR" altLang="en-US" sz="2800" b="1" dirty="0" smtClean="0">
                <a:latin typeface="바탕체" pitchFamily="17" charset="-127"/>
                <a:ea typeface="바탕체" pitchFamily="17" charset="-127"/>
              </a:rPr>
              <a:t>  </a:t>
            </a:r>
            <a:r>
              <a:rPr kumimoji="0" lang="en-US" altLang="ko-KR" sz="2000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kumimoji="0" lang="ko-KR" altLang="en-US" sz="2000" b="1" dirty="0">
                <a:latin typeface="바탕체" pitchFamily="17" charset="-127"/>
                <a:ea typeface="바탕체" pitchFamily="17" charset="-127"/>
              </a:rPr>
              <a:t>種子島主</a:t>
            </a:r>
            <a:r>
              <a:rPr kumimoji="0" lang="en-US" altLang="ko-KR" sz="2000" b="1" dirty="0">
                <a:latin typeface="바탕체" pitchFamily="17" charset="-127"/>
                <a:ea typeface="바탕체" pitchFamily="17" charset="-127"/>
              </a:rPr>
              <a:t>(2</a:t>
            </a:r>
            <a:r>
              <a:rPr kumimoji="0" lang="ko-KR" altLang="en-US" sz="2000" b="1" dirty="0" err="1">
                <a:latin typeface="바탕체" pitchFamily="17" charset="-127"/>
                <a:ea typeface="바탕체" pitchFamily="17" charset="-127"/>
              </a:rPr>
              <a:t>千兩</a:t>
            </a:r>
            <a:r>
              <a:rPr kumimoji="0" lang="en-US" altLang="ko-KR" sz="2000" b="1" dirty="0">
                <a:latin typeface="바탕체" pitchFamily="17" charset="-127"/>
                <a:ea typeface="바탕체" pitchFamily="17" charset="-127"/>
              </a:rPr>
              <a:t>), </a:t>
            </a:r>
            <a:r>
              <a:rPr kumimoji="0" lang="ko-KR" altLang="en-US" sz="2000" b="1" dirty="0">
                <a:latin typeface="바탕체" pitchFamily="17" charset="-127"/>
                <a:ea typeface="바탕체" pitchFamily="17" charset="-127"/>
              </a:rPr>
              <a:t>대장장이</a:t>
            </a:r>
            <a:r>
              <a:rPr kumimoji="0" lang="en-US" altLang="ko-KR" sz="2000" b="1" dirty="0">
                <a:latin typeface="바탕체" pitchFamily="17" charset="-127"/>
                <a:ea typeface="바탕체" pitchFamily="17" charset="-127"/>
              </a:rPr>
              <a:t>(</a:t>
            </a:r>
            <a:r>
              <a:rPr kumimoji="0" lang="ko-KR" altLang="en-US" sz="2000" b="1" dirty="0">
                <a:latin typeface="바탕체" pitchFamily="17" charset="-127"/>
                <a:ea typeface="바탕체" pitchFamily="17" charset="-127"/>
              </a:rPr>
              <a:t>나사</a:t>
            </a:r>
            <a:r>
              <a:rPr kumimoji="0" lang="en-US" altLang="ko-KR" sz="2000" b="1" dirty="0">
                <a:latin typeface="바탕체" pitchFamily="17" charset="-127"/>
                <a:ea typeface="바탕체" pitchFamily="17" charset="-127"/>
              </a:rPr>
              <a:t>)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ko-KR" altLang="en-US" b="1" dirty="0" smtClean="0">
                <a:latin typeface="바탕체" pitchFamily="17" charset="-127"/>
                <a:ea typeface="바탕체" pitchFamily="17" charset="-127"/>
              </a:rPr>
              <a:t>    ●</a:t>
            </a:r>
            <a:r>
              <a:rPr kumimoji="0" lang="ko-KR" altLang="en-US" sz="28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kumimoji="0" lang="ko-KR" altLang="en-US" sz="2000" b="1" dirty="0" err="1" smtClean="0">
                <a:latin typeface="바탕체" pitchFamily="17" charset="-127"/>
                <a:ea typeface="바탕체" pitchFamily="17" charset="-127"/>
              </a:rPr>
              <a:t>室町시대</a:t>
            </a:r>
            <a:r>
              <a:rPr kumimoji="0" lang="en-US" altLang="ko-KR" sz="2000" b="1" dirty="0" err="1">
                <a:latin typeface="바탕체" pitchFamily="17" charset="-127"/>
                <a:ea typeface="바탕체" pitchFamily="17" charset="-127"/>
              </a:rPr>
              <a:t>(</a:t>
            </a:r>
            <a:r>
              <a:rPr kumimoji="0" lang="ko-KR" altLang="en-US" sz="2000" b="1" dirty="0" err="1">
                <a:latin typeface="바탕체" pitchFamily="17" charset="-127"/>
                <a:ea typeface="바탕체" pitchFamily="17" charset="-127"/>
              </a:rPr>
              <a:t>가라쿠리人形</a:t>
            </a:r>
            <a:r>
              <a:rPr kumimoji="0" lang="en-US" altLang="ko-KR" sz="2000" b="1" dirty="0" err="1">
                <a:latin typeface="바탕체" pitchFamily="17" charset="-127"/>
                <a:ea typeface="바탕체" pitchFamily="17" charset="-127"/>
              </a:rPr>
              <a:t>), </a:t>
            </a:r>
            <a:r>
              <a:rPr kumimoji="0" lang="ko-KR" altLang="en-US" sz="2000" b="1" dirty="0" err="1">
                <a:latin typeface="바탕체" pitchFamily="17" charset="-127"/>
                <a:ea typeface="바탕체" pitchFamily="17" charset="-127"/>
              </a:rPr>
              <a:t>江戶시대</a:t>
            </a:r>
            <a:r>
              <a:rPr kumimoji="0" lang="en-US" altLang="ko-KR" sz="2000" b="1" dirty="0" err="1">
                <a:latin typeface="바탕체" pitchFamily="17" charset="-127"/>
                <a:ea typeface="바탕체" pitchFamily="17" charset="-127"/>
              </a:rPr>
              <a:t>(</a:t>
            </a:r>
            <a:r>
              <a:rPr kumimoji="0" lang="ko-KR" altLang="en-US" sz="2000" b="1" dirty="0" err="1">
                <a:latin typeface="바탕체" pitchFamily="17" charset="-127"/>
                <a:ea typeface="바탕체" pitchFamily="17" charset="-127"/>
              </a:rPr>
              <a:t>과학퀴즈</a:t>
            </a:r>
            <a:r>
              <a:rPr kumimoji="0" lang="en-US" altLang="ko-KR" sz="2000" b="1" dirty="0" err="1" smtClean="0">
                <a:latin typeface="바탕체" pitchFamily="17" charset="-127"/>
                <a:ea typeface="바탕체" pitchFamily="17" charset="-127"/>
              </a:rPr>
              <a:t>)</a:t>
            </a:r>
          </a:p>
          <a:p>
            <a:pPr>
              <a:lnSpc>
                <a:spcPts val="1700"/>
              </a:lnSpc>
              <a:spcBef>
                <a:spcPct val="50000"/>
              </a:spcBef>
            </a:pPr>
            <a:endParaRPr kumimoji="0" lang="en-US" altLang="ko-KR" sz="2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en-US" altLang="ko-KR" sz="2400" b="1" dirty="0" smtClean="0">
                <a:latin typeface="바탕체" pitchFamily="17" charset="-127"/>
                <a:ea typeface="바탕체" pitchFamily="17" charset="-127"/>
              </a:rPr>
              <a:t>3)</a:t>
            </a:r>
            <a:r>
              <a:rPr kumimoji="0" lang="ko-KR" altLang="en-US" sz="2400" b="1" dirty="0" smtClean="0">
                <a:latin typeface="바탕체" pitchFamily="17" charset="-127"/>
                <a:ea typeface="바탕체" pitchFamily="17" charset="-127"/>
              </a:rPr>
              <a:t> 財力</a:t>
            </a:r>
            <a:endParaRPr kumimoji="0" lang="en-US" altLang="ko-KR" sz="2400" b="1" dirty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ko-KR" altLang="en-US" b="1" dirty="0" smtClean="0">
                <a:latin typeface="바탕체" pitchFamily="17" charset="-127"/>
                <a:ea typeface="바탕체" pitchFamily="17" charset="-127"/>
              </a:rPr>
              <a:t>    ●</a:t>
            </a:r>
            <a:r>
              <a:rPr kumimoji="0" lang="ko-KR" altLang="en-US" sz="28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kumimoji="0" lang="ko-KR" altLang="en-US" sz="2000" b="1" dirty="0" err="1" smtClean="0">
                <a:latin typeface="바탕체" pitchFamily="17" charset="-127"/>
                <a:ea typeface="바탕체" pitchFamily="17" charset="-127"/>
              </a:rPr>
              <a:t>島根</a:t>
            </a:r>
            <a:r>
              <a:rPr kumimoji="0" lang="en-US" altLang="ko-KR" sz="2000" b="1" dirty="0" err="1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kumimoji="0" lang="ko-KR" altLang="en-US" sz="2000" b="1" dirty="0" err="1" smtClean="0">
                <a:latin typeface="바탕체" pitchFamily="17" charset="-127"/>
                <a:ea typeface="바탕체" pitchFamily="17" charset="-127"/>
              </a:rPr>
              <a:t>시마네</a:t>
            </a:r>
            <a:r>
              <a:rPr kumimoji="0" lang="en-US" altLang="ko-KR" sz="2000" b="1" dirty="0" err="1" smtClean="0">
                <a:latin typeface="바탕체" pitchFamily="17" charset="-127"/>
                <a:ea typeface="바탕체" pitchFamily="17" charset="-127"/>
              </a:rPr>
              <a:t>),</a:t>
            </a:r>
            <a:r>
              <a:rPr kumimoji="0" lang="ko-KR" altLang="en-US" sz="2000" b="1" dirty="0" err="1" smtClean="0">
                <a:latin typeface="바탕체" pitchFamily="17" charset="-127"/>
                <a:ea typeface="바탕체" pitchFamily="17" charset="-127"/>
              </a:rPr>
              <a:t> 石見銀鑛山</a:t>
            </a:r>
            <a:endParaRPr kumimoji="0" lang="en-US" altLang="ko-KR" sz="2000" b="1" dirty="0" err="1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en-US" altLang="ko-KR" sz="2400" b="1" dirty="0">
                <a:latin typeface="바탕체" pitchFamily="17" charset="-127"/>
                <a:ea typeface="바탕체" pitchFamily="17" charset="-127"/>
              </a:rPr>
              <a:t>   </a:t>
            </a:r>
            <a:r>
              <a:rPr kumimoji="0" lang="ko-KR" altLang="en-US" b="1" dirty="0" smtClean="0">
                <a:solidFill>
                  <a:prstClr val="black"/>
                </a:solidFill>
                <a:latin typeface="바탕체" pitchFamily="17" charset="-127"/>
                <a:ea typeface="바탕체" pitchFamily="17" charset="-127"/>
              </a:rPr>
              <a:t>●</a:t>
            </a:r>
            <a:r>
              <a:rPr kumimoji="0" lang="ko-KR" altLang="en-US" sz="2800" b="1" dirty="0" smtClean="0">
                <a:solidFill>
                  <a:prstClr val="black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kumimoji="0" lang="ko-KR" altLang="en-US" sz="2000" b="1" dirty="0" err="1" smtClean="0">
                <a:latin typeface="바탕체" pitchFamily="17" charset="-127"/>
                <a:ea typeface="바탕체" pitchFamily="17" charset="-127"/>
              </a:rPr>
              <a:t>유럽</a:t>
            </a:r>
            <a:r>
              <a:rPr kumimoji="0" lang="en-US" altLang="ko-KR" sz="2000" b="1" dirty="0" err="1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kumimoji="0" lang="ko-KR" altLang="en-US" sz="2000" b="1" dirty="0" err="1" smtClean="0">
                <a:latin typeface="바탕체" pitchFamily="17" charset="-127"/>
                <a:ea typeface="바탕체" pitchFamily="17" charset="-127"/>
              </a:rPr>
              <a:t>미국과의 交易</a:t>
            </a:r>
            <a:r>
              <a:rPr kumimoji="0" lang="en-US" altLang="ko-KR" sz="2000" b="1" dirty="0" err="1" smtClean="0">
                <a:latin typeface="바탕체" pitchFamily="17" charset="-127"/>
                <a:ea typeface="바탕체" pitchFamily="17" charset="-127"/>
              </a:rPr>
              <a:t> </a:t>
            </a:r>
            <a:endParaRPr kumimoji="0" lang="ko-KR" altLang="en-US" sz="2000" b="1" dirty="0" err="1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ko-KR" altLang="en-US" sz="2400" b="1" dirty="0">
                <a:latin typeface="바탕체" pitchFamily="17" charset="-127"/>
                <a:ea typeface="바탕체" pitchFamily="17" charset="-127"/>
              </a:rPr>
              <a:t>   </a:t>
            </a:r>
            <a:r>
              <a:rPr kumimoji="0" lang="ko-KR" altLang="en-US" b="1" dirty="0" smtClean="0">
                <a:solidFill>
                  <a:prstClr val="black"/>
                </a:solidFill>
                <a:latin typeface="바탕체" pitchFamily="17" charset="-127"/>
                <a:ea typeface="바탕체" pitchFamily="17" charset="-127"/>
              </a:rPr>
              <a:t>    </a:t>
            </a:r>
            <a:r>
              <a:rPr kumimoji="0" lang="ko-KR" altLang="en-US" sz="2000" b="1" dirty="0" smtClean="0">
                <a:latin typeface="바탕체" pitchFamily="17" charset="-127"/>
                <a:ea typeface="바탕체" pitchFamily="17" charset="-127"/>
              </a:rPr>
              <a:t>九州 도자기</a:t>
            </a:r>
            <a:r>
              <a:rPr kumimoji="0" lang="en-US" altLang="ko-KR" sz="2000" b="1" dirty="0" smtClean="0">
                <a:latin typeface="바탕체" pitchFamily="17" charset="-127"/>
                <a:ea typeface="바탕체" pitchFamily="17" charset="-127"/>
              </a:rPr>
              <a:t>, </a:t>
            </a:r>
            <a:r>
              <a:rPr kumimoji="0" lang="ko-KR" altLang="en-US" sz="2000" b="1" dirty="0" smtClean="0">
                <a:latin typeface="바탕체" pitchFamily="17" charset="-127"/>
                <a:ea typeface="바탕체" pitchFamily="17" charset="-127"/>
              </a:rPr>
              <a:t>京都 대나무</a:t>
            </a:r>
            <a:r>
              <a:rPr kumimoji="0" lang="en-US" altLang="ko-KR" sz="2000" b="1" dirty="0" err="1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kumimoji="0" lang="ko-KR" altLang="en-US" sz="2000" b="1" dirty="0" smtClean="0">
                <a:latin typeface="바탕체" pitchFamily="17" charset="-127"/>
                <a:ea typeface="바탕체" pitchFamily="17" charset="-127"/>
              </a:rPr>
              <a:t>에디슨 神社</a:t>
            </a:r>
            <a:r>
              <a:rPr kumimoji="0" lang="en-US" altLang="ko-KR" sz="2000" b="1" dirty="0" smtClean="0">
                <a:latin typeface="바탕체" pitchFamily="17" charset="-127"/>
                <a:ea typeface="바탕체" pitchFamily="17" charset="-127"/>
              </a:rPr>
              <a:t>) </a:t>
            </a:r>
            <a:r>
              <a:rPr kumimoji="0" lang="ko-KR" altLang="en-US" sz="2000" b="1" dirty="0" smtClean="0">
                <a:latin typeface="바탕체" pitchFamily="17" charset="-127"/>
                <a:ea typeface="바탕체" pitchFamily="17" charset="-127"/>
              </a:rPr>
              <a:t>수출</a:t>
            </a:r>
            <a:endParaRPr kumimoji="0" lang="en-US" altLang="ko-KR" sz="2000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ts val="1700"/>
              </a:lnSpc>
              <a:spcBef>
                <a:spcPct val="50000"/>
              </a:spcBef>
            </a:pPr>
            <a:r>
              <a:rPr kumimoji="0" lang="en-US" altLang="ko-KR" sz="2000" b="1" dirty="0" smtClean="0">
                <a:latin typeface="바탕체" pitchFamily="17" charset="-127"/>
                <a:ea typeface="바탕체" pitchFamily="17" charset="-127"/>
              </a:rPr>
              <a:t>       </a:t>
            </a:r>
            <a:r>
              <a:rPr kumimoji="0" lang="ko-KR" altLang="en-US" sz="2000" b="1" dirty="0" smtClean="0">
                <a:latin typeface="바탕체" pitchFamily="17" charset="-127"/>
                <a:ea typeface="바탕체" pitchFamily="17" charset="-127"/>
              </a:rPr>
              <a:t>軍艦 수입</a:t>
            </a:r>
          </a:p>
        </p:txBody>
      </p:sp>
      <p:pic>
        <p:nvPicPr>
          <p:cNvPr id="39941" name="Picture 15"/>
          <p:cNvPicPr>
            <a:picLocks noChangeAspect="1" noChangeArrowheads="1"/>
          </p:cNvPicPr>
          <p:nvPr/>
        </p:nvPicPr>
        <p:blipFill>
          <a:blip r:embed="rId2" cstate="print"/>
          <a:srcRect t="3230"/>
          <a:stretch>
            <a:fillRect/>
          </a:stretch>
        </p:blipFill>
        <p:spPr bwMode="auto">
          <a:xfrm>
            <a:off x="7100906" y="1340768"/>
            <a:ext cx="1719566" cy="234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15069-89A9-41D8-8E30-B573CFB47195}" type="slidenum">
              <a:rPr lang="ko-KR" altLang="en-US"/>
              <a:pPr>
                <a:defRPr/>
              </a:pPr>
              <a:t>15</a:t>
            </a:fld>
            <a:endParaRPr lang="ko-KR" altLang="en-US"/>
          </a:p>
        </p:txBody>
      </p:sp>
      <p:pic>
        <p:nvPicPr>
          <p:cNvPr id="7" name="그림 6" descr="DSCF0446.jpg"/>
          <p:cNvPicPr>
            <a:picLocks noChangeAspect="1"/>
          </p:cNvPicPr>
          <p:nvPr/>
        </p:nvPicPr>
        <p:blipFill>
          <a:blip r:embed="rId3" cstate="print"/>
          <a:srcRect l="3846" r="3846"/>
          <a:stretch>
            <a:fillRect/>
          </a:stretch>
        </p:blipFill>
        <p:spPr>
          <a:xfrm>
            <a:off x="7092280" y="3735850"/>
            <a:ext cx="1728192" cy="1404156"/>
          </a:xfrm>
          <a:prstGeom prst="rect">
            <a:avLst/>
          </a:prstGeom>
        </p:spPr>
      </p:pic>
      <p:pic>
        <p:nvPicPr>
          <p:cNvPr id="8" name="그림 7" descr="DSCF0458.jpg"/>
          <p:cNvPicPr>
            <a:picLocks noChangeAspect="1"/>
          </p:cNvPicPr>
          <p:nvPr/>
        </p:nvPicPr>
        <p:blipFill>
          <a:blip r:embed="rId4" cstate="print"/>
          <a:srcRect r="6771"/>
          <a:stretch>
            <a:fillRect/>
          </a:stretch>
        </p:blipFill>
        <p:spPr>
          <a:xfrm>
            <a:off x="7075028" y="5209719"/>
            <a:ext cx="1745444" cy="1404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내용 개체 틀 5" descr="800px-Sankiko0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857750"/>
            <a:ext cx="9144000" cy="1589088"/>
          </a:xfrm>
        </p:spPr>
      </p:pic>
      <p:sp>
        <p:nvSpPr>
          <p:cNvPr id="81923" name="제목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en-US" altLang="ko-KR" smtClean="0">
                <a:solidFill>
                  <a:schemeClr val="bg1"/>
                </a:solidFill>
              </a:rPr>
              <a:t>2. </a:t>
            </a:r>
            <a:r>
              <a:rPr lang="ko-KR" altLang="en-US" smtClean="0">
                <a:solidFill>
                  <a:schemeClr val="bg1"/>
                </a:solidFill>
              </a:rPr>
              <a:t>사회제도와 시스템</a:t>
            </a:r>
          </a:p>
        </p:txBody>
      </p:sp>
      <p:sp>
        <p:nvSpPr>
          <p:cNvPr id="4" name="슬라이드 번호 개체 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65C5C6-6E7F-4711-868F-4FF48C06C482}" type="slidenum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925" name="TextBox 6"/>
          <p:cNvSpPr txBox="1">
            <a:spLocks noChangeArrowheads="1"/>
          </p:cNvSpPr>
          <p:nvPr/>
        </p:nvSpPr>
        <p:spPr bwMode="auto">
          <a:xfrm>
            <a:off x="71438" y="1285875"/>
            <a:ext cx="2938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3200" b="1">
                <a:latin typeface="맑은 고딕"/>
                <a:ea typeface="맑은 고딕"/>
              </a:rPr>
              <a:t>예</a:t>
            </a:r>
            <a:r>
              <a:rPr kumimoji="0" lang="en-US" altLang="ko-KR" sz="3200" b="1">
                <a:latin typeface="맑은 고딕"/>
                <a:ea typeface="맑은 고딕"/>
              </a:rPr>
              <a:t>) </a:t>
            </a:r>
            <a:r>
              <a:rPr kumimoji="0" lang="ko-KR" altLang="en-US" sz="3200" b="1">
                <a:latin typeface="맑은 고딕"/>
                <a:ea typeface="맑은 고딕"/>
              </a:rPr>
              <a:t>參勤交代制</a:t>
            </a:r>
          </a:p>
        </p:txBody>
      </p:sp>
      <p:sp>
        <p:nvSpPr>
          <p:cNvPr id="81926" name="TextBox 7"/>
          <p:cNvSpPr txBox="1">
            <a:spLocks noChangeArrowheads="1"/>
          </p:cNvSpPr>
          <p:nvPr/>
        </p:nvSpPr>
        <p:spPr bwMode="auto">
          <a:xfrm>
            <a:off x="214313" y="1928813"/>
            <a:ext cx="8929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2400" dirty="0">
                <a:latin typeface="맑은 고딕"/>
                <a:ea typeface="맑은 고딕"/>
              </a:rPr>
              <a:t> </a:t>
            </a:r>
            <a:r>
              <a:rPr kumimoji="0" lang="ko-KR" altLang="en-US" sz="2400" dirty="0">
                <a:latin typeface="맑은 고딕"/>
                <a:ea typeface="맑은 고딕"/>
              </a:rPr>
              <a:t>동서의 </a:t>
            </a:r>
            <a:r>
              <a:rPr kumimoji="0" lang="ko-KR" altLang="en-US" sz="2400" dirty="0" err="1">
                <a:latin typeface="맑은 고딕"/>
                <a:ea typeface="맑은 고딕"/>
              </a:rPr>
              <a:t>다이묘</a:t>
            </a:r>
            <a:r>
              <a:rPr kumimoji="0" lang="en-US" altLang="ko-KR" sz="2400" dirty="0">
                <a:latin typeface="맑은 고딕"/>
                <a:ea typeface="맑은 고딕"/>
              </a:rPr>
              <a:t>(</a:t>
            </a:r>
            <a:r>
              <a:rPr kumimoji="0" lang="ko-KR" altLang="en-US" sz="2400" dirty="0">
                <a:latin typeface="맑은 고딕"/>
                <a:ea typeface="맑은 고딕"/>
              </a:rPr>
              <a:t>大名</a:t>
            </a:r>
            <a:r>
              <a:rPr kumimoji="0" lang="en-US" altLang="ko-KR" sz="2400" dirty="0">
                <a:latin typeface="맑은 고딕"/>
                <a:ea typeface="맑은 고딕"/>
              </a:rPr>
              <a:t>) </a:t>
            </a:r>
            <a:r>
              <a:rPr kumimoji="0" lang="ko-KR" altLang="en-US" sz="2400" dirty="0">
                <a:latin typeface="맑은 고딕"/>
                <a:ea typeface="맑은 고딕"/>
              </a:rPr>
              <a:t>들이 </a:t>
            </a:r>
            <a:r>
              <a:rPr kumimoji="0" lang="en-US" altLang="ko-KR" sz="2400" dirty="0">
                <a:latin typeface="맑은 고딕"/>
                <a:ea typeface="맑은 고딕"/>
              </a:rPr>
              <a:t>1</a:t>
            </a:r>
            <a:r>
              <a:rPr kumimoji="0" lang="ko-KR" altLang="en-US" sz="2400" dirty="0">
                <a:latin typeface="맑은 고딕"/>
                <a:ea typeface="맑은 고딕"/>
              </a:rPr>
              <a:t>년씩 자치령과 </a:t>
            </a:r>
            <a:r>
              <a:rPr kumimoji="0" lang="ko-KR" altLang="en-US" sz="2400" dirty="0" err="1">
                <a:latin typeface="맑은 고딕"/>
                <a:ea typeface="맑은 고딕"/>
              </a:rPr>
              <a:t>에도에</a:t>
            </a:r>
            <a:r>
              <a:rPr kumimoji="0" lang="ko-KR" altLang="en-US" sz="2400" dirty="0">
                <a:latin typeface="맑은 고딕"/>
                <a:ea typeface="맑은 고딕"/>
              </a:rPr>
              <a:t> 번갈아 거주</a:t>
            </a:r>
            <a:endParaRPr kumimoji="0" lang="en-US" altLang="ko-KR" sz="2400" dirty="0"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2400" dirty="0">
                <a:latin typeface="맑은 고딕"/>
                <a:ea typeface="맑은 고딕"/>
              </a:rPr>
              <a:t> </a:t>
            </a:r>
            <a:r>
              <a:rPr kumimoji="0" lang="ko-KR" altLang="en-US" sz="2400" dirty="0">
                <a:latin typeface="맑은 고딕"/>
                <a:ea typeface="맑은 고딕"/>
              </a:rPr>
              <a:t>처자</a:t>
            </a:r>
            <a:r>
              <a:rPr kumimoji="0" lang="en-US" altLang="ko-KR" sz="2400" dirty="0">
                <a:latin typeface="맑은 고딕"/>
                <a:ea typeface="맑은 고딕"/>
              </a:rPr>
              <a:t>(</a:t>
            </a:r>
            <a:r>
              <a:rPr kumimoji="0" lang="ko-KR" altLang="en-US" sz="2400" dirty="0">
                <a:latin typeface="맑은 고딕"/>
                <a:ea typeface="맑은 고딕"/>
              </a:rPr>
              <a:t>妻子</a:t>
            </a:r>
            <a:r>
              <a:rPr kumimoji="0" lang="en-US" altLang="ko-KR" sz="2400" dirty="0">
                <a:latin typeface="맑은 고딕"/>
                <a:ea typeface="맑은 고딕"/>
              </a:rPr>
              <a:t>)</a:t>
            </a:r>
            <a:r>
              <a:rPr kumimoji="0" lang="ko-KR" altLang="en-US" sz="2400" dirty="0">
                <a:latin typeface="맑은 고딕"/>
                <a:ea typeface="맑은 고딕"/>
              </a:rPr>
              <a:t>는 인질로 에도에 상주</a:t>
            </a:r>
            <a:endParaRPr kumimoji="0" lang="en-US" altLang="ko-KR" sz="2400" dirty="0"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2400" dirty="0">
                <a:latin typeface="맑은 고딕"/>
                <a:ea typeface="맑은 고딕"/>
              </a:rPr>
              <a:t> </a:t>
            </a:r>
            <a:r>
              <a:rPr kumimoji="0" lang="ko-KR" altLang="en-US" sz="2400" dirty="0">
                <a:latin typeface="맑은 고딕"/>
                <a:ea typeface="맑은 고딕"/>
              </a:rPr>
              <a:t>예산의 </a:t>
            </a:r>
            <a:r>
              <a:rPr kumimoji="0" lang="en-US" altLang="ko-KR" sz="2400" dirty="0">
                <a:latin typeface="맑은 고딕"/>
                <a:ea typeface="맑은 고딕"/>
              </a:rPr>
              <a:t>1/3</a:t>
            </a:r>
            <a:r>
              <a:rPr kumimoji="0" lang="ko-KR" altLang="en-US" sz="2400" dirty="0">
                <a:latin typeface="맑은 고딕"/>
                <a:ea typeface="맑은 고딕"/>
              </a:rPr>
              <a:t>은 에도</a:t>
            </a:r>
            <a:r>
              <a:rPr kumimoji="0" lang="en-US" altLang="ko-KR" sz="2400" dirty="0">
                <a:latin typeface="맑은 고딕"/>
                <a:ea typeface="맑은 고딕"/>
              </a:rPr>
              <a:t>, 1/3</a:t>
            </a:r>
            <a:r>
              <a:rPr kumimoji="0" lang="ko-KR" altLang="en-US" sz="2400" dirty="0">
                <a:latin typeface="맑은 고딕"/>
                <a:ea typeface="맑은 고딕"/>
              </a:rPr>
              <a:t>은 이동중에</a:t>
            </a:r>
            <a:r>
              <a:rPr kumimoji="0" lang="en-US" altLang="ko-KR" sz="2400" dirty="0">
                <a:latin typeface="맑은 고딕"/>
                <a:ea typeface="맑은 고딕"/>
              </a:rPr>
              <a:t>, 1/3</a:t>
            </a:r>
            <a:r>
              <a:rPr kumimoji="0" lang="ko-KR" altLang="en-US" sz="2400" dirty="0">
                <a:latin typeface="맑은 고딕"/>
                <a:ea typeface="맑은 고딕"/>
              </a:rPr>
              <a:t>은 자치령에서 소비</a:t>
            </a:r>
          </a:p>
        </p:txBody>
      </p:sp>
      <p:sp>
        <p:nvSpPr>
          <p:cNvPr id="9" name="모서리가 둥근 직사각형 8"/>
          <p:cNvSpPr/>
          <p:nvPr/>
        </p:nvSpPr>
        <p:spPr>
          <a:xfrm rot="19794326">
            <a:off x="188913" y="4002088"/>
            <a:ext cx="2817812" cy="6572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 err="1"/>
              <a:t>다이묘의</a:t>
            </a:r>
            <a:r>
              <a:rPr kumimoji="0" lang="ko-KR" altLang="en-US" sz="2000" dirty="0"/>
              <a:t> 무력</a:t>
            </a:r>
            <a:r>
              <a:rPr kumimoji="0" lang="en-US" altLang="ko-KR" sz="2000" dirty="0"/>
              <a:t>(</a:t>
            </a:r>
            <a:r>
              <a:rPr kumimoji="0" lang="ko-KR" altLang="en-US" sz="2000" dirty="0"/>
              <a:t>無力</a:t>
            </a:r>
            <a:r>
              <a:rPr kumimoji="0" lang="en-US" altLang="ko-KR" sz="2000" dirty="0"/>
              <a:t>)</a:t>
            </a:r>
            <a:r>
              <a:rPr kumimoji="0" lang="ko-KR" altLang="en-US" sz="2000" dirty="0"/>
              <a:t>화</a:t>
            </a:r>
          </a:p>
        </p:txBody>
      </p:sp>
      <p:sp>
        <p:nvSpPr>
          <p:cNvPr id="10" name="모서리가 둥근 직사각형 9"/>
          <p:cNvSpPr/>
          <p:nvPr/>
        </p:nvSpPr>
        <p:spPr>
          <a:xfrm rot="19794326">
            <a:off x="2128838" y="3903663"/>
            <a:ext cx="3209925" cy="6572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/>
              <a:t>도로 및 이동수단의 발달</a:t>
            </a:r>
          </a:p>
        </p:txBody>
      </p:sp>
      <p:sp>
        <p:nvSpPr>
          <p:cNvPr id="11" name="모서리가 둥근 직사각형 10"/>
          <p:cNvSpPr/>
          <p:nvPr/>
        </p:nvSpPr>
        <p:spPr>
          <a:xfrm rot="19794326">
            <a:off x="4083050" y="4002088"/>
            <a:ext cx="2817813" cy="6572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/>
              <a:t>어음 및 화폐의 발달</a:t>
            </a:r>
          </a:p>
        </p:txBody>
      </p:sp>
      <p:sp>
        <p:nvSpPr>
          <p:cNvPr id="12" name="모서리가 둥근 직사각형 11"/>
          <p:cNvSpPr/>
          <p:nvPr/>
        </p:nvSpPr>
        <p:spPr>
          <a:xfrm rot="19794326">
            <a:off x="6083300" y="4002088"/>
            <a:ext cx="2817813" cy="6572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/>
              <a:t>숙박 및</a:t>
            </a:r>
            <a:r>
              <a:rPr kumimoji="0" lang="en-US" altLang="ko-KR" sz="2000" dirty="0"/>
              <a:t> </a:t>
            </a:r>
            <a:r>
              <a:rPr kumimoji="0" lang="ko-KR" altLang="en-US" sz="2000" dirty="0" err="1"/>
              <a:t>음식료업</a:t>
            </a:r>
            <a:r>
              <a:rPr kumimoji="0" lang="ko-KR" altLang="en-US" sz="2000" dirty="0"/>
              <a:t> 발달</a:t>
            </a:r>
            <a:endParaRPr kumimoji="0" lang="en-US" altLang="ko-K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429125"/>
          </a:xfrm>
        </p:spPr>
        <p:txBody>
          <a:bodyPr rtlCol="0">
            <a:normAutofit/>
          </a:bodyPr>
          <a:lstStyle/>
          <a:p>
            <a:pPr marL="0" lvl="0" indent="0">
              <a:lnSpc>
                <a:spcPts val="2600"/>
              </a:lnSpc>
              <a:spcBef>
                <a:spcPct val="50000"/>
              </a:spcBef>
              <a:buClrTx/>
              <a:buNone/>
            </a:pPr>
            <a:r>
              <a:rPr lang="ko-KR" altLang="en-US" sz="1800" b="1" dirty="0" smtClean="0">
                <a:solidFill>
                  <a:prstClr val="black"/>
                </a:solidFill>
                <a:latin typeface="바탕체" pitchFamily="17" charset="-127"/>
                <a:ea typeface="바탕체" pitchFamily="17" charset="-127"/>
              </a:rPr>
              <a:t>●</a:t>
            </a:r>
            <a:r>
              <a:rPr lang="ko-KR" altLang="en-US" sz="2800" b="1" dirty="0" smtClean="0">
                <a:solidFill>
                  <a:prstClr val="black"/>
                </a:solidFill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2400" b="1" dirty="0" err="1" smtClean="0">
                <a:latin typeface="바탕체" pitchFamily="17" charset="-127"/>
                <a:ea typeface="바탕체" pitchFamily="17" charset="-127"/>
              </a:rPr>
              <a:t>明治維新前</a:t>
            </a:r>
            <a:r>
              <a:rPr lang="ko-KR" altLang="en-US" sz="2400" b="1" dirty="0" smtClean="0">
                <a:latin typeface="바탕체" pitchFamily="17" charset="-127"/>
                <a:ea typeface="바탕체" pitchFamily="17" charset="-127"/>
              </a:rPr>
              <a:t> 各 지방의 富國强兵</a:t>
            </a:r>
            <a:endParaRPr lang="en-US" altLang="ko-KR" sz="2400" b="1" dirty="0" smtClean="0">
              <a:latin typeface="바탕체" pitchFamily="17" charset="-127"/>
              <a:ea typeface="바탕체" pitchFamily="17" charset="-127"/>
            </a:endParaRPr>
          </a:p>
          <a:p>
            <a:pPr marL="0" lvl="0" indent="0">
              <a:lnSpc>
                <a:spcPts val="2600"/>
              </a:lnSpc>
              <a:spcBef>
                <a:spcPct val="50000"/>
              </a:spcBef>
              <a:buClrTx/>
              <a:buNone/>
            </a:pPr>
            <a:r>
              <a:rPr lang="en-US" altLang="ko-KR" sz="2400" b="1" dirty="0" smtClean="0">
                <a:solidFill>
                  <a:prstClr val="black"/>
                </a:solidFill>
                <a:latin typeface="바탕체" pitchFamily="17" charset="-127"/>
                <a:ea typeface="바탕체" pitchFamily="17" charset="-127"/>
              </a:rPr>
              <a:t>   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薩摩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가고시마현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ko-KR" altLang="en-US" sz="2000" b="1" dirty="0" smtClean="0">
              <a:latin typeface="바탕체" pitchFamily="17" charset="-127"/>
              <a:ea typeface="바탕체" pitchFamily="17" charset="-127"/>
            </a:endParaRPr>
          </a:p>
          <a:p>
            <a:pPr marL="0" lvl="0" indent="0">
              <a:lnSpc>
                <a:spcPts val="2600"/>
              </a:lnSpc>
              <a:spcBef>
                <a:spcPct val="50000"/>
              </a:spcBef>
              <a:buClrTx/>
              <a:buNone/>
            </a:pPr>
            <a:r>
              <a:rPr lang="ko-KR" altLang="en-US" sz="2400" b="1" dirty="0" smtClean="0">
                <a:solidFill>
                  <a:prstClr val="black"/>
                </a:solidFill>
                <a:latin typeface="바탕체" pitchFamily="17" charset="-127"/>
                <a:ea typeface="바탕체" pitchFamily="17" charset="-127"/>
              </a:rPr>
              <a:t>   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長州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야마구치현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ko-KR" altLang="en-US" sz="2000" b="1" dirty="0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41986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en-US" altLang="ko-KR" smtClean="0"/>
              <a:t>3. </a:t>
            </a:r>
            <a:r>
              <a:rPr lang="ko-KR" altLang="en-US" smtClean="0"/>
              <a:t>선각자의 리더십과 인재육성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32EEB-6136-4C57-82C3-873B5E519DEA}" type="slidenum">
              <a:rPr lang="ko-KR" altLang="en-US"/>
              <a:pPr>
                <a:defRPr/>
              </a:pPr>
              <a:t>17</a:t>
            </a:fld>
            <a:endParaRPr lang="ko-KR" altLang="en-US"/>
          </a:p>
        </p:txBody>
      </p:sp>
      <p:pic>
        <p:nvPicPr>
          <p:cNvPr id="41988" name="그림 5" descr="250px-Yoshida_Shoin2.jpg"/>
          <p:cNvPicPr>
            <a:picLocks noChangeAspect="1"/>
          </p:cNvPicPr>
          <p:nvPr/>
        </p:nvPicPr>
        <p:blipFill>
          <a:blip r:embed="rId2" cstate="print"/>
          <a:srcRect l="9326" r="10414"/>
          <a:stretch>
            <a:fillRect/>
          </a:stretch>
        </p:blipFill>
        <p:spPr bwMode="auto">
          <a:xfrm>
            <a:off x="755576" y="2851694"/>
            <a:ext cx="1584176" cy="221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그림 6" descr="437PX-~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852936"/>
            <a:ext cx="1615887" cy="22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8"/>
          <p:cNvSpPr txBox="1">
            <a:spLocks noChangeArrowheads="1"/>
          </p:cNvSpPr>
          <p:nvPr/>
        </p:nvSpPr>
        <p:spPr bwMode="auto">
          <a:xfrm>
            <a:off x="827584" y="5143500"/>
            <a:ext cx="142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dirty="0">
                <a:latin typeface="맑은 고딕"/>
                <a:ea typeface="맑은 고딕"/>
              </a:rPr>
              <a:t>요시다 쇼인</a:t>
            </a:r>
          </a:p>
        </p:txBody>
      </p:sp>
      <p:sp>
        <p:nvSpPr>
          <p:cNvPr id="41992" name="TextBox 9"/>
          <p:cNvSpPr txBox="1">
            <a:spLocks noChangeArrowheads="1"/>
          </p:cNvSpPr>
          <p:nvPr/>
        </p:nvSpPr>
        <p:spPr bwMode="auto">
          <a:xfrm>
            <a:off x="2526456" y="5143500"/>
            <a:ext cx="165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dirty="0" err="1">
                <a:latin typeface="맑은 고딕"/>
                <a:ea typeface="맑은 고딕"/>
              </a:rPr>
              <a:t>이토</a:t>
            </a:r>
            <a:r>
              <a:rPr kumimoji="0" lang="ko-KR" altLang="en-US" dirty="0">
                <a:latin typeface="맑은 고딕"/>
                <a:ea typeface="맑은 고딕"/>
              </a:rPr>
              <a:t> </a:t>
            </a:r>
            <a:r>
              <a:rPr kumimoji="0" lang="ko-KR" altLang="en-US" dirty="0" err="1">
                <a:latin typeface="맑은 고딕"/>
                <a:ea typeface="맑은 고딕"/>
              </a:rPr>
              <a:t>히로부미</a:t>
            </a:r>
            <a:endParaRPr kumimoji="0" lang="ko-KR" altLang="en-US" dirty="0">
              <a:latin typeface="맑은 고딕"/>
              <a:ea typeface="맑은 고딕"/>
            </a:endParaRPr>
          </a:p>
        </p:txBody>
      </p:sp>
      <p:sp>
        <p:nvSpPr>
          <p:cNvPr id="41994" name="TextBox 11"/>
          <p:cNvSpPr txBox="1">
            <a:spLocks noChangeArrowheads="1"/>
          </p:cNvSpPr>
          <p:nvPr/>
        </p:nvSpPr>
        <p:spPr bwMode="auto">
          <a:xfrm>
            <a:off x="357188" y="5715000"/>
            <a:ext cx="8786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2000" b="1" dirty="0">
                <a:latin typeface="맑은 고딕"/>
                <a:ea typeface="맑은 고딕"/>
              </a:rPr>
              <a:t> </a:t>
            </a:r>
            <a:r>
              <a:rPr kumimoji="0" lang="ko-KR" altLang="en-US" sz="2000" b="1" dirty="0">
                <a:latin typeface="맑은 고딕"/>
                <a:ea typeface="맑은 고딕"/>
              </a:rPr>
              <a:t>메이지 유신 이전 </a:t>
            </a:r>
            <a:r>
              <a:rPr kumimoji="0" lang="en-US" altLang="ko-KR" sz="2000" b="1" dirty="0">
                <a:latin typeface="맑은 고딕"/>
                <a:ea typeface="맑은 고딕"/>
              </a:rPr>
              <a:t>:</a:t>
            </a:r>
            <a:r>
              <a:rPr kumimoji="0" lang="ko-KR" altLang="en-US" sz="2000" b="1" dirty="0">
                <a:latin typeface="맑은 고딕"/>
                <a:ea typeface="맑은 고딕"/>
              </a:rPr>
              <a:t> </a:t>
            </a:r>
            <a:r>
              <a:rPr kumimoji="0" lang="ko-KR" altLang="en-US" sz="2000" b="1" dirty="0" smtClean="0">
                <a:latin typeface="맑은 고딕"/>
                <a:ea typeface="맑은 고딕"/>
              </a:rPr>
              <a:t>江戸 영어 </a:t>
            </a:r>
            <a:r>
              <a:rPr kumimoji="0" lang="ko-KR" altLang="en-US" sz="2000" b="1" dirty="0" err="1">
                <a:latin typeface="맑은 고딕"/>
                <a:ea typeface="맑은 고딕"/>
              </a:rPr>
              <a:t>능통자</a:t>
            </a:r>
            <a:r>
              <a:rPr kumimoji="0" lang="ko-KR" altLang="en-US" sz="2000" b="1" dirty="0">
                <a:latin typeface="맑은 고딕"/>
                <a:ea typeface="맑은 고딕"/>
              </a:rPr>
              <a:t> </a:t>
            </a:r>
            <a:r>
              <a:rPr kumimoji="0" lang="en-US" altLang="ko-KR" sz="2000" b="1" dirty="0">
                <a:latin typeface="맑은 고딕"/>
                <a:ea typeface="맑은 고딕"/>
              </a:rPr>
              <a:t>500</a:t>
            </a:r>
            <a:r>
              <a:rPr kumimoji="0" lang="ko-KR" altLang="en-US" sz="2000" b="1" dirty="0">
                <a:latin typeface="맑은 고딕"/>
                <a:ea typeface="맑은 고딕"/>
              </a:rPr>
              <a:t>여명</a:t>
            </a:r>
            <a:r>
              <a:rPr kumimoji="0" lang="en-US" altLang="ko-KR" sz="2000" b="1" dirty="0">
                <a:latin typeface="맑은 고딕"/>
                <a:ea typeface="맑은 고딕"/>
              </a:rPr>
              <a:t>, </a:t>
            </a:r>
            <a:r>
              <a:rPr kumimoji="0" lang="ko-KR" altLang="en-US" sz="2000" b="1" dirty="0">
                <a:latin typeface="맑은 고딕"/>
                <a:ea typeface="맑은 고딕"/>
              </a:rPr>
              <a:t>외국인 </a:t>
            </a:r>
            <a:r>
              <a:rPr kumimoji="0" lang="en-US" altLang="ko-KR" sz="2000" b="1" dirty="0">
                <a:latin typeface="맑은 고딕"/>
                <a:ea typeface="맑은 고딕"/>
              </a:rPr>
              <a:t>1</a:t>
            </a:r>
            <a:r>
              <a:rPr kumimoji="0" lang="ko-KR" altLang="en-US" sz="2000" b="1" dirty="0">
                <a:latin typeface="맑은 고딕"/>
                <a:ea typeface="맑은 고딕"/>
              </a:rPr>
              <a:t>천명 이상 거주</a:t>
            </a:r>
            <a:endParaRPr kumimoji="0" lang="en-US" altLang="ko-KR" sz="2000" b="1" dirty="0"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2000" b="1" dirty="0">
                <a:latin typeface="맑은 고딕"/>
                <a:ea typeface="맑은 고딕"/>
              </a:rPr>
              <a:t> </a:t>
            </a:r>
            <a:r>
              <a:rPr kumimoji="0" lang="ko-KR" altLang="en-US" sz="2000" b="1" dirty="0" err="1">
                <a:latin typeface="맑은 고딕"/>
                <a:ea typeface="맑은 고딕"/>
              </a:rPr>
              <a:t>야마구치현은</a:t>
            </a:r>
            <a:r>
              <a:rPr kumimoji="0" lang="ko-KR" altLang="en-US" sz="2000" b="1" dirty="0">
                <a:latin typeface="맑은 고딕"/>
                <a:ea typeface="맑은 고딕"/>
              </a:rPr>
              <a:t> 지금까지 일본 총리 </a:t>
            </a:r>
            <a:r>
              <a:rPr kumimoji="0" lang="en-US" altLang="ko-KR" sz="2000" b="1" dirty="0">
                <a:latin typeface="맑은 고딕"/>
                <a:ea typeface="맑은 고딕"/>
              </a:rPr>
              <a:t>9</a:t>
            </a:r>
            <a:r>
              <a:rPr kumimoji="0" lang="ko-KR" altLang="en-US" sz="2000" b="1" dirty="0">
                <a:latin typeface="맑은 고딕"/>
                <a:ea typeface="맑은 고딕"/>
              </a:rPr>
              <a:t>명을 배출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283969" y="2852937"/>
            <a:ext cx="2016224" cy="223224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 dirty="0">
              <a:latin typeface="맑은 고딕"/>
              <a:ea typeface="맑은 고딕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283968" y="2852936"/>
            <a:ext cx="201622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明治維新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傑</a:t>
            </a:r>
            <a:endParaRPr kumimoji="0" lang="ko-KR" altLang="en-US" sz="2000" dirty="0">
              <a:latin typeface="맑은 고딕"/>
              <a:ea typeface="맑은 고딕"/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4427984" y="3458324"/>
            <a:ext cx="172819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西鄕隆盛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b="1" dirty="0" err="1" smtClean="0">
                <a:latin typeface="바탕체" pitchFamily="17" charset="-127"/>
                <a:ea typeface="바탕체" pitchFamily="17" charset="-127"/>
              </a:rPr>
              <a:t>大久保利通</a:t>
            </a: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b="1" dirty="0" err="1" smtClean="0">
                <a:latin typeface="바탕체" pitchFamily="17" charset="-127"/>
                <a:ea typeface="바탕체" pitchFamily="17" charset="-127"/>
              </a:rPr>
              <a:t>木戶孝允</a:t>
            </a:r>
            <a:endParaRPr lang="en-US" altLang="ko-KR" b="1" dirty="0" err="1" smtClean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516216" y="2852937"/>
            <a:ext cx="2016224" cy="223224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en-US" altLang="ko-KR" dirty="0" smtClean="0">
                <a:latin typeface="맑은 고딕"/>
                <a:ea typeface="맑은 고딕"/>
              </a:rPr>
              <a:t> </a:t>
            </a:r>
            <a:endParaRPr kumimoji="0" lang="ko-KR" altLang="en-US" dirty="0">
              <a:latin typeface="맑은 고딕"/>
              <a:ea typeface="맑은 고딕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516215" y="2852936"/>
            <a:ext cx="2016224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latin typeface="바탕체" pitchFamily="17" charset="-127"/>
                <a:ea typeface="바탕체" pitchFamily="17" charset="-127"/>
              </a:rPr>
              <a:t>土佐藩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(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</a:rPr>
              <a:t>四國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</a:rPr>
              <a:t>)</a:t>
            </a:r>
            <a:endParaRPr lang="ko-KR" altLang="en-US" sz="2000" b="1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6660231" y="3458324"/>
            <a:ext cx="172819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b="1" dirty="0" err="1" smtClean="0">
                <a:latin typeface="바탕체" pitchFamily="17" charset="-127"/>
                <a:ea typeface="바탕체" pitchFamily="17" charset="-127"/>
              </a:rPr>
              <a:t>坂本龍馬</a:t>
            </a:r>
            <a:endParaRPr lang="en-US" altLang="ko-KR" b="1" dirty="0" err="1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atin typeface="바탕체" pitchFamily="17" charset="-127"/>
                <a:ea typeface="바탕체" pitchFamily="17" charset="-127"/>
              </a:rPr>
              <a:t> 岩崎彌太郞  </a:t>
            </a:r>
            <a:endParaRPr lang="en-US" altLang="ko-KR" b="1" dirty="0" smtClean="0">
              <a:latin typeface="바탕체" pitchFamily="17" charset="-127"/>
              <a:ea typeface="바탕체" pitchFamily="17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 (</a:t>
            </a:r>
            <a:r>
              <a:rPr lang="ko-KR" altLang="en-US" b="1" dirty="0" err="1" smtClean="0">
                <a:latin typeface="바탕체" pitchFamily="17" charset="-127"/>
                <a:ea typeface="바탕체" pitchFamily="17" charset="-127"/>
              </a:rPr>
              <a:t>三菱창업자</a:t>
            </a:r>
            <a:r>
              <a:rPr lang="en-US" altLang="ko-KR" b="1" dirty="0" smtClean="0">
                <a:latin typeface="바탕체" pitchFamily="17" charset="-127"/>
                <a:ea typeface="바탕체" pitchFamily="17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en-US" altLang="ko-KR" smtClean="0"/>
              <a:t>4. </a:t>
            </a:r>
            <a:r>
              <a:rPr lang="ko-KR" altLang="en-US" smtClean="0"/>
              <a:t>벤치마킹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2434" y="980728"/>
            <a:ext cx="713650" cy="835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8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α </a:t>
            </a:r>
            <a:endParaRPr kumimoji="0" lang="ko-KR" altLang="en-US" sz="8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938470" y="1442034"/>
            <a:ext cx="713650" cy="6188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3998508" y="990813"/>
            <a:ext cx="649158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8800">
                <a:latin typeface="맑은 고딕"/>
                <a:ea typeface="맑은 고딕"/>
              </a:rPr>
              <a:t>=</a:t>
            </a:r>
            <a:endParaRPr kumimoji="0" lang="ko-KR" altLang="en-US" sz="8800">
              <a:latin typeface="맑은 고딕"/>
              <a:ea typeface="맑은 고딕"/>
            </a:endParaRP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2666360" y="990813"/>
            <a:ext cx="649158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8800">
                <a:latin typeface="맑은 고딕"/>
                <a:ea typeface="맑은 고딕"/>
              </a:rPr>
              <a:t>+</a:t>
            </a:r>
            <a:endParaRPr kumimoji="0" lang="ko-KR" altLang="en-US" sz="8800">
              <a:latin typeface="맑은 고딕"/>
              <a:ea typeface="맑은 고딕"/>
            </a:endParaRPr>
          </a:p>
        </p:txBody>
      </p:sp>
      <p:sp>
        <p:nvSpPr>
          <p:cNvPr id="9" name="이등변 삼각형 8"/>
          <p:cNvSpPr/>
          <p:nvPr/>
        </p:nvSpPr>
        <p:spPr>
          <a:xfrm>
            <a:off x="1867843" y="1359525"/>
            <a:ext cx="903957" cy="70132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5663692" y="990813"/>
            <a:ext cx="649158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8800">
                <a:latin typeface="맑은 고딕"/>
                <a:ea typeface="맑은 고딕"/>
              </a:rPr>
              <a:t>+</a:t>
            </a:r>
            <a:endParaRPr kumimoji="0" lang="ko-KR" altLang="en-US" sz="8800">
              <a:latin typeface="맑은 고딕"/>
              <a:ea typeface="맑은 고딕"/>
            </a:endParaRPr>
          </a:p>
        </p:txBody>
      </p:sp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6479897" y="1009655"/>
            <a:ext cx="468367" cy="83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8800" dirty="0">
                <a:solidFill>
                  <a:srgbClr val="FF0000"/>
                </a:solidFill>
                <a:latin typeface="맑은 고딕"/>
                <a:ea typeface="맑은 고딕"/>
              </a:rPr>
              <a:t>?</a:t>
            </a:r>
            <a:endParaRPr kumimoji="0" lang="ko-KR" altLang="en-US" sz="8800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244" y="2348880"/>
            <a:ext cx="9113315" cy="4247381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 dirty="0">
              <a:latin typeface="맑은 고딕"/>
              <a:ea typeface="맑은 고딕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4113654"/>
            <a:ext cx="8974084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en-US" altLang="ko-KR" sz="2000" dirty="0" smtClean="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日本의 경우   고대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,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중세 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-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한반도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,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中國</a:t>
            </a:r>
            <a:endParaRPr kumimoji="0" lang="en-US" altLang="ko-KR" sz="2000" dirty="0" smtClean="0">
              <a:latin typeface="맑은 고딕"/>
              <a:ea typeface="맑은 고딕"/>
            </a:endParaRPr>
          </a:p>
          <a:p>
            <a:pPr>
              <a:lnSpc>
                <a:spcPct val="110000"/>
              </a:lnSpc>
            </a:pPr>
            <a:r>
              <a:rPr kumimoji="0" lang="en-US" altLang="ko-KR" sz="2000" dirty="0" smtClean="0">
                <a:latin typeface="맑은 고딕"/>
                <a:ea typeface="맑은 고딕"/>
              </a:rPr>
              <a:t>                   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근세        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- </a:t>
            </a:r>
            <a:r>
              <a:rPr kumimoji="0" lang="ko-KR" altLang="en-US" sz="2000" dirty="0" err="1" smtClean="0">
                <a:latin typeface="맑은 고딕"/>
                <a:ea typeface="맑은 고딕"/>
              </a:rPr>
              <a:t>明治維新前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 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: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各 지방별 富國强兵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,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서양 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B/M</a:t>
            </a:r>
          </a:p>
          <a:p>
            <a:pPr>
              <a:lnSpc>
                <a:spcPct val="110000"/>
              </a:lnSpc>
            </a:pPr>
            <a:r>
              <a:rPr kumimoji="0" lang="en-US" altLang="ko-KR" sz="2000" dirty="0" smtClean="0">
                <a:latin typeface="맑은 고딕"/>
                <a:ea typeface="맑은 고딕"/>
              </a:rPr>
              <a:t>                                    </a:t>
            </a:r>
            <a:r>
              <a:rPr kumimoji="0" lang="ko-KR" altLang="en-US" sz="2000" dirty="0" err="1" smtClean="0">
                <a:latin typeface="맑은 고딕"/>
                <a:ea typeface="맑은 고딕"/>
              </a:rPr>
              <a:t>明治維新後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 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: </a:t>
            </a:r>
            <a:r>
              <a:rPr kumimoji="0" lang="ko-KR" altLang="en-US" sz="2000" dirty="0" err="1" smtClean="0">
                <a:latin typeface="맑은 고딕"/>
                <a:ea typeface="맑은 고딕"/>
              </a:rPr>
              <a:t>이와쿠라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 사절단</a:t>
            </a:r>
            <a:endParaRPr kumimoji="0" lang="en-US" altLang="ko-KR" sz="2000" dirty="0" smtClean="0">
              <a:latin typeface="맑은 고딕"/>
              <a:ea typeface="맑은 고딕"/>
            </a:endParaRPr>
          </a:p>
          <a:p>
            <a:pPr>
              <a:lnSpc>
                <a:spcPct val="110000"/>
              </a:lnSpc>
            </a:pPr>
            <a:r>
              <a:rPr kumimoji="0" lang="en-US" altLang="ko-KR" sz="2000" dirty="0" smtClean="0">
                <a:latin typeface="맑은 고딕"/>
                <a:ea typeface="맑은 고딕"/>
              </a:rPr>
              <a:t>                                                     </a:t>
            </a:r>
            <a:r>
              <a:rPr kumimoji="0" lang="ko-KR" altLang="en-US" sz="2000" dirty="0" err="1" smtClean="0">
                <a:latin typeface="맑은 고딕"/>
                <a:ea typeface="맑은 고딕"/>
              </a:rPr>
              <a:t>淸日전쟁후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 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: </a:t>
            </a:r>
            <a:r>
              <a:rPr kumimoji="0" lang="ko-KR" altLang="en-US" sz="2000" dirty="0" err="1" smtClean="0">
                <a:latin typeface="맑은 고딕"/>
                <a:ea typeface="맑은 고딕"/>
              </a:rPr>
              <a:t>프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/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독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/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미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/ </a:t>
            </a:r>
            <a:r>
              <a:rPr kumimoji="0" lang="ko-KR" altLang="en-US" sz="2000" dirty="0" err="1" smtClean="0">
                <a:latin typeface="맑은 고딕"/>
                <a:ea typeface="맑은 고딕"/>
              </a:rPr>
              <a:t>러</a:t>
            </a:r>
            <a:endParaRPr kumimoji="0" lang="en-US" altLang="ko-KR" sz="2000" dirty="0" smtClean="0">
              <a:latin typeface="맑은 고딕"/>
              <a:ea typeface="맑은 고딕"/>
            </a:endParaRPr>
          </a:p>
          <a:p>
            <a:pPr>
              <a:lnSpc>
                <a:spcPct val="110000"/>
              </a:lnSpc>
            </a:pPr>
            <a:r>
              <a:rPr kumimoji="0" lang="en-US" altLang="ko-KR" sz="2000" dirty="0" smtClean="0">
                <a:latin typeface="맑은 고딕"/>
                <a:ea typeface="맑은 고딕"/>
              </a:rPr>
              <a:t>                                                     </a:t>
            </a:r>
            <a:r>
              <a:rPr kumimoji="0" lang="ko-KR" altLang="en-US" sz="2000" dirty="0" err="1" smtClean="0">
                <a:latin typeface="맑은 고딕"/>
                <a:ea typeface="맑은 고딕"/>
              </a:rPr>
              <a:t>러日전쟁후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 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: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독일 중심</a:t>
            </a:r>
            <a:endParaRPr kumimoji="0" lang="en-US" altLang="ko-KR" sz="2000" dirty="0" smtClean="0">
              <a:latin typeface="맑은 고딕"/>
              <a:ea typeface="맑은 고딕"/>
            </a:endParaRPr>
          </a:p>
          <a:p>
            <a:pPr>
              <a:lnSpc>
                <a:spcPct val="110000"/>
              </a:lnSpc>
            </a:pPr>
            <a:r>
              <a:rPr kumimoji="0" lang="en-US" altLang="ko-KR" sz="2000" dirty="0" smtClean="0">
                <a:latin typeface="맑은 고딕"/>
                <a:ea typeface="맑은 고딕"/>
              </a:rPr>
              <a:t>                                                     </a:t>
            </a:r>
            <a:r>
              <a:rPr kumimoji="0" lang="ko-KR" altLang="en-US" sz="2000" dirty="0" err="1" smtClean="0">
                <a:latin typeface="맑은 고딕"/>
                <a:ea typeface="맑은 고딕"/>
              </a:rPr>
              <a:t>終戰後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       </a:t>
            </a:r>
            <a:r>
              <a:rPr kumimoji="0" lang="en-US" altLang="ko-KR" sz="2000" dirty="0" smtClean="0">
                <a:latin typeface="맑은 고딕"/>
                <a:ea typeface="맑은 고딕"/>
              </a:rPr>
              <a:t>: </a:t>
            </a:r>
            <a:r>
              <a:rPr kumimoji="0" lang="ko-KR" altLang="en-US" sz="2000" dirty="0" smtClean="0">
                <a:latin typeface="맑은 고딕"/>
                <a:ea typeface="맑은 고딕"/>
              </a:rPr>
              <a:t>미국 중심</a:t>
            </a:r>
            <a:endParaRPr kumimoji="0" lang="en-US" altLang="ko-KR" sz="2000" dirty="0">
              <a:latin typeface="맑은 고딕"/>
              <a:ea typeface="맑은 고딕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53200" y="6094611"/>
            <a:ext cx="2133600" cy="365125"/>
          </a:xfrm>
        </p:spPr>
        <p:txBody>
          <a:bodyPr/>
          <a:lstStyle/>
          <a:p>
            <a:pPr>
              <a:defRPr/>
            </a:pPr>
            <a:fld id="{6BD6AAAE-08F6-45E3-AFFA-CC2052593019}" type="slidenum">
              <a:rPr lang="ko-KR" altLang="en-US"/>
              <a:pPr>
                <a:defRPr/>
              </a:pPr>
              <a:t>18</a:t>
            </a:fld>
            <a:endParaRPr lang="ko-KR" altLang="en-US"/>
          </a:p>
        </p:txBody>
      </p:sp>
      <p:sp>
        <p:nvSpPr>
          <p:cNvPr id="22" name="왼쪽 대괄호 21"/>
          <p:cNvSpPr/>
          <p:nvPr/>
        </p:nvSpPr>
        <p:spPr>
          <a:xfrm>
            <a:off x="504056" y="2564904"/>
            <a:ext cx="107504" cy="1152128"/>
          </a:xfrm>
          <a:prstGeom prst="leftBracket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575369" y="2435404"/>
            <a:ext cx="86771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2400" dirty="0" smtClean="0">
                <a:latin typeface="맑은 고딕"/>
                <a:ea typeface="맑은 고딕"/>
              </a:rPr>
              <a:t>2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등 전략 </a:t>
            </a:r>
            <a:r>
              <a:rPr kumimoji="0" lang="en-US" altLang="ko-KR" sz="2400" dirty="0" smtClean="0">
                <a:latin typeface="맑은 고딕"/>
                <a:ea typeface="맑은 고딕"/>
              </a:rPr>
              <a:t>(1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등 따라가는</a:t>
            </a:r>
            <a:r>
              <a:rPr kumimoji="0" lang="en-US" altLang="ko-KR" sz="2400" dirty="0" smtClean="0">
                <a:latin typeface="맑은 고딕"/>
                <a:ea typeface="맑은 고딕"/>
              </a:rPr>
              <a:t>) : 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같은 분야의 </a:t>
            </a:r>
            <a:r>
              <a:rPr kumimoji="0" lang="en-US" altLang="ko-KR" sz="2400" dirty="0" smtClean="0">
                <a:latin typeface="맑은 고딕"/>
                <a:ea typeface="맑은 고딕"/>
              </a:rPr>
              <a:t>1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위</a:t>
            </a:r>
            <a:endParaRPr kumimoji="0" lang="en-US" altLang="ko-KR" sz="2400" dirty="0" smtClean="0">
              <a:latin typeface="맑은 고딕"/>
              <a:ea typeface="맑은 고딕"/>
            </a:endParaRPr>
          </a:p>
          <a:p>
            <a:r>
              <a:rPr kumimoji="0" lang="en-US" altLang="ko-KR" sz="2400" dirty="0" smtClean="0">
                <a:latin typeface="맑은 고딕"/>
                <a:ea typeface="맑은 고딕"/>
              </a:rPr>
              <a:t>1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등 전략              </a:t>
            </a:r>
            <a:r>
              <a:rPr kumimoji="0" lang="en-US" altLang="ko-KR" sz="2200" dirty="0" smtClean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sz="2200" dirty="0" smtClean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kumimoji="0" lang="en-US" altLang="ko-KR" sz="2200" dirty="0" smtClean="0">
                <a:solidFill>
                  <a:schemeClr val="bg1">
                    <a:lumMod val="85000"/>
                  </a:schemeClr>
                </a:solidFill>
                <a:latin typeface="맑은 고딕"/>
                <a:ea typeface="맑은 고딕"/>
              </a:rPr>
              <a:t>)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    </a:t>
            </a:r>
            <a:r>
              <a:rPr kumimoji="0" lang="en-US" altLang="ko-KR" sz="2400" dirty="0" smtClean="0">
                <a:latin typeface="맑은 고딕"/>
                <a:ea typeface="맑은 고딕"/>
              </a:rPr>
              <a:t>: 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인접한 다른 분야 </a:t>
            </a:r>
            <a:r>
              <a:rPr kumimoji="0" lang="en-US" altLang="ko-KR" sz="2400" dirty="0" smtClean="0">
                <a:latin typeface="맑은 고딕"/>
                <a:ea typeface="맑은 고딕"/>
              </a:rPr>
              <a:t>1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위</a:t>
            </a:r>
            <a:endParaRPr kumimoji="0" lang="en-US" altLang="ko-KR" sz="2400" dirty="0" smtClean="0">
              <a:latin typeface="맑은 고딕"/>
              <a:ea typeface="맑은 고딕"/>
            </a:endParaRPr>
          </a:p>
          <a:p>
            <a:r>
              <a:rPr kumimoji="0" lang="ko-KR" altLang="en-US" sz="2400" dirty="0" smtClean="0">
                <a:latin typeface="맑은 고딕"/>
                <a:ea typeface="맑은 고딕"/>
              </a:rPr>
              <a:t>슈퍼 </a:t>
            </a:r>
            <a:r>
              <a:rPr kumimoji="0" lang="en-US" altLang="ko-KR" sz="2400" dirty="0" smtClean="0">
                <a:latin typeface="맑은 고딕"/>
                <a:ea typeface="맑은 고딕"/>
              </a:rPr>
              <a:t>1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등 전략              </a:t>
            </a:r>
            <a:r>
              <a:rPr kumimoji="0" lang="en-US" altLang="ko-KR" sz="2400" dirty="0" smtClean="0">
                <a:latin typeface="맑은 고딕"/>
                <a:ea typeface="맑은 고딕"/>
              </a:rPr>
              <a:t>: 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전혀 다른 분야 </a:t>
            </a:r>
            <a:r>
              <a:rPr kumimoji="0" lang="en-US" altLang="ko-KR" sz="2400" dirty="0" smtClean="0">
                <a:latin typeface="맑은 고딕"/>
                <a:ea typeface="맑은 고딕"/>
              </a:rPr>
              <a:t>1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위 혹은 </a:t>
            </a:r>
            <a:endParaRPr kumimoji="0" lang="en-US" altLang="ko-KR" sz="2400" dirty="0" smtClean="0">
              <a:latin typeface="맑은 고딕"/>
              <a:ea typeface="맑은 고딕"/>
            </a:endParaRPr>
          </a:p>
          <a:p>
            <a:r>
              <a:rPr kumimoji="0" lang="en-US" altLang="ko-KR" sz="2400" dirty="0" smtClean="0">
                <a:latin typeface="맑은 고딕"/>
                <a:ea typeface="맑은 고딕"/>
              </a:rPr>
              <a:t>                                 </a:t>
            </a:r>
            <a:r>
              <a:rPr kumimoji="0" lang="ko-KR" altLang="en-US" sz="2400" dirty="0" smtClean="0">
                <a:latin typeface="맑은 고딕"/>
                <a:ea typeface="맑은 고딕"/>
              </a:rPr>
              <a:t>새로운 것 창조</a:t>
            </a:r>
            <a:endParaRPr kumimoji="0" lang="ko-KR" altLang="en-US" sz="2400" dirty="0">
              <a:latin typeface="맑은 고딕"/>
              <a:ea typeface="맑은 고딕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508104" y="6340039"/>
            <a:ext cx="2880320" cy="32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0" lang="en-US" altLang="ko-KR" sz="1400" dirty="0" smtClean="0">
                <a:latin typeface="맑은 고딕"/>
                <a:ea typeface="맑은 고딕"/>
              </a:rPr>
              <a:t>(*) </a:t>
            </a:r>
            <a:r>
              <a:rPr kumimoji="0" lang="ko-KR" altLang="en-US" sz="1400" dirty="0" smtClean="0">
                <a:latin typeface="맑은 고딕"/>
                <a:ea typeface="맑은 고딕"/>
              </a:rPr>
              <a:t>서울대 </a:t>
            </a:r>
            <a:r>
              <a:rPr kumimoji="0" lang="ko-KR" altLang="en-US" sz="1400" dirty="0" err="1" smtClean="0">
                <a:latin typeface="맑은 고딕"/>
                <a:ea typeface="맑은 고딕"/>
              </a:rPr>
              <a:t>문휘창</a:t>
            </a:r>
            <a:r>
              <a:rPr kumimoji="0" lang="ko-KR" altLang="en-US" sz="1400" dirty="0" smtClean="0">
                <a:latin typeface="맑은 고딕"/>
                <a:ea typeface="맑은 고딕"/>
              </a:rPr>
              <a:t> 교수</a:t>
            </a:r>
            <a:endParaRPr kumimoji="0" lang="en-US" altLang="ko-KR" sz="1400" dirty="0">
              <a:latin typeface="맑은 고딕"/>
              <a:ea typeface="맑은 고딕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020272" y="1196752"/>
            <a:ext cx="576064" cy="5570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0" lang="en-US" altLang="ko-KR" sz="3000" b="1" dirty="0" smtClean="0">
                <a:latin typeface="맑은 고딕"/>
                <a:ea typeface="맑은 고딕"/>
              </a:rPr>
              <a:t>(*)</a:t>
            </a:r>
            <a:endParaRPr kumimoji="0" lang="en-US" altLang="ko-KR" sz="3000" b="1" dirty="0"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제목 3"/>
          <p:cNvSpPr>
            <a:spLocks noGrp="1"/>
          </p:cNvSpPr>
          <p:nvPr>
            <p:ph type="title"/>
          </p:nvPr>
        </p:nvSpPr>
        <p:spPr>
          <a:xfrm>
            <a:off x="4714875" y="1643063"/>
            <a:ext cx="4143375" cy="1143000"/>
          </a:xfrm>
        </p:spPr>
        <p:txBody>
          <a:bodyPr/>
          <a:lstStyle/>
          <a:p>
            <a:r>
              <a:rPr lang="ko-KR" altLang="en-US" smtClean="0"/>
              <a:t>日本産業界의</a:t>
            </a:r>
            <a:r>
              <a:rPr lang="en-US" altLang="ko-KR" smtClean="0"/>
              <a:t/>
            </a:r>
            <a:br>
              <a:rPr lang="en-US" altLang="ko-KR" smtClean="0"/>
            </a:br>
            <a:r>
              <a:rPr lang="en-US" altLang="ko-KR" smtClean="0"/>
              <a:t>3</a:t>
            </a:r>
            <a:r>
              <a:rPr lang="ko-KR" altLang="en-US" smtClean="0"/>
              <a:t>가지 유전자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슬라이드 번호 개체 틀 8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995B90-EB10-4FD1-888F-4C37A77625CE}" type="slidenum">
              <a:rPr lang="ko-KR" altLang="en-US"/>
              <a:pPr>
                <a:defRPr/>
              </a:pPr>
              <a:t>2</a:t>
            </a:fld>
            <a:endParaRPr lang="ko-KR" altLang="en-US"/>
          </a:p>
        </p:txBody>
      </p:sp>
      <p:grpSp>
        <p:nvGrpSpPr>
          <p:cNvPr id="16386" name="그룹 110"/>
          <p:cNvGrpSpPr>
            <a:grpSpLocks/>
          </p:cNvGrpSpPr>
          <p:nvPr/>
        </p:nvGrpSpPr>
        <p:grpSpPr bwMode="auto">
          <a:xfrm>
            <a:off x="1411288" y="1843088"/>
            <a:ext cx="6434137" cy="4235450"/>
            <a:chOff x="1411278" y="1843081"/>
            <a:chExt cx="6433981" cy="4235431"/>
          </a:xfrm>
        </p:grpSpPr>
        <p:sp>
          <p:nvSpPr>
            <p:cNvPr id="16388" name="AutoShape 6"/>
            <p:cNvSpPr>
              <a:spLocks noChangeArrowheads="1"/>
            </p:cNvSpPr>
            <p:nvPr/>
          </p:nvSpPr>
          <p:spPr bwMode="auto">
            <a:xfrm>
              <a:off x="1875966" y="2489038"/>
              <a:ext cx="5893293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389" name="Text Box 10"/>
            <p:cNvSpPr txBox="1">
              <a:spLocks noChangeArrowheads="1"/>
            </p:cNvSpPr>
            <p:nvPr/>
          </p:nvSpPr>
          <p:spPr bwMode="auto">
            <a:xfrm>
              <a:off x="2453569" y="2509774"/>
              <a:ext cx="469031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rPr>
                <a:t>Click to add Title</a:t>
              </a:r>
            </a:p>
          </p:txBody>
        </p:sp>
        <p:sp>
          <p:nvSpPr>
            <p:cNvPr id="16390" name="AutoShape 12"/>
            <p:cNvSpPr>
              <a:spLocks noChangeArrowheads="1"/>
            </p:cNvSpPr>
            <p:nvPr/>
          </p:nvSpPr>
          <p:spPr bwMode="gray">
            <a:xfrm>
              <a:off x="1875966" y="2489038"/>
              <a:ext cx="5893293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391" name="AutoShape 19"/>
            <p:cNvSpPr>
              <a:spLocks noChangeArrowheads="1"/>
            </p:cNvSpPr>
            <p:nvPr/>
          </p:nvSpPr>
          <p:spPr bwMode="auto">
            <a:xfrm>
              <a:off x="1875965" y="3143248"/>
              <a:ext cx="5893294" cy="4616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392" name="Text Box 23"/>
            <p:cNvSpPr txBox="1">
              <a:spLocks noChangeArrowheads="1"/>
            </p:cNvSpPr>
            <p:nvPr/>
          </p:nvSpPr>
          <p:spPr bwMode="auto">
            <a:xfrm>
              <a:off x="2453569" y="3163984"/>
              <a:ext cx="469031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rPr>
                <a:t>Click to add Title</a:t>
              </a:r>
            </a:p>
          </p:txBody>
        </p:sp>
        <p:sp>
          <p:nvSpPr>
            <p:cNvPr id="16393" name="AutoShape 25"/>
            <p:cNvSpPr>
              <a:spLocks noChangeArrowheads="1"/>
            </p:cNvSpPr>
            <p:nvPr/>
          </p:nvSpPr>
          <p:spPr bwMode="gray">
            <a:xfrm>
              <a:off x="1875965" y="3143248"/>
              <a:ext cx="5893294" cy="4616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b="1">
                <a:solidFill>
                  <a:srgbClr val="000000"/>
                </a:solidFill>
              </a:endParaRP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gray">
            <a:xfrm>
              <a:off x="2622511" y="3163875"/>
              <a:ext cx="5146550" cy="366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latinLnBrk="0" hangingPunct="0"/>
              <a:r>
                <a:rPr kumimoji="0" lang="ko-KR" altLang="en-US" b="1" dirty="0">
                  <a:solidFill>
                    <a:srgbClr val="000000"/>
                  </a:solidFill>
                </a:rPr>
                <a:t>日本의 경쟁력은 어디에서 나왔을까</a:t>
              </a:r>
              <a:endParaRPr kumimoji="0" lang="en-US" altLang="ko-KR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gray">
            <a:xfrm>
              <a:off x="2643148" y="2528878"/>
              <a:ext cx="4714761" cy="369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rgbClr val="000000"/>
                  </a:solidFill>
                </a:rPr>
                <a:t>日本의 엄살과 불편한 진실</a:t>
              </a:r>
              <a:endParaRPr kumimoji="0" lang="en-US" altLang="ko-KR" b="1" dirty="0">
                <a:solidFill>
                  <a:srgbClr val="000000"/>
                </a:solidFill>
              </a:endParaRPr>
            </a:p>
          </p:txBody>
        </p:sp>
        <p:sp>
          <p:nvSpPr>
            <p:cNvPr id="16396" name="AutoShape 32"/>
            <p:cNvSpPr>
              <a:spLocks noChangeArrowheads="1"/>
            </p:cNvSpPr>
            <p:nvPr/>
          </p:nvSpPr>
          <p:spPr bwMode="auto">
            <a:xfrm>
              <a:off x="1875966" y="3776986"/>
              <a:ext cx="5893293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397" name="Text Box 36"/>
            <p:cNvSpPr txBox="1">
              <a:spLocks noChangeArrowheads="1"/>
            </p:cNvSpPr>
            <p:nvPr/>
          </p:nvSpPr>
          <p:spPr bwMode="auto">
            <a:xfrm>
              <a:off x="2453569" y="3797722"/>
              <a:ext cx="469031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rPr>
                <a:t>Click to add Title</a:t>
              </a:r>
            </a:p>
          </p:txBody>
        </p:sp>
        <p:sp>
          <p:nvSpPr>
            <p:cNvPr id="16398" name="AutoShape 38"/>
            <p:cNvSpPr>
              <a:spLocks noChangeArrowheads="1"/>
            </p:cNvSpPr>
            <p:nvPr/>
          </p:nvSpPr>
          <p:spPr bwMode="gray">
            <a:xfrm>
              <a:off x="1875966" y="3776986"/>
              <a:ext cx="5893293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40" name="Text Box 41"/>
            <p:cNvSpPr txBox="1">
              <a:spLocks noChangeArrowheads="1"/>
            </p:cNvSpPr>
            <p:nvPr/>
          </p:nvSpPr>
          <p:spPr bwMode="gray">
            <a:xfrm>
              <a:off x="2622511" y="3827447"/>
              <a:ext cx="5222748" cy="3667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latinLnBrk="0" hangingPunct="0"/>
              <a:r>
                <a:rPr kumimoji="0" lang="ko-KR" altLang="en-US" b="1" dirty="0">
                  <a:solidFill>
                    <a:srgbClr val="000000"/>
                  </a:solidFill>
                </a:rPr>
                <a:t>日本 産業界의 </a:t>
              </a:r>
              <a:r>
                <a:rPr kumimoji="0" lang="en-US" altLang="ko-KR" b="1" dirty="0">
                  <a:solidFill>
                    <a:srgbClr val="000000"/>
                  </a:solidFill>
                </a:rPr>
                <a:t>3</a:t>
              </a:r>
              <a:r>
                <a:rPr kumimoji="0" lang="ko-KR" altLang="en-US" b="1" dirty="0">
                  <a:solidFill>
                    <a:srgbClr val="000000"/>
                  </a:solidFill>
                </a:rPr>
                <a:t>가지 유전자</a:t>
              </a:r>
              <a:endParaRPr kumimoji="0" lang="en-US" altLang="ko-KR" b="1" dirty="0">
                <a:solidFill>
                  <a:srgbClr val="000000"/>
                </a:solidFill>
              </a:endParaRPr>
            </a:p>
          </p:txBody>
        </p:sp>
        <p:sp>
          <p:nvSpPr>
            <p:cNvPr id="16400" name="AutoShape 19"/>
            <p:cNvSpPr>
              <a:spLocks noChangeArrowheads="1"/>
            </p:cNvSpPr>
            <p:nvPr/>
          </p:nvSpPr>
          <p:spPr bwMode="auto">
            <a:xfrm>
              <a:off x="1875965" y="4396124"/>
              <a:ext cx="5893294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01" name="Text Box 23"/>
            <p:cNvSpPr txBox="1">
              <a:spLocks noChangeArrowheads="1"/>
            </p:cNvSpPr>
            <p:nvPr/>
          </p:nvSpPr>
          <p:spPr bwMode="auto">
            <a:xfrm>
              <a:off x="2453569" y="4416860"/>
              <a:ext cx="469031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rPr>
                <a:t>Click to add Title</a:t>
              </a:r>
            </a:p>
          </p:txBody>
        </p:sp>
        <p:sp>
          <p:nvSpPr>
            <p:cNvPr id="16402" name="AutoShape 25"/>
            <p:cNvSpPr>
              <a:spLocks noChangeArrowheads="1"/>
            </p:cNvSpPr>
            <p:nvPr/>
          </p:nvSpPr>
          <p:spPr bwMode="gray">
            <a:xfrm>
              <a:off x="1875965" y="4396124"/>
              <a:ext cx="5893294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54" name="Text Box 28"/>
            <p:cNvSpPr txBox="1">
              <a:spLocks noChangeArrowheads="1"/>
            </p:cNvSpPr>
            <p:nvPr/>
          </p:nvSpPr>
          <p:spPr bwMode="gray">
            <a:xfrm>
              <a:off x="2622511" y="4416406"/>
              <a:ext cx="4768734" cy="366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latinLnBrk="0" hangingPunct="0"/>
              <a:r>
                <a:rPr kumimoji="0" lang="ko-KR" altLang="en-US" b="1" dirty="0">
                  <a:solidFill>
                    <a:srgbClr val="000000"/>
                  </a:solidFill>
                </a:rPr>
                <a:t>企業사례 연구</a:t>
              </a:r>
              <a:endParaRPr kumimoji="0" lang="en-US" altLang="ko-KR" b="1" dirty="0">
                <a:solidFill>
                  <a:srgbClr val="000000"/>
                </a:solidFill>
              </a:endParaRPr>
            </a:p>
          </p:txBody>
        </p:sp>
        <p:sp>
          <p:nvSpPr>
            <p:cNvPr id="16404" name="AutoShape 32"/>
            <p:cNvSpPr>
              <a:spLocks noChangeArrowheads="1"/>
            </p:cNvSpPr>
            <p:nvPr/>
          </p:nvSpPr>
          <p:spPr bwMode="auto">
            <a:xfrm>
              <a:off x="1875966" y="5000636"/>
              <a:ext cx="5893293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05" name="Text Box 36"/>
            <p:cNvSpPr txBox="1">
              <a:spLocks noChangeArrowheads="1"/>
            </p:cNvSpPr>
            <p:nvPr/>
          </p:nvSpPr>
          <p:spPr bwMode="auto">
            <a:xfrm>
              <a:off x="2453569" y="5021372"/>
              <a:ext cx="469031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rPr>
                <a:t>Click to add Title</a:t>
              </a:r>
            </a:p>
          </p:txBody>
        </p:sp>
        <p:sp>
          <p:nvSpPr>
            <p:cNvPr id="16406" name="AutoShape 38"/>
            <p:cNvSpPr>
              <a:spLocks noChangeArrowheads="1"/>
            </p:cNvSpPr>
            <p:nvPr/>
          </p:nvSpPr>
          <p:spPr bwMode="gray">
            <a:xfrm>
              <a:off x="1875966" y="5000636"/>
              <a:ext cx="5893293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67" name="Text Box 41"/>
            <p:cNvSpPr txBox="1">
              <a:spLocks noChangeArrowheads="1"/>
            </p:cNvSpPr>
            <p:nvPr/>
          </p:nvSpPr>
          <p:spPr bwMode="gray">
            <a:xfrm>
              <a:off x="2622511" y="5051404"/>
              <a:ext cx="5222748" cy="3667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latinLnBrk="0" hangingPunct="0"/>
              <a:r>
                <a:rPr kumimoji="0" lang="ko-KR" altLang="en-US" b="1" dirty="0">
                  <a:solidFill>
                    <a:srgbClr val="000000"/>
                  </a:solidFill>
                </a:rPr>
                <a:t>産業의 중심이동 </a:t>
              </a:r>
              <a:r>
                <a:rPr kumimoji="0" lang="en-US" altLang="ko-KR" b="1" dirty="0">
                  <a:solidFill>
                    <a:srgbClr val="000000"/>
                  </a:solidFill>
                </a:rPr>
                <a:t>(</a:t>
              </a:r>
              <a:r>
                <a:rPr kumimoji="0" lang="ko-KR" altLang="en-US" b="1" dirty="0">
                  <a:solidFill>
                    <a:srgbClr val="000000"/>
                  </a:solidFill>
                </a:rPr>
                <a:t>造船</a:t>
              </a:r>
              <a:r>
                <a:rPr kumimoji="0" lang="en-US" altLang="ko-KR" b="1" dirty="0">
                  <a:solidFill>
                    <a:srgbClr val="000000"/>
                  </a:solidFill>
                </a:rPr>
                <a:t>, </a:t>
              </a:r>
              <a:r>
                <a:rPr kumimoji="0" lang="ko-KR" altLang="en-US" b="1" dirty="0">
                  <a:solidFill>
                    <a:srgbClr val="000000"/>
                  </a:solidFill>
                </a:rPr>
                <a:t>半導體</a:t>
              </a:r>
              <a:r>
                <a:rPr kumimoji="0" lang="en-US" altLang="ko-KR" b="1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6408" name="AutoShape 19"/>
            <p:cNvSpPr>
              <a:spLocks noChangeArrowheads="1"/>
            </p:cNvSpPr>
            <p:nvPr/>
          </p:nvSpPr>
          <p:spPr bwMode="auto">
            <a:xfrm>
              <a:off x="1875965" y="5610570"/>
              <a:ext cx="5893294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09" name="Text Box 23"/>
            <p:cNvSpPr txBox="1">
              <a:spLocks noChangeArrowheads="1"/>
            </p:cNvSpPr>
            <p:nvPr/>
          </p:nvSpPr>
          <p:spPr bwMode="auto">
            <a:xfrm>
              <a:off x="2453569" y="5631306"/>
              <a:ext cx="469031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rPr>
                <a:t>Click to add Title</a:t>
              </a:r>
            </a:p>
          </p:txBody>
        </p:sp>
        <p:sp>
          <p:nvSpPr>
            <p:cNvPr id="16410" name="AutoShape 25"/>
            <p:cNvSpPr>
              <a:spLocks noChangeArrowheads="1"/>
            </p:cNvSpPr>
            <p:nvPr/>
          </p:nvSpPr>
          <p:spPr bwMode="gray">
            <a:xfrm>
              <a:off x="1875965" y="5610570"/>
              <a:ext cx="5893294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80" name="Text Box 28"/>
            <p:cNvSpPr txBox="1">
              <a:spLocks noChangeArrowheads="1"/>
            </p:cNvSpPr>
            <p:nvPr/>
          </p:nvSpPr>
          <p:spPr bwMode="gray">
            <a:xfrm>
              <a:off x="2622511" y="5630839"/>
              <a:ext cx="4768734" cy="369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rgbClr val="000000"/>
                  </a:solidFill>
                </a:rPr>
                <a:t>맺음말</a:t>
              </a:r>
              <a:endParaRPr kumimoji="0" lang="en-US" altLang="ko-KR" b="1" dirty="0">
                <a:solidFill>
                  <a:srgbClr val="000000"/>
                </a:solidFill>
              </a:endParaRPr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>
              <a:off x="1875965" y="1874732"/>
              <a:ext cx="5893294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13" name="Text Box 23"/>
            <p:cNvSpPr txBox="1">
              <a:spLocks noChangeArrowheads="1"/>
            </p:cNvSpPr>
            <p:nvPr/>
          </p:nvSpPr>
          <p:spPr bwMode="auto">
            <a:xfrm>
              <a:off x="2453569" y="1895468"/>
              <a:ext cx="469031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000000"/>
                  </a:solidFill>
                  <a:latin typeface="MS Mincho" pitchFamily="49" charset="-128"/>
                  <a:ea typeface="MS Mincho" pitchFamily="49" charset="-128"/>
                </a:rPr>
                <a:t>Click to add Title</a:t>
              </a:r>
            </a:p>
          </p:txBody>
        </p:sp>
        <p:sp>
          <p:nvSpPr>
            <p:cNvPr id="16414" name="AutoShape 25"/>
            <p:cNvSpPr>
              <a:spLocks noChangeArrowheads="1"/>
            </p:cNvSpPr>
            <p:nvPr/>
          </p:nvSpPr>
          <p:spPr bwMode="gray">
            <a:xfrm>
              <a:off x="1875965" y="1874732"/>
              <a:ext cx="5893294" cy="4616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5D8FF"/>
                </a:gs>
              </a:gsLst>
              <a:lin ang="0" scaled="1"/>
            </a:gradFill>
            <a:ln w="38100" algn="ctr">
              <a:solidFill>
                <a:srgbClr val="6D85E9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07" name="Text Box 28"/>
            <p:cNvSpPr txBox="1">
              <a:spLocks noChangeArrowheads="1"/>
            </p:cNvSpPr>
            <p:nvPr/>
          </p:nvSpPr>
          <p:spPr bwMode="gray">
            <a:xfrm>
              <a:off x="2643148" y="1895468"/>
              <a:ext cx="5125913" cy="369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latin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dirty="0">
                  <a:solidFill>
                    <a:srgbClr val="000000"/>
                  </a:solidFill>
                </a:rPr>
                <a:t>프롤로그</a:t>
              </a:r>
              <a:endParaRPr kumimoji="0" lang="en-US" altLang="ko-KR" b="1" dirty="0">
                <a:solidFill>
                  <a:srgbClr val="000000"/>
                </a:solidFill>
              </a:endParaRPr>
            </a:p>
          </p:txBody>
        </p:sp>
        <p:sp>
          <p:nvSpPr>
            <p:cNvPr id="16416" name="Oval 7"/>
            <p:cNvSpPr>
              <a:spLocks noChangeArrowheads="1"/>
            </p:cNvSpPr>
            <p:nvPr/>
          </p:nvSpPr>
          <p:spPr bwMode="auto">
            <a:xfrm rot="1758052">
              <a:off x="1434008" y="2477914"/>
              <a:ext cx="834525" cy="43879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17" name="Oval 8"/>
            <p:cNvSpPr>
              <a:spLocks noChangeArrowheads="1"/>
            </p:cNvSpPr>
            <p:nvPr/>
          </p:nvSpPr>
          <p:spPr bwMode="auto">
            <a:xfrm rot="1758052">
              <a:off x="1411278" y="2462130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18" name="Oval 9"/>
            <p:cNvSpPr>
              <a:spLocks noChangeArrowheads="1"/>
            </p:cNvSpPr>
            <p:nvPr/>
          </p:nvSpPr>
          <p:spPr bwMode="auto">
            <a:xfrm>
              <a:off x="1494081" y="2489488"/>
              <a:ext cx="375049" cy="24728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19" name="Text Box 11"/>
            <p:cNvSpPr txBox="1">
              <a:spLocks noChangeArrowheads="1"/>
            </p:cNvSpPr>
            <p:nvPr/>
          </p:nvSpPr>
          <p:spPr bwMode="auto">
            <a:xfrm>
              <a:off x="1641828" y="2570512"/>
              <a:ext cx="261398" cy="386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1</a:t>
              </a:r>
            </a:p>
          </p:txBody>
        </p:sp>
        <p:sp>
          <p:nvSpPr>
            <p:cNvPr id="16420" name="Oval 13"/>
            <p:cNvSpPr>
              <a:spLocks noChangeArrowheads="1"/>
            </p:cNvSpPr>
            <p:nvPr/>
          </p:nvSpPr>
          <p:spPr bwMode="gray">
            <a:xfrm rot="1758052">
              <a:off x="1434008" y="2477914"/>
              <a:ext cx="834525" cy="438791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21" name="Oval 14"/>
            <p:cNvSpPr>
              <a:spLocks noChangeArrowheads="1"/>
            </p:cNvSpPr>
            <p:nvPr/>
          </p:nvSpPr>
          <p:spPr bwMode="gray">
            <a:xfrm rot="1758052">
              <a:off x="1411278" y="2462130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pic>
          <p:nvPicPr>
            <p:cNvPr id="16422" name="Picture 16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9210" y="2490541"/>
              <a:ext cx="388038" cy="25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3" name="Text Box 17"/>
            <p:cNvSpPr txBox="1">
              <a:spLocks noChangeArrowheads="1"/>
            </p:cNvSpPr>
            <p:nvPr/>
          </p:nvSpPr>
          <p:spPr bwMode="gray">
            <a:xfrm>
              <a:off x="1680794" y="2570512"/>
              <a:ext cx="261398" cy="386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2</a:t>
              </a:r>
            </a:p>
          </p:txBody>
        </p:sp>
        <p:sp>
          <p:nvSpPr>
            <p:cNvPr id="16424" name="Oval 20"/>
            <p:cNvSpPr>
              <a:spLocks noChangeArrowheads="1"/>
            </p:cNvSpPr>
            <p:nvPr/>
          </p:nvSpPr>
          <p:spPr bwMode="auto">
            <a:xfrm rot="1758052">
              <a:off x="1434008" y="3120856"/>
              <a:ext cx="834525" cy="438792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25" name="Oval 21"/>
            <p:cNvSpPr>
              <a:spLocks noChangeArrowheads="1"/>
            </p:cNvSpPr>
            <p:nvPr/>
          </p:nvSpPr>
          <p:spPr bwMode="auto">
            <a:xfrm rot="1758052">
              <a:off x="1411278" y="3105072"/>
              <a:ext cx="834525" cy="438792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26" name="Oval 22"/>
            <p:cNvSpPr>
              <a:spLocks noChangeArrowheads="1"/>
            </p:cNvSpPr>
            <p:nvPr/>
          </p:nvSpPr>
          <p:spPr bwMode="auto">
            <a:xfrm>
              <a:off x="1494081" y="3132431"/>
              <a:ext cx="375049" cy="24728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27" name="Text Box 24"/>
            <p:cNvSpPr txBox="1">
              <a:spLocks noChangeArrowheads="1"/>
            </p:cNvSpPr>
            <p:nvPr/>
          </p:nvSpPr>
          <p:spPr bwMode="auto">
            <a:xfrm>
              <a:off x="1641828" y="3213455"/>
              <a:ext cx="261614" cy="385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2</a:t>
              </a:r>
            </a:p>
          </p:txBody>
        </p:sp>
        <p:sp>
          <p:nvSpPr>
            <p:cNvPr id="16428" name="Oval 26"/>
            <p:cNvSpPr>
              <a:spLocks noChangeArrowheads="1"/>
            </p:cNvSpPr>
            <p:nvPr/>
          </p:nvSpPr>
          <p:spPr bwMode="gray">
            <a:xfrm rot="1758052">
              <a:off x="1434008" y="3120856"/>
              <a:ext cx="834525" cy="438792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29" name="Oval 27"/>
            <p:cNvSpPr>
              <a:spLocks noChangeArrowheads="1"/>
            </p:cNvSpPr>
            <p:nvPr/>
          </p:nvSpPr>
          <p:spPr bwMode="gray">
            <a:xfrm rot="1758052">
              <a:off x="1411278" y="3105072"/>
              <a:ext cx="834525" cy="438792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pic>
          <p:nvPicPr>
            <p:cNvPr id="16430" name="Picture 29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9211" y="3130327"/>
              <a:ext cx="388038" cy="25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31" name="Text Box 30"/>
            <p:cNvSpPr txBox="1">
              <a:spLocks noChangeArrowheads="1"/>
            </p:cNvSpPr>
            <p:nvPr/>
          </p:nvSpPr>
          <p:spPr bwMode="gray">
            <a:xfrm>
              <a:off x="1680794" y="3213456"/>
              <a:ext cx="261615" cy="385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3</a:t>
              </a:r>
            </a:p>
          </p:txBody>
        </p:sp>
        <p:sp>
          <p:nvSpPr>
            <p:cNvPr id="16432" name="Oval 33"/>
            <p:cNvSpPr>
              <a:spLocks noChangeArrowheads="1"/>
            </p:cNvSpPr>
            <p:nvPr/>
          </p:nvSpPr>
          <p:spPr bwMode="auto">
            <a:xfrm rot="1758052">
              <a:off x="1434008" y="3763797"/>
              <a:ext cx="834525" cy="43879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33" name="Oval 34"/>
            <p:cNvSpPr>
              <a:spLocks noChangeArrowheads="1"/>
            </p:cNvSpPr>
            <p:nvPr/>
          </p:nvSpPr>
          <p:spPr bwMode="auto">
            <a:xfrm rot="1758052">
              <a:off x="1411278" y="3748014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34" name="Oval 35"/>
            <p:cNvSpPr>
              <a:spLocks noChangeArrowheads="1"/>
            </p:cNvSpPr>
            <p:nvPr/>
          </p:nvSpPr>
          <p:spPr bwMode="auto">
            <a:xfrm>
              <a:off x="1494081" y="3775372"/>
              <a:ext cx="375049" cy="24728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35" name="Text Box 37"/>
            <p:cNvSpPr txBox="1">
              <a:spLocks noChangeArrowheads="1"/>
            </p:cNvSpPr>
            <p:nvPr/>
          </p:nvSpPr>
          <p:spPr bwMode="auto">
            <a:xfrm>
              <a:off x="1641828" y="3856396"/>
              <a:ext cx="261398" cy="386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1</a:t>
              </a:r>
            </a:p>
          </p:txBody>
        </p:sp>
        <p:sp>
          <p:nvSpPr>
            <p:cNvPr id="16436" name="Oval 39"/>
            <p:cNvSpPr>
              <a:spLocks noChangeArrowheads="1"/>
            </p:cNvSpPr>
            <p:nvPr/>
          </p:nvSpPr>
          <p:spPr bwMode="gray">
            <a:xfrm rot="1758052">
              <a:off x="1434008" y="3763797"/>
              <a:ext cx="834525" cy="438791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37" name="Oval 40"/>
            <p:cNvSpPr>
              <a:spLocks noChangeArrowheads="1"/>
            </p:cNvSpPr>
            <p:nvPr/>
          </p:nvSpPr>
          <p:spPr bwMode="gray">
            <a:xfrm rot="1758052">
              <a:off x="1411278" y="3748014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pic>
          <p:nvPicPr>
            <p:cNvPr id="16438" name="Picture 42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9210" y="3770111"/>
              <a:ext cx="388038" cy="25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39" name="Text Box 43"/>
            <p:cNvSpPr txBox="1">
              <a:spLocks noChangeArrowheads="1"/>
            </p:cNvSpPr>
            <p:nvPr/>
          </p:nvSpPr>
          <p:spPr bwMode="gray">
            <a:xfrm>
              <a:off x="1655747" y="3856022"/>
              <a:ext cx="312730" cy="3968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4</a:t>
              </a:r>
            </a:p>
          </p:txBody>
        </p:sp>
        <p:sp>
          <p:nvSpPr>
            <p:cNvPr id="16440" name="Oval 20"/>
            <p:cNvSpPr>
              <a:spLocks noChangeArrowheads="1"/>
            </p:cNvSpPr>
            <p:nvPr/>
          </p:nvSpPr>
          <p:spPr bwMode="auto">
            <a:xfrm rot="1758052">
              <a:off x="1434008" y="4406740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41" name="Oval 21"/>
            <p:cNvSpPr>
              <a:spLocks noChangeArrowheads="1"/>
            </p:cNvSpPr>
            <p:nvPr/>
          </p:nvSpPr>
          <p:spPr bwMode="auto">
            <a:xfrm rot="1758052">
              <a:off x="1411278" y="4390956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42" name="Oval 22"/>
            <p:cNvSpPr>
              <a:spLocks noChangeArrowheads="1"/>
            </p:cNvSpPr>
            <p:nvPr/>
          </p:nvSpPr>
          <p:spPr bwMode="auto">
            <a:xfrm>
              <a:off x="1494081" y="4418315"/>
              <a:ext cx="375049" cy="24728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43" name="Text Box 24"/>
            <p:cNvSpPr txBox="1">
              <a:spLocks noChangeArrowheads="1"/>
            </p:cNvSpPr>
            <p:nvPr/>
          </p:nvSpPr>
          <p:spPr bwMode="auto">
            <a:xfrm>
              <a:off x="1641828" y="4499339"/>
              <a:ext cx="261614" cy="385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2</a:t>
              </a:r>
            </a:p>
          </p:txBody>
        </p:sp>
        <p:sp>
          <p:nvSpPr>
            <p:cNvPr id="16444" name="Oval 26"/>
            <p:cNvSpPr>
              <a:spLocks noChangeArrowheads="1"/>
            </p:cNvSpPr>
            <p:nvPr/>
          </p:nvSpPr>
          <p:spPr bwMode="gray">
            <a:xfrm rot="1758052">
              <a:off x="1434008" y="4406740"/>
              <a:ext cx="834525" cy="438791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45" name="Oval 27"/>
            <p:cNvSpPr>
              <a:spLocks noChangeArrowheads="1"/>
            </p:cNvSpPr>
            <p:nvPr/>
          </p:nvSpPr>
          <p:spPr bwMode="gray">
            <a:xfrm rot="1758052">
              <a:off x="1411278" y="4390956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pic>
          <p:nvPicPr>
            <p:cNvPr id="16446" name="Picture 29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9211" y="4416211"/>
              <a:ext cx="388038" cy="25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7" name="Text Box 30"/>
            <p:cNvSpPr txBox="1">
              <a:spLocks noChangeArrowheads="1"/>
            </p:cNvSpPr>
            <p:nvPr/>
          </p:nvSpPr>
          <p:spPr bwMode="gray">
            <a:xfrm>
              <a:off x="1655747" y="4498957"/>
              <a:ext cx="312730" cy="3968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5</a:t>
              </a:r>
            </a:p>
          </p:txBody>
        </p:sp>
        <p:sp>
          <p:nvSpPr>
            <p:cNvPr id="16448" name="Oval 33"/>
            <p:cNvSpPr>
              <a:spLocks noChangeArrowheads="1"/>
            </p:cNvSpPr>
            <p:nvPr/>
          </p:nvSpPr>
          <p:spPr bwMode="auto">
            <a:xfrm rot="1758052">
              <a:off x="1434008" y="4978244"/>
              <a:ext cx="834525" cy="438791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49" name="Oval 34"/>
            <p:cNvSpPr>
              <a:spLocks noChangeArrowheads="1"/>
            </p:cNvSpPr>
            <p:nvPr/>
          </p:nvSpPr>
          <p:spPr bwMode="auto">
            <a:xfrm rot="1758052">
              <a:off x="1411278" y="4962460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50" name="Oval 35"/>
            <p:cNvSpPr>
              <a:spLocks noChangeArrowheads="1"/>
            </p:cNvSpPr>
            <p:nvPr/>
          </p:nvSpPr>
          <p:spPr bwMode="auto">
            <a:xfrm>
              <a:off x="1494081" y="4989819"/>
              <a:ext cx="375049" cy="24728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51" name="Text Box 37"/>
            <p:cNvSpPr txBox="1">
              <a:spLocks noChangeArrowheads="1"/>
            </p:cNvSpPr>
            <p:nvPr/>
          </p:nvSpPr>
          <p:spPr bwMode="auto">
            <a:xfrm>
              <a:off x="1641828" y="5070842"/>
              <a:ext cx="261398" cy="386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1</a:t>
              </a:r>
            </a:p>
          </p:txBody>
        </p:sp>
        <p:sp>
          <p:nvSpPr>
            <p:cNvPr id="16452" name="Oval 39"/>
            <p:cNvSpPr>
              <a:spLocks noChangeArrowheads="1"/>
            </p:cNvSpPr>
            <p:nvPr/>
          </p:nvSpPr>
          <p:spPr bwMode="gray">
            <a:xfrm rot="1758052">
              <a:off x="1434008" y="4978244"/>
              <a:ext cx="834525" cy="438791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53" name="Oval 40"/>
            <p:cNvSpPr>
              <a:spLocks noChangeArrowheads="1"/>
            </p:cNvSpPr>
            <p:nvPr/>
          </p:nvSpPr>
          <p:spPr bwMode="gray">
            <a:xfrm rot="1758052">
              <a:off x="1411278" y="4962460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pic>
          <p:nvPicPr>
            <p:cNvPr id="16454" name="Picture 42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9210" y="4984557"/>
              <a:ext cx="388038" cy="25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55" name="Text Box 43"/>
            <p:cNvSpPr txBox="1">
              <a:spLocks noChangeArrowheads="1"/>
            </p:cNvSpPr>
            <p:nvPr/>
          </p:nvSpPr>
          <p:spPr bwMode="gray">
            <a:xfrm>
              <a:off x="1655747" y="5070454"/>
              <a:ext cx="312730" cy="3968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6</a:t>
              </a:r>
            </a:p>
          </p:txBody>
        </p:sp>
        <p:sp>
          <p:nvSpPr>
            <p:cNvPr id="16456" name="Oval 20"/>
            <p:cNvSpPr>
              <a:spLocks noChangeArrowheads="1"/>
            </p:cNvSpPr>
            <p:nvPr/>
          </p:nvSpPr>
          <p:spPr bwMode="auto">
            <a:xfrm rot="1758052">
              <a:off x="1434008" y="5600153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57" name="Oval 21"/>
            <p:cNvSpPr>
              <a:spLocks noChangeArrowheads="1"/>
            </p:cNvSpPr>
            <p:nvPr/>
          </p:nvSpPr>
          <p:spPr bwMode="auto">
            <a:xfrm rot="1758052">
              <a:off x="1411278" y="5584369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58" name="Oval 22"/>
            <p:cNvSpPr>
              <a:spLocks noChangeArrowheads="1"/>
            </p:cNvSpPr>
            <p:nvPr/>
          </p:nvSpPr>
          <p:spPr bwMode="auto">
            <a:xfrm>
              <a:off x="1494081" y="5611728"/>
              <a:ext cx="375049" cy="24728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59" name="Text Box 24"/>
            <p:cNvSpPr txBox="1">
              <a:spLocks noChangeArrowheads="1"/>
            </p:cNvSpPr>
            <p:nvPr/>
          </p:nvSpPr>
          <p:spPr bwMode="auto">
            <a:xfrm>
              <a:off x="1641828" y="5692752"/>
              <a:ext cx="261614" cy="385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2</a:t>
              </a:r>
            </a:p>
          </p:txBody>
        </p:sp>
        <p:sp>
          <p:nvSpPr>
            <p:cNvPr id="16460" name="Oval 26"/>
            <p:cNvSpPr>
              <a:spLocks noChangeArrowheads="1"/>
            </p:cNvSpPr>
            <p:nvPr/>
          </p:nvSpPr>
          <p:spPr bwMode="gray">
            <a:xfrm rot="1758052">
              <a:off x="1434008" y="5600153"/>
              <a:ext cx="834525" cy="438791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61" name="Oval 27"/>
            <p:cNvSpPr>
              <a:spLocks noChangeArrowheads="1"/>
            </p:cNvSpPr>
            <p:nvPr/>
          </p:nvSpPr>
          <p:spPr bwMode="gray">
            <a:xfrm rot="1758052">
              <a:off x="1411278" y="5584369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pic>
          <p:nvPicPr>
            <p:cNvPr id="16462" name="Picture 29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9211" y="5609624"/>
              <a:ext cx="388038" cy="25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63" name="Text Box 30"/>
            <p:cNvSpPr txBox="1">
              <a:spLocks noChangeArrowheads="1"/>
            </p:cNvSpPr>
            <p:nvPr/>
          </p:nvSpPr>
          <p:spPr bwMode="gray">
            <a:xfrm>
              <a:off x="1680794" y="5692753"/>
              <a:ext cx="261615" cy="385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7</a:t>
              </a:r>
            </a:p>
          </p:txBody>
        </p:sp>
        <p:sp>
          <p:nvSpPr>
            <p:cNvPr id="16464" name="Oval 20"/>
            <p:cNvSpPr>
              <a:spLocks noChangeArrowheads="1"/>
            </p:cNvSpPr>
            <p:nvPr/>
          </p:nvSpPr>
          <p:spPr bwMode="auto">
            <a:xfrm rot="1758052">
              <a:off x="1434008" y="1858865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2F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65" name="Oval 21"/>
            <p:cNvSpPr>
              <a:spLocks noChangeArrowheads="1"/>
            </p:cNvSpPr>
            <p:nvPr/>
          </p:nvSpPr>
          <p:spPr bwMode="auto">
            <a:xfrm rot="1758052">
              <a:off x="1411278" y="1843081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74A731"/>
                </a:gs>
                <a:gs pos="100000">
                  <a:srgbClr val="364D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66" name="Oval 22"/>
            <p:cNvSpPr>
              <a:spLocks noChangeArrowheads="1"/>
            </p:cNvSpPr>
            <p:nvPr/>
          </p:nvSpPr>
          <p:spPr bwMode="auto">
            <a:xfrm>
              <a:off x="1494081" y="1870439"/>
              <a:ext cx="375049" cy="24728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67" name="Text Box 24"/>
            <p:cNvSpPr txBox="1">
              <a:spLocks noChangeArrowheads="1"/>
            </p:cNvSpPr>
            <p:nvPr/>
          </p:nvSpPr>
          <p:spPr bwMode="auto">
            <a:xfrm>
              <a:off x="1641828" y="1951464"/>
              <a:ext cx="261614" cy="385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2</a:t>
              </a:r>
            </a:p>
          </p:txBody>
        </p:sp>
        <p:sp>
          <p:nvSpPr>
            <p:cNvPr id="16468" name="Oval 26"/>
            <p:cNvSpPr>
              <a:spLocks noChangeArrowheads="1"/>
            </p:cNvSpPr>
            <p:nvPr/>
          </p:nvSpPr>
          <p:spPr bwMode="gray">
            <a:xfrm rot="1758052">
              <a:off x="1434008" y="1858865"/>
              <a:ext cx="834525" cy="438791"/>
            </a:xfrm>
            <a:prstGeom prst="ellipse">
              <a:avLst/>
            </a:prstGeom>
            <a:solidFill>
              <a:srgbClr val="55497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sp>
          <p:nvSpPr>
            <p:cNvPr id="16469" name="Oval 27"/>
            <p:cNvSpPr>
              <a:spLocks noChangeArrowheads="1"/>
            </p:cNvSpPr>
            <p:nvPr/>
          </p:nvSpPr>
          <p:spPr bwMode="gray">
            <a:xfrm rot="1758052">
              <a:off x="1411278" y="1843081"/>
              <a:ext cx="834525" cy="438791"/>
            </a:xfrm>
            <a:prstGeom prst="ellipse">
              <a:avLst/>
            </a:prstGeom>
            <a:gradFill rotWithShape="1">
              <a:gsLst>
                <a:gs pos="0">
                  <a:srgbClr val="95A8FB"/>
                </a:gs>
                <a:gs pos="100000">
                  <a:srgbClr val="454E74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2000">
                <a:latin typeface="MS Mincho" pitchFamily="49" charset="-128"/>
                <a:ea typeface="맑은 고딕"/>
              </a:endParaRPr>
            </a:p>
          </p:txBody>
        </p:sp>
        <p:pic>
          <p:nvPicPr>
            <p:cNvPr id="16470" name="Picture 29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9211" y="1868335"/>
              <a:ext cx="388038" cy="255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71" name="Text Box 30"/>
            <p:cNvSpPr txBox="1">
              <a:spLocks noChangeArrowheads="1"/>
            </p:cNvSpPr>
            <p:nvPr/>
          </p:nvSpPr>
          <p:spPr bwMode="gray">
            <a:xfrm>
              <a:off x="1680794" y="1951465"/>
              <a:ext cx="261615" cy="3857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en-US" altLang="ko-KR" sz="2000" b="1">
                  <a:solidFill>
                    <a:srgbClr val="FFFFFF"/>
                  </a:solidFill>
                  <a:latin typeface="MS Mincho" pitchFamily="49" charset="-128"/>
                  <a:ea typeface="MS Mincho" pitchFamily="49" charset="-128"/>
                </a:rPr>
                <a:t>1</a:t>
              </a:r>
            </a:p>
          </p:txBody>
        </p:sp>
      </p:grpSp>
      <p:sp>
        <p:nvSpPr>
          <p:cNvPr id="16387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dirty="0" smtClean="0"/>
              <a:t>목차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en-US" altLang="ko-KR" smtClean="0"/>
              <a:t>1. </a:t>
            </a:r>
            <a:r>
              <a:rPr lang="ko-KR" altLang="en-US" smtClean="0"/>
              <a:t>철저한 벤치마킹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D0344-10DD-412D-878E-4C05C7A7AC75}" type="slidenum">
              <a:rPr lang="ko-KR" altLang="en-US"/>
              <a:pPr>
                <a:defRPr/>
              </a:pPr>
              <a:t>20</a:t>
            </a:fld>
            <a:endParaRPr lang="ko-KR" altLang="en-US"/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0" y="1147763"/>
            <a:ext cx="9144000" cy="2603500"/>
            <a:chOff x="0" y="984"/>
            <a:chExt cx="5760" cy="1640"/>
          </a:xfrm>
        </p:grpSpPr>
        <p:sp>
          <p:nvSpPr>
            <p:cNvPr id="45065" name="Rectangle 4"/>
            <p:cNvSpPr>
              <a:spLocks noChangeArrowheads="1"/>
            </p:cNvSpPr>
            <p:nvPr/>
          </p:nvSpPr>
          <p:spPr bwMode="auto">
            <a:xfrm>
              <a:off x="784" y="984"/>
              <a:ext cx="4976" cy="1640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pic>
          <p:nvPicPr>
            <p:cNvPr id="45066" name="Picture 5" descr="b0045749_4af190d8cf0f2"/>
            <p:cNvPicPr>
              <a:picLocks noChangeAspect="1" noChangeArrowheads="1"/>
            </p:cNvPicPr>
            <p:nvPr/>
          </p:nvPicPr>
          <p:blipFill>
            <a:blip r:embed="rId2" cstate="print"/>
            <a:srcRect b="9007"/>
            <a:stretch>
              <a:fillRect/>
            </a:stretch>
          </p:blipFill>
          <p:spPr bwMode="auto">
            <a:xfrm>
              <a:off x="0" y="984"/>
              <a:ext cx="2484" cy="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7" name="Rectangle 6"/>
            <p:cNvSpPr>
              <a:spLocks noChangeArrowheads="1"/>
            </p:cNvSpPr>
            <p:nvPr/>
          </p:nvSpPr>
          <p:spPr bwMode="auto">
            <a:xfrm>
              <a:off x="2632" y="1280"/>
              <a:ext cx="2097" cy="368"/>
            </a:xfrm>
            <a:prstGeom prst="rect">
              <a:avLst/>
            </a:prstGeom>
            <a:solidFill>
              <a:srgbClr val="6633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ko-KR" sz="3200" dirty="0" err="1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이와쿠라</a:t>
              </a:r>
              <a:r>
                <a:rPr kumimoji="0" lang="ko-KR" altLang="ko-KR" sz="320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 사절단</a:t>
              </a:r>
              <a:r>
                <a:rPr kumimoji="0" lang="ko-KR" altLang="en-US" sz="320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</a:p>
          </p:txBody>
        </p:sp>
        <p:sp>
          <p:nvSpPr>
            <p:cNvPr id="45068" name="Rectangle 7"/>
            <p:cNvSpPr>
              <a:spLocks noChangeArrowheads="1"/>
            </p:cNvSpPr>
            <p:nvPr/>
          </p:nvSpPr>
          <p:spPr bwMode="auto">
            <a:xfrm>
              <a:off x="2656" y="1712"/>
              <a:ext cx="2053" cy="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buSzPct val="80000"/>
                <a:buFont typeface="Wingdings" pitchFamily="2" charset="2"/>
                <a:buNone/>
              </a:pPr>
              <a:r>
                <a:rPr kumimoji="0" lang="en-US" altLang="ko-KR">
                  <a:latin typeface="나눔고딕 Bold" pitchFamily="50" charset="-127"/>
                  <a:ea typeface="나눔고딕 Bold" pitchFamily="50" charset="-127"/>
                </a:rPr>
                <a:t>1867</a:t>
              </a:r>
              <a:r>
                <a:rPr kumimoji="0" lang="ko-KR" altLang="en-US">
                  <a:latin typeface="나눔고딕 Bold" pitchFamily="50" charset="-127"/>
                  <a:ea typeface="나눔고딕 Bold" pitchFamily="50" charset="-127"/>
                </a:rPr>
                <a:t>年 </a:t>
              </a:r>
              <a:r>
                <a:rPr kumimoji="0" lang="ko-KR" altLang="ko-KR">
                  <a:latin typeface="나눔고딕 Bold" pitchFamily="50" charset="-127"/>
                  <a:ea typeface="나눔고딕 Bold" pitchFamily="50" charset="-127"/>
                </a:rPr>
                <a:t>메이지유신 직후</a:t>
              </a:r>
              <a:r>
                <a:rPr kumimoji="0" lang="ko-KR" altLang="en-US">
                  <a:latin typeface="나눔고딕 Bold" pitchFamily="50" charset="-127"/>
                  <a:ea typeface="나눔고딕 Bold" pitchFamily="50" charset="-127"/>
                </a:rPr>
                <a:t> </a:t>
              </a:r>
              <a:br>
                <a:rPr kumimoji="0" lang="ko-KR" altLang="en-US">
                  <a:latin typeface="나눔고딕 Bold" pitchFamily="50" charset="-127"/>
                  <a:ea typeface="나눔고딕 Bold" pitchFamily="50" charset="-127"/>
                </a:rPr>
              </a:br>
              <a:r>
                <a:rPr kumimoji="0" lang="en-US" altLang="ko-KR">
                  <a:latin typeface="나눔고딕 Bold" pitchFamily="50" charset="-127"/>
                  <a:ea typeface="나눔고딕 Bold" pitchFamily="50" charset="-127"/>
                </a:rPr>
                <a:t>2</a:t>
              </a:r>
              <a:r>
                <a:rPr kumimoji="0" lang="ko-KR" altLang="en-US">
                  <a:latin typeface="나눔고딕 Bold" pitchFamily="50" charset="-127"/>
                  <a:ea typeface="나눔고딕 Bold" pitchFamily="50" charset="-127"/>
                </a:rPr>
                <a:t>년 간 </a:t>
              </a:r>
              <a:r>
                <a:rPr kumimoji="0" lang="en-US" altLang="ko-KR">
                  <a:latin typeface="나눔고딕 Bold" pitchFamily="50" charset="-127"/>
                  <a:ea typeface="나눔고딕 Bold" pitchFamily="50" charset="-127"/>
                </a:rPr>
                <a:t>12</a:t>
              </a:r>
              <a:r>
                <a:rPr kumimoji="0" lang="ko-KR" altLang="en-US">
                  <a:latin typeface="나눔고딕 Bold" pitchFamily="50" charset="-127"/>
                  <a:ea typeface="나눔고딕 Bold" pitchFamily="50" charset="-127"/>
                </a:rPr>
                <a:t>개국 </a:t>
              </a:r>
              <a:r>
                <a:rPr kumimoji="0" lang="en-US" altLang="ko-KR">
                  <a:latin typeface="나눔고딕 Bold" pitchFamily="50" charset="-127"/>
                  <a:ea typeface="나눔고딕 Bold" pitchFamily="50" charset="-127"/>
                </a:rPr>
                <a:t>132</a:t>
              </a:r>
              <a:r>
                <a:rPr kumimoji="0" lang="ko-KR" altLang="en-US">
                  <a:latin typeface="나눔고딕 Bold" pitchFamily="50" charset="-127"/>
                  <a:ea typeface="나눔고딕 Bold" pitchFamily="50" charset="-127"/>
                </a:rPr>
                <a:t>개 공장 견학</a:t>
              </a:r>
            </a:p>
          </p:txBody>
        </p:sp>
      </p:grp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190500" y="4044950"/>
            <a:ext cx="5605463" cy="579438"/>
          </a:xfrm>
          <a:prstGeom prst="rect">
            <a:avLst/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3200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일본생산성본부의 산업시찰단</a:t>
            </a:r>
          </a:p>
        </p:txBody>
      </p:sp>
      <p:grpSp>
        <p:nvGrpSpPr>
          <p:cNvPr id="45061" name="Group 16"/>
          <p:cNvGrpSpPr>
            <a:grpSpLocks/>
          </p:cNvGrpSpPr>
          <p:nvPr/>
        </p:nvGrpSpPr>
        <p:grpSpPr bwMode="auto">
          <a:xfrm>
            <a:off x="342900" y="4699000"/>
            <a:ext cx="7229475" cy="1098550"/>
            <a:chOff x="216" y="2960"/>
            <a:chExt cx="4554" cy="692"/>
          </a:xfrm>
        </p:grpSpPr>
        <p:sp>
          <p:nvSpPr>
            <p:cNvPr id="45063" name="Rectangle 10"/>
            <p:cNvSpPr>
              <a:spLocks noChangeArrowheads="1"/>
            </p:cNvSpPr>
            <p:nvPr/>
          </p:nvSpPr>
          <p:spPr bwMode="auto">
            <a:xfrm>
              <a:off x="318" y="2960"/>
              <a:ext cx="4452" cy="6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buSzPct val="80000"/>
                <a:buFont typeface="Wingdings" pitchFamily="2" charset="2"/>
                <a:buNone/>
              </a:pPr>
              <a:r>
                <a:rPr kumimoji="0" lang="en-US" altLang="ko-KR" sz="3000" dirty="0">
                  <a:latin typeface="나눔고딕 Bold" pitchFamily="50" charset="-127"/>
                  <a:ea typeface="나눔고딕 Bold" pitchFamily="50" charset="-127"/>
                </a:rPr>
                <a:t>1955</a:t>
              </a:r>
              <a:r>
                <a:rPr kumimoji="0" lang="ko-KR" altLang="en-US" sz="3000" dirty="0">
                  <a:latin typeface="나눔고딕 Bold" pitchFamily="50" charset="-127"/>
                  <a:ea typeface="나눔고딕 Bold" pitchFamily="50" charset="-127"/>
                </a:rPr>
                <a:t>年 설립된 일본생산성본부는 </a:t>
              </a:r>
              <a:br>
                <a:rPr kumimoji="0" lang="ko-KR" altLang="en-US" sz="3000" dirty="0">
                  <a:latin typeface="나눔고딕 Bold" pitchFamily="50" charset="-127"/>
                  <a:ea typeface="나눔고딕 Bold" pitchFamily="50" charset="-127"/>
                </a:rPr>
              </a:br>
              <a:r>
                <a:rPr kumimoji="0" lang="ko-KR" altLang="en-US" sz="3000" dirty="0">
                  <a:latin typeface="나눔고딕 Bold" pitchFamily="50" charset="-127"/>
                  <a:ea typeface="나눔고딕 Bold" pitchFamily="50" charset="-127"/>
                </a:rPr>
                <a:t>산업시찰단을 해외로 파견하는 사업을 추진</a:t>
              </a:r>
            </a:p>
          </p:txBody>
        </p:sp>
        <p:sp>
          <p:nvSpPr>
            <p:cNvPr id="45064" name="Oval 11"/>
            <p:cNvSpPr>
              <a:spLocks noChangeArrowheads="1"/>
            </p:cNvSpPr>
            <p:nvPr/>
          </p:nvSpPr>
          <p:spPr bwMode="auto">
            <a:xfrm>
              <a:off x="216" y="3104"/>
              <a:ext cx="112" cy="112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</p:grpSp>
      <p:sp>
        <p:nvSpPr>
          <p:cNvPr id="45062" name="Rectangle 15"/>
          <p:cNvSpPr>
            <a:spLocks noChangeArrowheads="1"/>
          </p:cNvSpPr>
          <p:nvPr/>
        </p:nvSpPr>
        <p:spPr bwMode="auto">
          <a:xfrm>
            <a:off x="504825" y="5768975"/>
            <a:ext cx="8424863" cy="103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buSzPct val="80000"/>
              <a:buFont typeface="Wingdings" pitchFamily="2" charset="2"/>
              <a:buNone/>
            </a:pPr>
            <a:r>
              <a:rPr kumimoji="0" lang="en-US" altLang="ko-KR">
                <a:latin typeface="나눔고딕 Bold" pitchFamily="50" charset="-127"/>
                <a:ea typeface="나눔고딕 Bold" pitchFamily="50" charset="-127"/>
              </a:rPr>
              <a:t>- </a:t>
            </a:r>
            <a:r>
              <a:rPr kumimoji="0" lang="ko-KR" altLang="en-US">
                <a:latin typeface="나눔고딕 Bold" pitchFamily="50" charset="-127"/>
                <a:ea typeface="나눔고딕 Bold" pitchFamily="50" charset="-127"/>
              </a:rPr>
              <a:t>시찰단은 경영자</a:t>
            </a:r>
            <a:r>
              <a:rPr kumimoji="0" lang="en-US" altLang="ko-KR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kumimoji="0" lang="ko-KR" altLang="en-US">
                <a:latin typeface="나눔고딕 Bold" pitchFamily="50" charset="-127"/>
                <a:ea typeface="나눔고딕 Bold" pitchFamily="50" charset="-127"/>
              </a:rPr>
              <a:t>근로자</a:t>
            </a:r>
            <a:r>
              <a:rPr kumimoji="0" lang="en-US" altLang="ko-KR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kumimoji="0" lang="ko-KR" altLang="en-US">
                <a:latin typeface="나눔고딕 Bold" pitchFamily="50" charset="-127"/>
                <a:ea typeface="나눔고딕 Bold" pitchFamily="50" charset="-127"/>
              </a:rPr>
              <a:t>학계 인사 등 </a:t>
            </a:r>
            <a:r>
              <a:rPr kumimoji="0" lang="en-US" altLang="ko-KR">
                <a:latin typeface="나눔고딕 Bold" pitchFamily="50" charset="-127"/>
                <a:ea typeface="나눔고딕 Bold" pitchFamily="50" charset="-127"/>
              </a:rPr>
              <a:t>12</a:t>
            </a:r>
            <a:r>
              <a:rPr kumimoji="0" lang="ko-KR" altLang="en-US">
                <a:latin typeface="나눔고딕 Bold" pitchFamily="50" charset="-127"/>
                <a:ea typeface="나눔고딕 Bold" pitchFamily="50" charset="-127"/>
              </a:rPr>
              <a:t>명으로 구성</a:t>
            </a:r>
          </a:p>
          <a:p>
            <a:pPr>
              <a:lnSpc>
                <a:spcPct val="110000"/>
              </a:lnSpc>
              <a:buSzPct val="80000"/>
              <a:buFont typeface="Wingdings" pitchFamily="2" charset="2"/>
              <a:buNone/>
            </a:pPr>
            <a:r>
              <a:rPr kumimoji="0" lang="en-US" altLang="ko-KR">
                <a:latin typeface="나눔고딕 Bold" pitchFamily="50" charset="-127"/>
                <a:ea typeface="나눔고딕 Bold" pitchFamily="50" charset="-127"/>
              </a:rPr>
              <a:t>- </a:t>
            </a:r>
            <a:r>
              <a:rPr kumimoji="0" lang="ko-KR" altLang="en-US">
                <a:latin typeface="나눔고딕 Bold" pitchFamily="50" charset="-127"/>
                <a:ea typeface="나눔고딕 Bold" pitchFamily="50" charset="-127"/>
              </a:rPr>
              <a:t>발족 </a:t>
            </a:r>
            <a:r>
              <a:rPr kumimoji="0" lang="en-US" altLang="ko-KR">
                <a:latin typeface="나눔고딕 Bold" pitchFamily="50" charset="-127"/>
                <a:ea typeface="나눔고딕 Bold" pitchFamily="50" charset="-127"/>
              </a:rPr>
              <a:t>2</a:t>
            </a:r>
            <a:r>
              <a:rPr kumimoji="0" lang="ko-KR" altLang="en-US">
                <a:latin typeface="나눔고딕 Bold" pitchFamily="50" charset="-127"/>
                <a:ea typeface="나눔고딕 Bold" pitchFamily="50" charset="-127"/>
              </a:rPr>
              <a:t>년만에 </a:t>
            </a:r>
            <a:r>
              <a:rPr kumimoji="0" lang="en-US" altLang="ko-KR">
                <a:latin typeface="나눔고딕 Bold" pitchFamily="50" charset="-127"/>
                <a:ea typeface="나눔고딕 Bold" pitchFamily="50" charset="-127"/>
              </a:rPr>
              <a:t>45</a:t>
            </a:r>
            <a:r>
              <a:rPr kumimoji="0" lang="ko-KR" altLang="en-US">
                <a:latin typeface="나눔고딕 Bold" pitchFamily="50" charset="-127"/>
                <a:ea typeface="나눔고딕 Bold" pitchFamily="50" charset="-127"/>
              </a:rPr>
              <a:t>회에 걸쳐 </a:t>
            </a:r>
            <a:r>
              <a:rPr kumimoji="0" lang="en-US" altLang="ko-KR">
                <a:latin typeface="나눔고딕 Bold" pitchFamily="50" charset="-127"/>
                <a:ea typeface="나눔고딕 Bold" pitchFamily="50" charset="-127"/>
              </a:rPr>
              <a:t>540</a:t>
            </a:r>
            <a:r>
              <a:rPr kumimoji="0" lang="ko-KR" altLang="en-US">
                <a:latin typeface="나눔고딕 Bold" pitchFamily="50" charset="-127"/>
                <a:ea typeface="나눔고딕 Bold" pitchFamily="50" charset="-127"/>
              </a:rPr>
              <a:t>여명 파견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전기통신기계공업협회 시찰단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73E0F0-76C9-4415-997C-C4CEBB00EC64}" type="slidenum">
              <a:rPr lang="ko-KR" altLang="en-US"/>
              <a:pPr>
                <a:defRPr/>
              </a:pPr>
              <a:t>21</a:t>
            </a:fld>
            <a:endParaRPr lang="ko-KR" altLang="en-US"/>
          </a:p>
        </p:txBody>
      </p:sp>
      <p:grpSp>
        <p:nvGrpSpPr>
          <p:cNvPr id="46083" name="Group 17"/>
          <p:cNvGrpSpPr>
            <a:grpSpLocks/>
          </p:cNvGrpSpPr>
          <p:nvPr/>
        </p:nvGrpSpPr>
        <p:grpSpPr bwMode="auto">
          <a:xfrm>
            <a:off x="0" y="2352675"/>
            <a:ext cx="9144000" cy="4505325"/>
            <a:chOff x="0" y="1482"/>
            <a:chExt cx="5760" cy="2838"/>
          </a:xfrm>
        </p:grpSpPr>
        <p:sp>
          <p:nvSpPr>
            <p:cNvPr id="46093" name="Rectangle 6"/>
            <p:cNvSpPr>
              <a:spLocks noChangeArrowheads="1"/>
            </p:cNvSpPr>
            <p:nvPr/>
          </p:nvSpPr>
          <p:spPr bwMode="auto">
            <a:xfrm>
              <a:off x="0" y="1482"/>
              <a:ext cx="5760" cy="2838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46094" name="Rectangle 2"/>
            <p:cNvSpPr>
              <a:spLocks noChangeArrowheads="1"/>
            </p:cNvSpPr>
            <p:nvPr/>
          </p:nvSpPr>
          <p:spPr bwMode="auto">
            <a:xfrm>
              <a:off x="80" y="2084"/>
              <a:ext cx="38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80000"/>
                <a:buFont typeface="Wingdings" pitchFamily="2" charset="2"/>
                <a:buChar char="l"/>
              </a:pP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 1957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년 파견된 시찰단</a:t>
              </a: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(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제</a:t>
              </a: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46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회</a:t>
              </a: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)</a:t>
              </a:r>
            </a:p>
          </p:txBody>
        </p:sp>
        <p:sp>
          <p:nvSpPr>
            <p:cNvPr id="46095" name="Rectangle 5"/>
            <p:cNvSpPr>
              <a:spLocks noChangeArrowheads="1"/>
            </p:cNvSpPr>
            <p:nvPr/>
          </p:nvSpPr>
          <p:spPr bwMode="auto">
            <a:xfrm>
              <a:off x="96" y="1623"/>
              <a:ext cx="3090" cy="327"/>
            </a:xfrm>
            <a:prstGeom prst="rect">
              <a:avLst/>
            </a:prstGeom>
            <a:solidFill>
              <a:srgbClr val="6633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280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전기통신기계공업 전문시찰단</a:t>
              </a:r>
            </a:p>
          </p:txBody>
        </p:sp>
      </p:grpSp>
      <p:sp>
        <p:nvSpPr>
          <p:cNvPr id="46084" name="Rectangle 7"/>
          <p:cNvSpPr>
            <a:spLocks noChangeArrowheads="1"/>
          </p:cNvSpPr>
          <p:nvPr/>
        </p:nvSpPr>
        <p:spPr bwMode="auto">
          <a:xfrm>
            <a:off x="127000" y="3924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l"/>
            </a:pPr>
            <a:r>
              <a:rPr kumimoji="0" lang="en-US" altLang="ko-KR" sz="240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2400">
                <a:latin typeface="나눔고딕 Bold" pitchFamily="50" charset="-127"/>
                <a:ea typeface="나눔고딕 Bold" pitchFamily="50" charset="-127"/>
              </a:rPr>
              <a:t>中小기업 경영진 </a:t>
            </a:r>
            <a:r>
              <a:rPr kumimoji="0" lang="en-US" altLang="ko-KR" sz="2400">
                <a:latin typeface="나눔고딕 Bold" pitchFamily="50" charset="-127"/>
                <a:ea typeface="나눔고딕 Bold" pitchFamily="50" charset="-127"/>
              </a:rPr>
              <a:t>12</a:t>
            </a:r>
            <a:r>
              <a:rPr kumimoji="0" lang="ko-KR" altLang="en-US" sz="2400">
                <a:latin typeface="나눔고딕 Bold" pitchFamily="50" charset="-127"/>
                <a:ea typeface="나눔고딕 Bold" pitchFamily="50" charset="-127"/>
              </a:rPr>
              <a:t>명으로 구성</a:t>
            </a:r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128588" y="4559300"/>
            <a:ext cx="803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l"/>
            </a:pPr>
            <a:r>
              <a:rPr kumimoji="0" lang="en-US" altLang="ko-KR" sz="240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2400">
                <a:latin typeface="나눔고딕 Bold" pitchFamily="50" charset="-127"/>
                <a:ea typeface="나눔고딕 Bold" pitchFamily="50" charset="-127"/>
              </a:rPr>
              <a:t>출발 </a:t>
            </a:r>
            <a:r>
              <a:rPr kumimoji="0" lang="en-US" altLang="ko-KR" sz="2400">
                <a:latin typeface="나눔고딕 Bold" pitchFamily="50" charset="-127"/>
                <a:ea typeface="나눔고딕 Bold" pitchFamily="50" charset="-127"/>
              </a:rPr>
              <a:t>6</a:t>
            </a:r>
            <a:r>
              <a:rPr kumimoji="0" lang="ko-KR" altLang="en-US" sz="2400">
                <a:latin typeface="나눔고딕 Bold" pitchFamily="50" charset="-127"/>
                <a:ea typeface="나눔고딕 Bold" pitchFamily="50" charset="-127"/>
              </a:rPr>
              <a:t>개월 전부터 자료수집</a:t>
            </a:r>
          </a:p>
        </p:txBody>
      </p:sp>
      <p:grpSp>
        <p:nvGrpSpPr>
          <p:cNvPr id="46086" name="Group 19"/>
          <p:cNvGrpSpPr>
            <a:grpSpLocks/>
          </p:cNvGrpSpPr>
          <p:nvPr/>
        </p:nvGrpSpPr>
        <p:grpSpPr bwMode="auto">
          <a:xfrm>
            <a:off x="425450" y="5186363"/>
            <a:ext cx="8661400" cy="1398587"/>
            <a:chOff x="268" y="3267"/>
            <a:chExt cx="5456" cy="881"/>
          </a:xfrm>
        </p:grpSpPr>
        <p:sp>
          <p:nvSpPr>
            <p:cNvPr id="46091" name="Rectangle 9"/>
            <p:cNvSpPr>
              <a:spLocks noChangeArrowheads="1"/>
            </p:cNvSpPr>
            <p:nvPr/>
          </p:nvSpPr>
          <p:spPr bwMode="auto">
            <a:xfrm>
              <a:off x="268" y="3578"/>
              <a:ext cx="5456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SzPct val="80000"/>
              </a:pP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- 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통상산업성</a:t>
              </a: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생산성본부</a:t>
              </a: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전기통신공업협회와도 협력</a:t>
              </a:r>
            </a:p>
            <a:p>
              <a:pPr>
                <a:lnSpc>
                  <a:spcPct val="110000"/>
                </a:lnSpc>
                <a:buSzPct val="80000"/>
                <a:buFontTx/>
                <a:buChar char="-"/>
              </a:pP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 일본 전기통신기업 현황조사</a:t>
              </a:r>
            </a:p>
          </p:txBody>
        </p:sp>
        <p:sp>
          <p:nvSpPr>
            <p:cNvPr id="46092" name="Rectangle 11"/>
            <p:cNvSpPr>
              <a:spLocks noChangeArrowheads="1"/>
            </p:cNvSpPr>
            <p:nvPr/>
          </p:nvSpPr>
          <p:spPr bwMode="auto">
            <a:xfrm>
              <a:off x="268" y="3267"/>
              <a:ext cx="4848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buSzPct val="80000"/>
                <a:buFont typeface="Wingdings" pitchFamily="2" charset="2"/>
                <a:buNone/>
              </a:pP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- 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현지 기업에 대한 사전조사</a:t>
              </a:r>
            </a:p>
          </p:txBody>
        </p:sp>
      </p:grpSp>
      <p:grpSp>
        <p:nvGrpSpPr>
          <p:cNvPr id="46087" name="Group 20"/>
          <p:cNvGrpSpPr>
            <a:grpSpLocks/>
          </p:cNvGrpSpPr>
          <p:nvPr/>
        </p:nvGrpSpPr>
        <p:grpSpPr bwMode="auto">
          <a:xfrm>
            <a:off x="5076825" y="1214438"/>
            <a:ext cx="4000500" cy="4357687"/>
            <a:chOff x="3474" y="930"/>
            <a:chExt cx="4057" cy="3101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756" y="3057"/>
              <a:ext cx="3775" cy="974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78000"/>
                  </a:schemeClr>
                </a:gs>
                <a:gs pos="100000">
                  <a:schemeClr val="tx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6090" name="Picture 13" descr="i22_589357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4" y="930"/>
              <a:ext cx="3912" cy="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285875"/>
            <a:ext cx="7858125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dirty="0">
                <a:solidFill>
                  <a:srgbClr val="990033"/>
                </a:solidFill>
                <a:latin typeface="+mj-ea"/>
                <a:ea typeface="+mj-ea"/>
                <a:cs typeface="+mn-cs"/>
              </a:rPr>
              <a:t>철저한 사전준비와</a:t>
            </a:r>
            <a:r>
              <a:rPr kumimoji="0" lang="en-US" altLang="ko-KR" sz="4400" dirty="0">
                <a:solidFill>
                  <a:srgbClr val="990033"/>
                </a:solidFill>
                <a:latin typeface="+mj-ea"/>
                <a:ea typeface="+mj-ea"/>
                <a:cs typeface="+mn-cs"/>
              </a:rPr>
              <a:t> </a:t>
            </a:r>
            <a:r>
              <a:rPr kumimoji="0" lang="ko-KR" altLang="en-US" sz="4400" dirty="0">
                <a:solidFill>
                  <a:srgbClr val="990033"/>
                </a:solidFill>
                <a:latin typeface="+mj-ea"/>
                <a:ea typeface="+mj-ea"/>
                <a:cs typeface="+mn-cs"/>
              </a:rPr>
              <a:t>사후 공유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en-US" altLang="ko-KR" smtClean="0"/>
              <a:t>2. </a:t>
            </a:r>
            <a:r>
              <a:rPr lang="ko-KR" altLang="en-US" smtClean="0"/>
              <a:t>군에 의한 기술확보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DE9A99-871B-4421-AFEB-DF956C3B932D}" type="slidenum">
              <a:rPr lang="ko-KR" altLang="en-US"/>
              <a:pPr>
                <a:defRPr/>
              </a:pPr>
              <a:t>22</a:t>
            </a:fld>
            <a:endParaRPr lang="ko-KR" altLang="en-US"/>
          </a:p>
        </p:txBody>
      </p:sp>
      <p:grpSp>
        <p:nvGrpSpPr>
          <p:cNvPr id="47107" name="Group 17"/>
          <p:cNvGrpSpPr>
            <a:grpSpLocks/>
          </p:cNvGrpSpPr>
          <p:nvPr/>
        </p:nvGrpSpPr>
        <p:grpSpPr bwMode="auto">
          <a:xfrm>
            <a:off x="3354388" y="1514475"/>
            <a:ext cx="5803900" cy="944563"/>
            <a:chOff x="2104" y="621"/>
            <a:chExt cx="3656" cy="595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2104" y="621"/>
              <a:ext cx="36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990033"/>
                </a:buClr>
                <a:buSzPct val="80000"/>
                <a:buFont typeface="Wingdings" pitchFamily="2" charset="2"/>
                <a:buChar char="l"/>
                <a:defRPr/>
              </a:pPr>
              <a:r>
                <a:rPr kumimoji="0" lang="en-US" altLang="ko-KR" sz="2400" dirty="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  <a:cs typeface="+mn-cs"/>
                </a:rPr>
                <a:t> </a:t>
              </a:r>
              <a:r>
                <a:rPr kumimoji="0" lang="ko-KR" altLang="en-US" sz="2400" dirty="0" err="1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  <a:cs typeface="+mn-cs"/>
                </a:rPr>
                <a:t>도까이도</a:t>
              </a:r>
              <a:r>
                <a:rPr kumimoji="0" lang="ko-KR" altLang="en-US" sz="2400" dirty="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  <a:cs typeface="+mn-cs"/>
                </a:rPr>
                <a:t> </a:t>
              </a:r>
              <a:r>
                <a:rPr kumimoji="0" lang="ko-KR" altLang="en-US" sz="2400" dirty="0" err="1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  <a:cs typeface="+mn-cs"/>
                </a:rPr>
                <a:t>신칸센</a:t>
              </a:r>
              <a:r>
                <a:rPr kumimoji="0" lang="en-US" altLang="ko-KR" sz="2400" dirty="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  <a:cs typeface="+mn-cs"/>
                </a:rPr>
                <a:t>(</a:t>
              </a:r>
              <a:r>
                <a:rPr kumimoji="0" lang="ko-KR" altLang="en-US" sz="2400" dirty="0">
                  <a:solidFill>
                    <a:srgbClr val="990033"/>
                  </a:solidFill>
                  <a:latin typeface="+mj-ea"/>
                  <a:ea typeface="+mj-ea"/>
                  <a:cs typeface="+mn-cs"/>
                </a:rPr>
                <a:t>東海道新幹線</a:t>
              </a:r>
              <a:r>
                <a:rPr kumimoji="0" lang="en-US" altLang="ko-KR" sz="2400" dirty="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  <a:cs typeface="+mn-cs"/>
                </a:rPr>
                <a:t>)</a:t>
              </a:r>
              <a:endParaRPr kumimoji="0" lang="en-US" altLang="ko-KR" sz="2400" dirty="0">
                <a:latin typeface="나눔고딕 Bold" pitchFamily="50" charset="-127"/>
                <a:ea typeface="나눔고딕 Bold" pitchFamily="50" charset="-127"/>
                <a:cs typeface="+mn-cs"/>
              </a:endParaRPr>
            </a:p>
          </p:txBody>
        </p:sp>
        <p:sp>
          <p:nvSpPr>
            <p:cNvPr id="47124" name="Rectangle 9"/>
            <p:cNvSpPr>
              <a:spLocks noChangeArrowheads="1"/>
            </p:cNvSpPr>
            <p:nvPr/>
          </p:nvSpPr>
          <p:spPr bwMode="auto">
            <a:xfrm>
              <a:off x="2320" y="925"/>
              <a:ext cx="34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990033"/>
                </a:buClr>
                <a:buSzPct val="80000"/>
                <a:buFont typeface="Wingdings" pitchFamily="2" charset="2"/>
                <a:buNone/>
              </a:pP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- 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해군 항공기술그룹의 역량 결집</a:t>
              </a:r>
            </a:p>
          </p:txBody>
        </p:sp>
      </p:grpSp>
      <p:grpSp>
        <p:nvGrpSpPr>
          <p:cNvPr id="47108" name="Group 18"/>
          <p:cNvGrpSpPr>
            <a:grpSpLocks/>
          </p:cNvGrpSpPr>
          <p:nvPr/>
        </p:nvGrpSpPr>
        <p:grpSpPr bwMode="auto">
          <a:xfrm>
            <a:off x="3354388" y="2603500"/>
            <a:ext cx="4362450" cy="947738"/>
            <a:chOff x="2104" y="1613"/>
            <a:chExt cx="2748" cy="597"/>
          </a:xfrm>
        </p:grpSpPr>
        <p:sp>
          <p:nvSpPr>
            <p:cNvPr id="47121" name="Rectangle 5"/>
            <p:cNvSpPr>
              <a:spLocks noChangeArrowheads="1"/>
            </p:cNvSpPr>
            <p:nvPr/>
          </p:nvSpPr>
          <p:spPr bwMode="auto">
            <a:xfrm>
              <a:off x="2104" y="1613"/>
              <a:ext cx="65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90033"/>
                </a:buClr>
                <a:buSzPct val="80000"/>
                <a:buFont typeface="Wingdings" pitchFamily="2" charset="2"/>
                <a:buChar char="l"/>
              </a:pPr>
              <a:r>
                <a:rPr kumimoji="0" lang="en-US" altLang="ko-KR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kumimoji="0" lang="ko-KR" altLang="en-US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니콘</a:t>
              </a:r>
            </a:p>
          </p:txBody>
        </p:sp>
        <p:sp>
          <p:nvSpPr>
            <p:cNvPr id="47122" name="Rectangle 10"/>
            <p:cNvSpPr>
              <a:spLocks noChangeArrowheads="1"/>
            </p:cNvSpPr>
            <p:nvPr/>
          </p:nvSpPr>
          <p:spPr bwMode="auto">
            <a:xfrm>
              <a:off x="2320" y="1919"/>
              <a:ext cx="253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400" dirty="0">
                  <a:latin typeface="나눔고딕 Bold" pitchFamily="50" charset="-127"/>
                  <a:ea typeface="나눔고딕 Bold" pitchFamily="50" charset="-127"/>
                </a:rPr>
                <a:t>- </a:t>
              </a:r>
              <a:r>
                <a:rPr kumimoji="0" lang="ko-KR" altLang="en-US" sz="2400" dirty="0">
                  <a:latin typeface="나눔고딕 Bold" pitchFamily="50" charset="-127"/>
                  <a:ea typeface="나눔고딕 Bold" pitchFamily="50" charset="-127"/>
                </a:rPr>
                <a:t>군함 거리측정기의 광학기술</a:t>
              </a:r>
            </a:p>
          </p:txBody>
        </p:sp>
      </p:grpSp>
      <p:grpSp>
        <p:nvGrpSpPr>
          <p:cNvPr id="47109" name="Group 19"/>
          <p:cNvGrpSpPr>
            <a:grpSpLocks/>
          </p:cNvGrpSpPr>
          <p:nvPr/>
        </p:nvGrpSpPr>
        <p:grpSpPr bwMode="auto">
          <a:xfrm>
            <a:off x="3354388" y="3683000"/>
            <a:ext cx="2544762" cy="935038"/>
            <a:chOff x="2104" y="2293"/>
            <a:chExt cx="1603" cy="589"/>
          </a:xfrm>
        </p:grpSpPr>
        <p:sp>
          <p:nvSpPr>
            <p:cNvPr id="47119" name="Rectangle 6"/>
            <p:cNvSpPr>
              <a:spLocks noChangeArrowheads="1"/>
            </p:cNvSpPr>
            <p:nvPr/>
          </p:nvSpPr>
          <p:spPr bwMode="auto">
            <a:xfrm>
              <a:off x="2104" y="2293"/>
              <a:ext cx="101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90033"/>
                </a:buClr>
                <a:buSzPct val="80000"/>
                <a:buFont typeface="Wingdings" pitchFamily="2" charset="2"/>
                <a:buChar char="l"/>
              </a:pPr>
              <a:r>
                <a:rPr kumimoji="0" lang="en-US" altLang="ko-KR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kumimoji="0" lang="ko-KR" altLang="en-US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전자시계</a:t>
              </a:r>
            </a:p>
          </p:txBody>
        </p:sp>
        <p:sp>
          <p:nvSpPr>
            <p:cNvPr id="47120" name="Rectangle 11"/>
            <p:cNvSpPr>
              <a:spLocks noChangeArrowheads="1"/>
            </p:cNvSpPr>
            <p:nvPr/>
          </p:nvSpPr>
          <p:spPr bwMode="auto">
            <a:xfrm>
              <a:off x="2320" y="2591"/>
              <a:ext cx="138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90033"/>
                </a:buClr>
                <a:buSzPct val="80000"/>
                <a:buFont typeface="Wingdings" pitchFamily="2" charset="2"/>
                <a:buNone/>
              </a:pP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- 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대포 신관기술</a:t>
              </a:r>
            </a:p>
          </p:txBody>
        </p:sp>
      </p:grpSp>
      <p:grpSp>
        <p:nvGrpSpPr>
          <p:cNvPr id="47110" name="Group 20"/>
          <p:cNvGrpSpPr>
            <a:grpSpLocks/>
          </p:cNvGrpSpPr>
          <p:nvPr/>
        </p:nvGrpSpPr>
        <p:grpSpPr bwMode="auto">
          <a:xfrm>
            <a:off x="3354388" y="4762500"/>
            <a:ext cx="3317875" cy="935038"/>
            <a:chOff x="2104" y="2973"/>
            <a:chExt cx="2090" cy="589"/>
          </a:xfrm>
        </p:grpSpPr>
        <p:sp>
          <p:nvSpPr>
            <p:cNvPr id="47117" name="Rectangle 7"/>
            <p:cNvSpPr>
              <a:spLocks noChangeArrowheads="1"/>
            </p:cNvSpPr>
            <p:nvPr/>
          </p:nvSpPr>
          <p:spPr bwMode="auto">
            <a:xfrm>
              <a:off x="2104" y="2973"/>
              <a:ext cx="209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90033"/>
                </a:buClr>
                <a:buSzPct val="80000"/>
                <a:buFont typeface="Wingdings" pitchFamily="2" charset="2"/>
                <a:buChar char="l"/>
              </a:pPr>
              <a:r>
                <a:rPr kumimoji="0" lang="en-US" altLang="ko-KR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kumimoji="0" lang="ko-KR" altLang="en-US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자동차</a:t>
              </a:r>
              <a:r>
                <a:rPr kumimoji="0" lang="en-US" altLang="ko-KR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kumimoji="0" lang="ko-KR" altLang="en-US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오토바이 엔진</a:t>
              </a:r>
            </a:p>
          </p:txBody>
        </p:sp>
        <p:sp>
          <p:nvSpPr>
            <p:cNvPr id="47118" name="Rectangle 12"/>
            <p:cNvSpPr>
              <a:spLocks noChangeArrowheads="1"/>
            </p:cNvSpPr>
            <p:nvPr/>
          </p:nvSpPr>
          <p:spPr bwMode="auto">
            <a:xfrm>
              <a:off x="2320" y="3271"/>
              <a:ext cx="156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90033"/>
                </a:buClr>
                <a:buSzPct val="80000"/>
                <a:buFont typeface="Wingdings" pitchFamily="2" charset="2"/>
                <a:buNone/>
              </a:pP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- 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항공기 엔진기술</a:t>
              </a:r>
            </a:p>
          </p:txBody>
        </p:sp>
      </p:grpSp>
      <p:grpSp>
        <p:nvGrpSpPr>
          <p:cNvPr id="47111" name="Group 21"/>
          <p:cNvGrpSpPr>
            <a:grpSpLocks/>
          </p:cNvGrpSpPr>
          <p:nvPr/>
        </p:nvGrpSpPr>
        <p:grpSpPr bwMode="auto">
          <a:xfrm>
            <a:off x="3354388" y="5829300"/>
            <a:ext cx="3784600" cy="922338"/>
            <a:chOff x="2104" y="3645"/>
            <a:chExt cx="2384" cy="581"/>
          </a:xfrm>
        </p:grpSpPr>
        <p:sp>
          <p:nvSpPr>
            <p:cNvPr id="47115" name="Rectangle 8"/>
            <p:cNvSpPr>
              <a:spLocks noChangeArrowheads="1"/>
            </p:cNvSpPr>
            <p:nvPr/>
          </p:nvSpPr>
          <p:spPr bwMode="auto">
            <a:xfrm>
              <a:off x="2104" y="3645"/>
              <a:ext cx="143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90033"/>
                </a:buClr>
                <a:buSzPct val="80000"/>
                <a:buFont typeface="Wingdings" pitchFamily="2" charset="2"/>
                <a:buChar char="l"/>
              </a:pPr>
              <a:r>
                <a:rPr kumimoji="0" lang="en-US" altLang="ko-KR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kumimoji="0" lang="ko-KR" altLang="en-US" sz="2400">
                  <a:solidFill>
                    <a:srgbClr val="990033"/>
                  </a:solidFill>
                  <a:latin typeface="나눔고딕 Bold" pitchFamily="50" charset="-127"/>
                  <a:ea typeface="나눔고딕 Bold" pitchFamily="50" charset="-127"/>
                </a:rPr>
                <a:t>자동제어 기술</a:t>
              </a:r>
            </a:p>
          </p:txBody>
        </p:sp>
        <p:sp>
          <p:nvSpPr>
            <p:cNvPr id="47116" name="Rectangle 13"/>
            <p:cNvSpPr>
              <a:spLocks noChangeArrowheads="1"/>
            </p:cNvSpPr>
            <p:nvPr/>
          </p:nvSpPr>
          <p:spPr bwMode="auto">
            <a:xfrm>
              <a:off x="2320" y="3935"/>
              <a:ext cx="216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990033"/>
                </a:buClr>
                <a:buSzPct val="80000"/>
                <a:buFont typeface="Wingdings" pitchFamily="2" charset="2"/>
                <a:buNone/>
              </a:pPr>
              <a:r>
                <a:rPr kumimoji="0" lang="en-US" altLang="ko-KR" sz="2400">
                  <a:latin typeface="나눔고딕 Bold" pitchFamily="50" charset="-127"/>
                  <a:ea typeface="나눔고딕 Bold" pitchFamily="50" charset="-127"/>
                </a:rPr>
                <a:t>- </a:t>
              </a:r>
              <a:r>
                <a:rPr kumimoji="0" lang="ko-KR" altLang="en-US" sz="2400">
                  <a:latin typeface="나눔고딕 Bold" pitchFamily="50" charset="-127"/>
                  <a:ea typeface="나눔고딕 Bold" pitchFamily="50" charset="-127"/>
                </a:rPr>
                <a:t>함포 사격반의 장치기술</a:t>
              </a:r>
            </a:p>
          </p:txBody>
        </p:sp>
      </p:grpSp>
      <p:pic>
        <p:nvPicPr>
          <p:cNvPr id="47112" name="Picture 15" descr="800px-Shinkansen_Series_300_at_Okay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5113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6" descr="front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3838"/>
            <a:ext cx="3254375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Rectangle 25"/>
          <p:cNvSpPr>
            <a:spLocks noChangeArrowheads="1"/>
          </p:cNvSpPr>
          <p:nvPr/>
        </p:nvSpPr>
        <p:spPr bwMode="auto">
          <a:xfrm>
            <a:off x="0" y="981075"/>
            <a:ext cx="4133850" cy="519113"/>
          </a:xfrm>
          <a:prstGeom prst="rect">
            <a:avLst/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80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발전의 모태가 된 軍 기술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해군 기술사관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7A0E7-7939-4CC4-9CBF-321884557D8B}" type="slidenum">
              <a:rPr lang="ko-KR" altLang="en-US"/>
              <a:pPr>
                <a:defRPr/>
              </a:pPr>
              <a:t>23</a:t>
            </a:fld>
            <a:endParaRPr lang="ko-KR" altLang="en-US"/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128588" y="5457825"/>
            <a:ext cx="92456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일본기업들에게 패전은 고급기술인력을 확보하는</a:t>
            </a:r>
            <a:r>
              <a:rPr kumimoji="0" lang="ko-KR" altLang="en-US" sz="3200">
                <a:solidFill>
                  <a:srgbClr val="CC0000"/>
                </a:solidFill>
                <a:latin typeface="나눔고딕 Bold" pitchFamily="50" charset="-127"/>
                <a:ea typeface="나눔고딕 Bold" pitchFamily="50" charset="-127"/>
              </a:rPr>
              <a:t/>
            </a:r>
            <a:br>
              <a:rPr kumimoji="0" lang="ko-KR" altLang="en-US" sz="3200">
                <a:solidFill>
                  <a:srgbClr val="CC0000"/>
                </a:solidFill>
                <a:latin typeface="나눔고딕 Bold" pitchFamily="50" charset="-127"/>
                <a:ea typeface="나눔고딕 Bold" pitchFamily="50" charset="-127"/>
              </a:rPr>
            </a:br>
            <a:r>
              <a:rPr kumimoji="0" lang="ko-KR" altLang="en-US" sz="3200">
                <a:solidFill>
                  <a:srgbClr val="CC0000"/>
                </a:solidFill>
                <a:latin typeface="나눔고딕 Bold" pitchFamily="50" charset="-127"/>
                <a:ea typeface="나눔고딕 Bold" pitchFamily="50" charset="-127"/>
              </a:rPr>
              <a:t>전화위복</a:t>
            </a: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의 기회</a:t>
            </a:r>
            <a:r>
              <a:rPr kumimoji="0" lang="en-US" altLang="ko-KR" sz="3200">
                <a:latin typeface="나눔고딕 Bold" pitchFamily="50" charset="-127"/>
                <a:ea typeface="나눔고딕 Bold" pitchFamily="50" charset="-127"/>
              </a:rPr>
              <a:t>!</a:t>
            </a:r>
          </a:p>
        </p:txBody>
      </p:sp>
      <p:grpSp>
        <p:nvGrpSpPr>
          <p:cNvPr id="48132" name="Group 20"/>
          <p:cNvGrpSpPr>
            <a:grpSpLocks/>
          </p:cNvGrpSpPr>
          <p:nvPr/>
        </p:nvGrpSpPr>
        <p:grpSpPr bwMode="auto">
          <a:xfrm>
            <a:off x="38100" y="1700213"/>
            <a:ext cx="9429750" cy="3584575"/>
            <a:chOff x="0" y="627"/>
            <a:chExt cx="5960" cy="2621"/>
          </a:xfrm>
        </p:grpSpPr>
        <p:sp>
          <p:nvSpPr>
            <p:cNvPr id="48136" name="Rectangle 15"/>
            <p:cNvSpPr>
              <a:spLocks noChangeArrowheads="1"/>
            </p:cNvSpPr>
            <p:nvPr/>
          </p:nvSpPr>
          <p:spPr bwMode="auto">
            <a:xfrm>
              <a:off x="0" y="627"/>
              <a:ext cx="5760" cy="2621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88" y="766"/>
              <a:ext cx="5445" cy="4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SzPct val="80000"/>
                <a:buFont typeface="Wingdings" pitchFamily="2" charset="2"/>
                <a:buChar char="l"/>
              </a:pPr>
              <a:r>
                <a:rPr kumimoji="0" lang="en-US" altLang="ko-KR" sz="3000"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kumimoji="0" lang="ko-KR" altLang="en-US" sz="2800">
                  <a:latin typeface="나눔고딕 Bold" pitchFamily="50" charset="-127"/>
                  <a:ea typeface="나눔고딕 Bold" pitchFamily="50" charset="-127"/>
                </a:rPr>
                <a:t>전파</a:t>
              </a:r>
              <a:r>
                <a:rPr kumimoji="0" lang="en-US" altLang="ko-KR" sz="2800"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kumimoji="0" lang="ko-KR" altLang="en-US" sz="2800">
                  <a:latin typeface="나눔고딕 Bold" pitchFamily="50" charset="-127"/>
                  <a:ea typeface="나눔고딕 Bold" pitchFamily="50" charset="-127"/>
                </a:rPr>
                <a:t>통신</a:t>
              </a:r>
              <a:r>
                <a:rPr kumimoji="0" lang="en-US" altLang="ko-KR" sz="2800"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kumimoji="0" lang="ko-KR" altLang="en-US" sz="2800">
                  <a:latin typeface="나눔고딕 Bold" pitchFamily="50" charset="-127"/>
                  <a:ea typeface="나눔고딕 Bold" pitchFamily="50" charset="-127"/>
                </a:rPr>
                <a:t>자기</a:t>
              </a:r>
              <a:r>
                <a:rPr kumimoji="0" lang="en-US" altLang="ko-KR" sz="2800"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kumimoji="0" lang="ko-KR" altLang="en-US" sz="2800">
                  <a:latin typeface="나눔고딕 Bold" pitchFamily="50" charset="-127"/>
                  <a:ea typeface="나눔고딕 Bold" pitchFamily="50" charset="-127"/>
                </a:rPr>
                <a:t>음향 등 병기기술을 응용하여 창업</a:t>
              </a: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288" y="1105"/>
              <a:ext cx="5672" cy="10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0" lang="en-US" altLang="ko-KR" sz="2000" dirty="0">
                  <a:latin typeface="나눔고딕 Bold" pitchFamily="50" charset="-127"/>
                  <a:ea typeface="나눔고딕 Bold" pitchFamily="50" charset="-127"/>
                </a:rPr>
                <a:t>ex) 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이와마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 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가즈오</a:t>
              </a:r>
              <a:r>
                <a:rPr kumimoji="0" lang="en-US" altLang="ko-KR" sz="2000" dirty="0">
                  <a:latin typeface="맑은 고딕"/>
                  <a:ea typeface="맑은 고딕"/>
                </a:rPr>
                <a:t>(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岩間和夫</a:t>
              </a:r>
              <a:r>
                <a:rPr kumimoji="0" lang="en-US" altLang="ko-KR" sz="2000" dirty="0">
                  <a:latin typeface="맑은 고딕"/>
                  <a:ea typeface="맑은 고딕"/>
                </a:rPr>
                <a:t>): 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소니 초기 개발책임자</a:t>
              </a:r>
            </a:p>
            <a:p>
              <a:pPr>
                <a:lnSpc>
                  <a:spcPct val="110000"/>
                </a:lnSpc>
              </a:pPr>
              <a:r>
                <a:rPr kumimoji="0" lang="ko-KR" altLang="en-US" sz="2000" dirty="0">
                  <a:latin typeface="맑은 고딕"/>
                  <a:ea typeface="맑은 고딕"/>
                </a:rPr>
                <a:t>      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하토야마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 미치오</a:t>
              </a:r>
              <a:r>
                <a:rPr kumimoji="0" lang="en-US" altLang="ko-KR" sz="2000" dirty="0">
                  <a:latin typeface="맑은 고딕"/>
                  <a:ea typeface="맑은 고딕"/>
                </a:rPr>
                <a:t>(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鳩山道夫</a:t>
              </a:r>
              <a:r>
                <a:rPr kumimoji="0" lang="en-US" altLang="ko-KR" sz="2000" dirty="0">
                  <a:latin typeface="맑은 고딕"/>
                  <a:ea typeface="맑은 고딕"/>
                </a:rPr>
                <a:t>): 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소니 초대 연구소장</a:t>
              </a:r>
            </a:p>
            <a:p>
              <a:pPr>
                <a:lnSpc>
                  <a:spcPct val="110000"/>
                </a:lnSpc>
              </a:pPr>
              <a:r>
                <a:rPr kumimoji="0" lang="ko-KR" altLang="en-US" sz="2000" dirty="0">
                  <a:latin typeface="맑은 고딕"/>
                  <a:ea typeface="맑은 고딕"/>
                </a:rPr>
                <a:t>      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다카야나기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 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겐지로</a:t>
              </a:r>
              <a:r>
                <a:rPr kumimoji="0" lang="en-US" altLang="ko-KR" sz="2000" dirty="0">
                  <a:latin typeface="맑은 고딕"/>
                  <a:ea typeface="맑은 고딕"/>
                </a:rPr>
                <a:t>(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高柳健次郞</a:t>
              </a:r>
              <a:r>
                <a:rPr kumimoji="0" lang="en-US" altLang="ko-KR" sz="2000" dirty="0">
                  <a:latin typeface="맑은 고딕"/>
                  <a:ea typeface="맑은 고딕"/>
                </a:rPr>
                <a:t>): 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前 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일본빅터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 부사장</a:t>
              </a:r>
            </a:p>
            <a:p>
              <a:pPr>
                <a:lnSpc>
                  <a:spcPct val="110000"/>
                </a:lnSpc>
              </a:pPr>
              <a:r>
                <a:rPr kumimoji="0" lang="ko-KR" altLang="en-US" sz="2000" dirty="0">
                  <a:latin typeface="맑은 고딕"/>
                  <a:ea typeface="맑은 고딕"/>
                </a:rPr>
                <a:t>      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오우치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 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아쓰요시</a:t>
              </a:r>
              <a:r>
                <a:rPr kumimoji="0" lang="en-US" altLang="ko-KR" sz="2000" dirty="0">
                  <a:latin typeface="맑은 고딕"/>
                  <a:ea typeface="맑은 고딕"/>
                </a:rPr>
                <a:t>(</a:t>
              </a:r>
              <a:r>
                <a:rPr kumimoji="0" lang="ko-KR" altLang="en-US" sz="2000" dirty="0" err="1">
                  <a:latin typeface="맑은 고딕"/>
                  <a:ea typeface="맑은 고딕"/>
                </a:rPr>
                <a:t>大內淳義</a:t>
              </a:r>
              <a:r>
                <a:rPr kumimoji="0" lang="en-US" altLang="ko-KR" sz="2000" dirty="0">
                  <a:latin typeface="맑은 고딕"/>
                  <a:ea typeface="맑은 고딕"/>
                </a:rPr>
                <a:t>): </a:t>
              </a:r>
              <a:r>
                <a:rPr kumimoji="0" lang="ko-KR" altLang="en-US" sz="2000" dirty="0">
                  <a:latin typeface="맑은 고딕"/>
                  <a:ea typeface="맑은 고딕"/>
                </a:rPr>
                <a:t>前 </a:t>
              </a:r>
              <a:r>
                <a:rPr kumimoji="0" lang="en-US" altLang="ko-KR" sz="2000" dirty="0">
                  <a:latin typeface="맑은 고딕"/>
                  <a:ea typeface="맑은 고딕"/>
                </a:rPr>
                <a:t>NEC </a:t>
              </a:r>
              <a:r>
                <a:rPr kumimoji="0" lang="ko-KR" altLang="en-US" sz="2000" dirty="0" smtClean="0">
                  <a:latin typeface="맑은 고딕"/>
                  <a:ea typeface="맑은 고딕"/>
                </a:rPr>
                <a:t>부회장</a:t>
              </a:r>
              <a:endParaRPr kumimoji="0" lang="en-US" altLang="ko-KR" sz="2000" dirty="0">
                <a:latin typeface="맑은 고딕"/>
                <a:ea typeface="맑은 고딕"/>
              </a:endParaRPr>
            </a:p>
          </p:txBody>
        </p:sp>
      </p:grpSp>
      <p:sp>
        <p:nvSpPr>
          <p:cNvPr id="48133" name="Rectangle 12"/>
          <p:cNvSpPr>
            <a:spLocks noChangeArrowheads="1"/>
          </p:cNvSpPr>
          <p:nvPr/>
        </p:nvSpPr>
        <p:spPr bwMode="auto">
          <a:xfrm>
            <a:off x="160338" y="3933825"/>
            <a:ext cx="621188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l"/>
            </a:pPr>
            <a:r>
              <a:rPr kumimoji="0" lang="en-US" altLang="ko-KR" sz="300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en-US" altLang="ko-KR" sz="2800">
                <a:latin typeface="나눔고딕 Bold" pitchFamily="50" charset="-127"/>
                <a:ea typeface="나눔고딕 Bold" pitchFamily="50" charset="-127"/>
              </a:rPr>
              <a:t>7,400</a:t>
            </a:r>
            <a:r>
              <a:rPr kumimoji="0" lang="ko-KR" altLang="en-US" sz="2800">
                <a:latin typeface="나눔고딕 Bold" pitchFamily="50" charset="-127"/>
                <a:ea typeface="나눔고딕 Bold" pitchFamily="50" charset="-127"/>
              </a:rPr>
              <a:t>여명중 전사자는 </a:t>
            </a:r>
            <a:r>
              <a:rPr kumimoji="0" lang="en-US" altLang="ko-KR" sz="2800">
                <a:latin typeface="나눔고딕 Bold" pitchFamily="50" charset="-127"/>
                <a:ea typeface="나눔고딕 Bold" pitchFamily="50" charset="-127"/>
              </a:rPr>
              <a:t>178</a:t>
            </a:r>
            <a:r>
              <a:rPr kumimoji="0" lang="ko-KR" altLang="en-US" sz="2800">
                <a:latin typeface="나눔고딕 Bold" pitchFamily="50" charset="-127"/>
                <a:ea typeface="나눔고딕 Bold" pitchFamily="50" charset="-127"/>
              </a:rPr>
              <a:t>명에 불과</a:t>
            </a:r>
          </a:p>
        </p:txBody>
      </p:sp>
      <p:sp>
        <p:nvSpPr>
          <p:cNvPr id="48134" name="Rectangle 11"/>
          <p:cNvSpPr>
            <a:spLocks noChangeArrowheads="1"/>
          </p:cNvSpPr>
          <p:nvPr/>
        </p:nvSpPr>
        <p:spPr bwMode="auto">
          <a:xfrm>
            <a:off x="179388" y="4514850"/>
            <a:ext cx="925195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l"/>
            </a:pPr>
            <a:r>
              <a:rPr kumimoji="0" lang="en-US" altLang="ko-KR" sz="300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2800">
                <a:latin typeface="나눔고딕 Bold" pitchFamily="50" charset="-127"/>
                <a:ea typeface="나눔고딕 Bold" pitchFamily="50" charset="-127"/>
              </a:rPr>
              <a:t>패전 이후 강제전역된 </a:t>
            </a:r>
            <a:r>
              <a:rPr kumimoji="0" lang="en-US" altLang="ko-KR" sz="2800">
                <a:latin typeface="나눔고딕 Bold" pitchFamily="50" charset="-127"/>
                <a:ea typeface="나눔고딕 Bold" pitchFamily="50" charset="-127"/>
              </a:rPr>
              <a:t>6,000</a:t>
            </a:r>
            <a:r>
              <a:rPr kumimoji="0" lang="ko-KR" altLang="en-US" sz="2800">
                <a:latin typeface="나눔고딕 Bold" pitchFamily="50" charset="-127"/>
                <a:ea typeface="나눔고딕 Bold" pitchFamily="50" charset="-127"/>
              </a:rPr>
              <a:t>여명이 민간기업에 근무</a:t>
            </a:r>
          </a:p>
        </p:txBody>
      </p:sp>
      <p:sp>
        <p:nvSpPr>
          <p:cNvPr id="48135" name="Rectangle 19"/>
          <p:cNvSpPr>
            <a:spLocks noChangeArrowheads="1"/>
          </p:cNvSpPr>
          <p:nvPr/>
        </p:nvSpPr>
        <p:spPr bwMode="auto">
          <a:xfrm>
            <a:off x="0" y="1063625"/>
            <a:ext cx="6267450" cy="519113"/>
          </a:xfrm>
          <a:prstGeom prst="rect">
            <a:avLst/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80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해군 기술사관학교 출신 엘리트가 활약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en-US" altLang="ko-KR" smtClean="0"/>
              <a:t>3. </a:t>
            </a:r>
            <a:r>
              <a:rPr lang="ko-KR" altLang="en-US" smtClean="0"/>
              <a:t>핵심역량에 집중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4A582-9103-4C4E-AAD3-43E4FC9DE053}" type="slidenum">
              <a:rPr lang="ko-KR" altLang="en-US"/>
              <a:pPr>
                <a:defRPr/>
              </a:pPr>
              <a:t>24</a:t>
            </a:fld>
            <a:endParaRPr lang="ko-KR" altLang="en-US"/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85725" y="5857875"/>
            <a:ext cx="8921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핵심역량을 기반으로 한 관련다각화에서도 두각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57188" y="3571875"/>
            <a:ext cx="8572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ko-KR" sz="2400" b="1">
                <a:latin typeface="나눔명조 ExtraBold" pitchFamily="18" charset="-127"/>
                <a:ea typeface="나눔명조 ExtraBold" pitchFamily="18" charset="-127"/>
              </a:rPr>
              <a:t>“특화된 Only One 기술을 갈고 </a:t>
            </a:r>
            <a:r>
              <a:rPr kumimoji="0" lang="ko-KR" altLang="en-US" sz="2400" b="1">
                <a:latin typeface="나눔명조 ExtraBold" pitchFamily="18" charset="-127"/>
                <a:ea typeface="나눔명조 ExtraBold" pitchFamily="18" charset="-127"/>
              </a:rPr>
              <a:t>닦으며</a:t>
            </a:r>
            <a:br>
              <a:rPr kumimoji="0" lang="ko-KR" altLang="en-US" sz="2400" b="1">
                <a:latin typeface="나눔명조 ExtraBold" pitchFamily="18" charset="-127"/>
                <a:ea typeface="나눔명조 ExtraBold" pitchFamily="18" charset="-127"/>
              </a:rPr>
            </a:br>
            <a:r>
              <a:rPr kumimoji="0" lang="ko-KR" altLang="en-US" sz="2400" b="1">
                <a:latin typeface="나눔명조 ExtraBold" pitchFamily="18" charset="-127"/>
                <a:ea typeface="나눔명조 ExtraBold" pitchFamily="18" charset="-127"/>
              </a:rPr>
              <a:t> 한눈 팔지 않고 결국 </a:t>
            </a:r>
            <a:r>
              <a:rPr kumimoji="0" lang="ko-KR" altLang="ko-KR" sz="2400" b="1">
                <a:latin typeface="나눔명조 ExtraBold" pitchFamily="18" charset="-127"/>
                <a:ea typeface="나눔명조 ExtraBold" pitchFamily="18" charset="-127"/>
              </a:rPr>
              <a:t>본업으로 회귀했기 때문”</a:t>
            </a:r>
            <a:endParaRPr kumimoji="0" lang="en-US" altLang="ko-KR" sz="2400" b="1">
              <a:latin typeface="나눔명조 ExtraBold" pitchFamily="18" charset="-127"/>
              <a:ea typeface="나눔명조 ExtraBold" pitchFamily="18" charset="-127"/>
            </a:endParaRPr>
          </a:p>
          <a:p>
            <a:pPr algn="r">
              <a:buFontTx/>
              <a:buChar char="-"/>
            </a:pPr>
            <a:r>
              <a:rPr kumimoji="0" lang="ko-KR" altLang="en-US" sz="2400" b="1">
                <a:latin typeface="나눔명조 ExtraBold" pitchFamily="18" charset="-127"/>
                <a:ea typeface="나눔명조 ExtraBold" pitchFamily="18" charset="-127"/>
              </a:rPr>
              <a:t>아사히글라스 임원 </a:t>
            </a:r>
            <a:r>
              <a:rPr kumimoji="0" lang="en-US" altLang="ko-KR" sz="2400" b="1">
                <a:latin typeface="나눔명조 ExtraBold" pitchFamily="18" charset="-127"/>
                <a:ea typeface="나눔명조 ExtraBold" pitchFamily="18" charset="-127"/>
              </a:rPr>
              <a:t>– </a:t>
            </a:r>
          </a:p>
          <a:p>
            <a:r>
              <a:rPr kumimoji="0" lang="en-US" altLang="ko-KR" sz="2400" b="1">
                <a:latin typeface="나눔명조 ExtraBold" pitchFamily="18" charset="-127"/>
                <a:ea typeface="나눔명조 ExtraBold" pitchFamily="18" charset="-127"/>
              </a:rPr>
              <a:t>“</a:t>
            </a:r>
            <a:r>
              <a:rPr kumimoji="0" lang="ko-KR" altLang="en-US" sz="2400" b="1">
                <a:latin typeface="나눔명조 ExtraBold" pitchFamily="18" charset="-127"/>
                <a:ea typeface="나눔명조 ExtraBold" pitchFamily="18" charset="-127"/>
              </a:rPr>
              <a:t>바로 결과가 안 나오면 성이 차지 않는 한국기업</a:t>
            </a:r>
            <a:r>
              <a:rPr kumimoji="0" lang="en-US" altLang="ko-KR" sz="2400" b="1">
                <a:latin typeface="나눔명조 ExtraBold" pitchFamily="18" charset="-127"/>
                <a:ea typeface="나눔명조 ExtraBold" pitchFamily="18" charset="-127"/>
              </a:rPr>
              <a:t>,  </a:t>
            </a:r>
            <a:r>
              <a:rPr kumimoji="0" lang="ko-KR" altLang="en-US" sz="2400" b="1">
                <a:latin typeface="나눔명조 ExtraBold" pitchFamily="18" charset="-127"/>
                <a:ea typeface="나눔명조 ExtraBold" pitchFamily="18" charset="-127"/>
              </a:rPr>
              <a:t>한국인의 성격상 하기 어렵다</a:t>
            </a:r>
            <a:r>
              <a:rPr kumimoji="0" lang="en-US" altLang="ko-KR" sz="2400" b="1">
                <a:latin typeface="나눔명조 ExtraBold" pitchFamily="18" charset="-127"/>
                <a:ea typeface="나눔명조 ExtraBold" pitchFamily="18" charset="-127"/>
              </a:rPr>
              <a:t>”                             -</a:t>
            </a:r>
            <a:r>
              <a:rPr kumimoji="0" lang="ko-KR" altLang="en-US" sz="2400" b="1">
                <a:latin typeface="나눔명조 ExtraBold" pitchFamily="18" charset="-127"/>
                <a:ea typeface="나눔명조 ExtraBold" pitchFamily="18" charset="-127"/>
              </a:rPr>
              <a:t>일본 산업평론가 </a:t>
            </a:r>
            <a:r>
              <a:rPr kumimoji="0" lang="en-US" altLang="ko-KR" sz="2400" b="1">
                <a:latin typeface="나눔명조 ExtraBold" pitchFamily="18" charset="-127"/>
                <a:ea typeface="나눔명조 ExtraBold" pitchFamily="18" charset="-127"/>
              </a:rPr>
              <a:t>-</a:t>
            </a:r>
            <a:endParaRPr kumimoji="0" lang="ko-KR" altLang="en-US" sz="2400" b="1"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49157" name="Group 42"/>
          <p:cNvGrpSpPr>
            <a:grpSpLocks/>
          </p:cNvGrpSpPr>
          <p:nvPr/>
        </p:nvGrpSpPr>
        <p:grpSpPr bwMode="auto">
          <a:xfrm>
            <a:off x="108677" y="1357313"/>
            <a:ext cx="2204046" cy="2006600"/>
            <a:chOff x="-23" y="738"/>
            <a:chExt cx="1960" cy="1538"/>
          </a:xfrm>
        </p:grpSpPr>
        <p:sp>
          <p:nvSpPr>
            <p:cNvPr id="49170" name="AutoShape 17"/>
            <p:cNvSpPr>
              <a:spLocks noChangeArrowheads="1"/>
            </p:cNvSpPr>
            <p:nvPr/>
          </p:nvSpPr>
          <p:spPr bwMode="auto">
            <a:xfrm>
              <a:off x="34" y="738"/>
              <a:ext cx="1847" cy="1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33"/>
                </a:gs>
                <a:gs pos="100000">
                  <a:srgbClr val="663300"/>
                </a:gs>
              </a:gsLst>
              <a:lin ang="5400000" scaled="1"/>
            </a:gradFill>
            <a:ln w="444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49171" name="Rectangle 9"/>
            <p:cNvSpPr>
              <a:spLocks noChangeArrowheads="1"/>
            </p:cNvSpPr>
            <p:nvPr/>
          </p:nvSpPr>
          <p:spPr bwMode="auto">
            <a:xfrm>
              <a:off x="-23" y="1386"/>
              <a:ext cx="1960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전자소재</a:t>
              </a:r>
              <a:r>
                <a:rPr kumimoji="0" lang="en-US" altLang="ko-KR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/</a:t>
              </a: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기록매체 </a:t>
              </a:r>
            </a:p>
            <a:p>
              <a:pPr algn="ctr">
                <a:lnSpc>
                  <a:spcPct val="110000"/>
                </a:lnSpc>
              </a:pP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  <a:sym typeface="Wingdings" pitchFamily="2" charset="2"/>
                </a:rPr>
                <a:t> </a:t>
              </a: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자성체기술</a:t>
              </a:r>
            </a:p>
          </p:txBody>
        </p:sp>
        <p:pic>
          <p:nvPicPr>
            <p:cNvPr id="49172" name="Picture 28" descr="TDK_Logo2_blue_300dp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" y="912"/>
              <a:ext cx="130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8" name="Group 44"/>
          <p:cNvGrpSpPr>
            <a:grpSpLocks/>
          </p:cNvGrpSpPr>
          <p:nvPr/>
        </p:nvGrpSpPr>
        <p:grpSpPr bwMode="auto">
          <a:xfrm>
            <a:off x="6854825" y="1363663"/>
            <a:ext cx="2074863" cy="2041525"/>
            <a:chOff x="3913" y="738"/>
            <a:chExt cx="1847" cy="1538"/>
          </a:xfrm>
        </p:grpSpPr>
        <p:sp>
          <p:nvSpPr>
            <p:cNvPr id="49167" name="AutoShape 35"/>
            <p:cNvSpPr>
              <a:spLocks noChangeArrowheads="1"/>
            </p:cNvSpPr>
            <p:nvPr/>
          </p:nvSpPr>
          <p:spPr bwMode="auto">
            <a:xfrm>
              <a:off x="3913" y="738"/>
              <a:ext cx="1847" cy="1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33"/>
                </a:gs>
                <a:gs pos="100000">
                  <a:srgbClr val="663300"/>
                </a:gs>
              </a:gsLst>
              <a:lin ang="5400000" scaled="1"/>
            </a:gradFill>
            <a:ln w="444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49168" name="Rectangle 36"/>
            <p:cNvSpPr>
              <a:spLocks noChangeArrowheads="1"/>
            </p:cNvSpPr>
            <p:nvPr/>
          </p:nvSpPr>
          <p:spPr bwMode="auto">
            <a:xfrm>
              <a:off x="3989" y="1386"/>
              <a:ext cx="1708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0" lang="ko-KR" altLang="ko-KR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플랫TV</a:t>
              </a:r>
              <a:r>
                <a:rPr kumimoji="0" lang="en-US" altLang="ko-KR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 </a:t>
              </a:r>
              <a:r>
                <a:rPr kumimoji="0" lang="ko-KR" altLang="ko-KR" dirty="0" err="1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성막장치</a:t>
              </a:r>
              <a:endParaRPr kumimoji="0" lang="ko-KR" altLang="en-US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endParaRPr>
            </a:p>
            <a:p>
              <a:pPr algn="ctr">
                <a:lnSpc>
                  <a:spcPct val="110000"/>
                </a:lnSpc>
              </a:pP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  <a:sym typeface="Wingdings" pitchFamily="2" charset="2"/>
                </a:rPr>
                <a:t> </a:t>
              </a: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진공기술</a:t>
              </a:r>
            </a:p>
          </p:txBody>
        </p:sp>
        <p:pic>
          <p:nvPicPr>
            <p:cNvPr id="49169" name="Picture 37" descr="Untitled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6" y="912"/>
              <a:ext cx="1344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9" name="Group 43"/>
          <p:cNvGrpSpPr>
            <a:grpSpLocks/>
          </p:cNvGrpSpPr>
          <p:nvPr/>
        </p:nvGrpSpPr>
        <p:grpSpPr bwMode="auto">
          <a:xfrm>
            <a:off x="4640263" y="1363663"/>
            <a:ext cx="2074862" cy="2041525"/>
            <a:chOff x="1948" y="738"/>
            <a:chExt cx="1847" cy="1538"/>
          </a:xfrm>
        </p:grpSpPr>
        <p:sp>
          <p:nvSpPr>
            <p:cNvPr id="49164" name="AutoShape 18"/>
            <p:cNvSpPr>
              <a:spLocks noChangeArrowheads="1"/>
            </p:cNvSpPr>
            <p:nvPr/>
          </p:nvSpPr>
          <p:spPr bwMode="auto">
            <a:xfrm>
              <a:off x="1948" y="738"/>
              <a:ext cx="1847" cy="1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33"/>
                </a:gs>
                <a:gs pos="100000">
                  <a:srgbClr val="663300"/>
                </a:gs>
              </a:gsLst>
              <a:lin ang="5400000" scaled="1"/>
            </a:gradFill>
            <a:ln w="444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49165" name="Rectangle 5"/>
            <p:cNvSpPr>
              <a:spLocks noChangeArrowheads="1"/>
            </p:cNvSpPr>
            <p:nvPr/>
          </p:nvSpPr>
          <p:spPr bwMode="auto">
            <a:xfrm>
              <a:off x="2148" y="1386"/>
              <a:ext cx="1466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반도체 노광기</a:t>
              </a:r>
            </a:p>
            <a:p>
              <a:pPr algn="ctr">
                <a:lnSpc>
                  <a:spcPct val="110000"/>
                </a:lnSpc>
              </a:pP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  <a:sym typeface="Wingdings" pitchFamily="2" charset="2"/>
                </a:rPr>
                <a:t> </a:t>
              </a: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광학기술</a:t>
              </a:r>
            </a:p>
          </p:txBody>
        </p:sp>
        <p:pic>
          <p:nvPicPr>
            <p:cNvPr id="49166" name="Picture 41" descr="nikon_logo%5B1%5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9" y="891"/>
              <a:ext cx="1379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60" name="Group 43"/>
          <p:cNvGrpSpPr>
            <a:grpSpLocks/>
          </p:cNvGrpSpPr>
          <p:nvPr/>
        </p:nvGrpSpPr>
        <p:grpSpPr bwMode="auto">
          <a:xfrm>
            <a:off x="2382817" y="1363663"/>
            <a:ext cx="2184953" cy="2041525"/>
            <a:chOff x="1907" y="738"/>
            <a:chExt cx="1945" cy="1538"/>
          </a:xfrm>
        </p:grpSpPr>
        <p:sp>
          <p:nvSpPr>
            <p:cNvPr id="49162" name="AutoShape 18"/>
            <p:cNvSpPr>
              <a:spLocks noChangeArrowheads="1"/>
            </p:cNvSpPr>
            <p:nvPr/>
          </p:nvSpPr>
          <p:spPr bwMode="auto">
            <a:xfrm>
              <a:off x="1948" y="738"/>
              <a:ext cx="1847" cy="15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6633"/>
                </a:gs>
                <a:gs pos="100000">
                  <a:srgbClr val="663300"/>
                </a:gs>
              </a:gsLst>
              <a:lin ang="5400000" scaled="1"/>
            </a:gradFill>
            <a:ln w="444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49163" name="Rectangle 5"/>
            <p:cNvSpPr>
              <a:spLocks noChangeArrowheads="1"/>
            </p:cNvSpPr>
            <p:nvPr/>
          </p:nvSpPr>
          <p:spPr bwMode="auto">
            <a:xfrm>
              <a:off x="1907" y="1386"/>
              <a:ext cx="1945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전자재료</a:t>
              </a:r>
              <a:r>
                <a:rPr kumimoji="0" lang="en-US" altLang="ko-KR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, </a:t>
              </a: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기록매체</a:t>
              </a:r>
              <a:endParaRPr kumimoji="0" lang="en-US" altLang="ko-KR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endParaRPr>
            </a:p>
            <a:p>
              <a:pPr algn="ctr">
                <a:lnSpc>
                  <a:spcPct val="110000"/>
                </a:lnSpc>
              </a:pP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  <a:sym typeface="Wingdings" pitchFamily="2" charset="2"/>
                </a:rPr>
                <a:t> 무기</a:t>
              </a:r>
              <a:r>
                <a:rPr kumimoji="0" lang="en-US" altLang="ko-KR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  <a:sym typeface="Wingdings" pitchFamily="2" charset="2"/>
                </a:rPr>
                <a:t>/</a:t>
              </a:r>
              <a:r>
                <a:rPr kumimoji="0" lang="ko-KR" altLang="en-US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  <a:sym typeface="Wingdings" pitchFamily="2" charset="2"/>
                </a:rPr>
                <a:t>유기재료</a:t>
              </a:r>
              <a:endParaRPr kumimoji="0" lang="ko-KR" altLang="en-US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endParaRPr>
            </a:p>
          </p:txBody>
        </p:sp>
      </p:grpSp>
      <p:pic>
        <p:nvPicPr>
          <p:cNvPr id="49161" name="Picture 2" descr="FUJIFIL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1649413"/>
            <a:ext cx="19812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0" y="1500188"/>
            <a:ext cx="9144000" cy="4929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142875" y="1785938"/>
          <a:ext cx="8786813" cy="4286251"/>
        </p:xfrm>
        <a:graphic>
          <a:graphicData uri="http://schemas.openxmlformats.org/drawingml/2006/table">
            <a:tbl>
              <a:tblPr/>
              <a:tblGrid>
                <a:gridCol w="503238"/>
                <a:gridCol w="4195762"/>
                <a:gridCol w="4087813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日本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韓國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과거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적어도 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150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년 전부터 정부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　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(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관료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,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군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),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　　　</a:t>
                      </a:r>
                      <a:endParaRPr kumimoji="0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MS PGothic" pitchFamily="34" charset="-128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　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사회시스템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,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　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민간이 어우러져 </a:t>
                      </a:r>
                      <a:endParaRPr kumimoji="0" lang="en-US" altLang="ko-K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　</a:t>
                      </a: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부국강병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너무 인문학에 치중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　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예외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)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세종의 과학기술 중시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     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다산 정약용의 經世遺表 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(1817)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0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현재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정부 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: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체계적이고 일관된 정책 추진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       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관련부처간 정책 연계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사회시스템 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: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안정적 수요기반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                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풍부한 금융자산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기업 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: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이익보다 신뢰를 중시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         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(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三方よし</a:t>
                      </a:r>
                      <a:r>
                        <a:rPr kumimoji="0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: </a:t>
                      </a:r>
                      <a:r>
                        <a:rPr kumimoji="0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MS PGothic" pitchFamily="34" charset="-128"/>
                          <a:cs typeface="맑은 고딕"/>
                        </a:rPr>
                        <a:t>売り手、買い手、世間）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       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도제제도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,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멘토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,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경험적 지식의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      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매뉴얼화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       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장기비전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,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공존공영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세계최고의 교육열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-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오바마대통령이 틈만 나면 칭찬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-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그런데 왜 노벨상 수상자는 없을까  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  (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일본 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17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명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단기적 관점에 치중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-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정부의 과학벨트 유치</a:t>
                      </a:r>
                      <a:endParaRPr kumimoji="0" lang="en-US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 - 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단기성과 급급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  <a:cs typeface="맑은 고딕"/>
                        </a:rPr>
                        <a:t> 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0196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시사점 </a:t>
            </a:r>
            <a:r>
              <a:rPr lang="en-US" altLang="ko-KR" smtClean="0"/>
              <a:t>(</a:t>
            </a:r>
            <a:r>
              <a:rPr lang="ko-KR" altLang="en-US" smtClean="0"/>
              <a:t>韓日비교</a:t>
            </a:r>
            <a:r>
              <a:rPr lang="en-US" altLang="ko-KR" smtClean="0"/>
              <a:t>)</a:t>
            </a:r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B79B9-6D18-45FB-B398-B29446F68414}" type="slidenum">
              <a:rPr lang="ko-KR" altLang="en-US"/>
              <a:pPr>
                <a:defRPr/>
              </a:pPr>
              <a:t>25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제목 3"/>
          <p:cNvSpPr>
            <a:spLocks noGrp="1"/>
          </p:cNvSpPr>
          <p:nvPr>
            <p:ph type="title"/>
          </p:nvPr>
        </p:nvSpPr>
        <p:spPr>
          <a:xfrm>
            <a:off x="4714875" y="1643063"/>
            <a:ext cx="4143375" cy="1143000"/>
          </a:xfrm>
        </p:spPr>
        <p:txBody>
          <a:bodyPr/>
          <a:lstStyle/>
          <a:p>
            <a:r>
              <a:rPr lang="ko-KR" altLang="en-US" smtClean="0"/>
              <a:t>企業사례 연구</a:t>
            </a: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0" y="3487738"/>
            <a:ext cx="4572000" cy="5222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</a:pPr>
            <a:r>
              <a:rPr kumimoji="0" lang="ko-KR" altLang="en-US" sz="2800">
                <a:latin typeface="HY견고딕" pitchFamily="18" charset="-127"/>
                <a:ea typeface="HY견고딕" pitchFamily="18" charset="-127"/>
              </a:rPr>
              <a:t>京都</a:t>
            </a:r>
            <a:r>
              <a:rPr kumimoji="0" lang="en-US" altLang="ko-KR" sz="280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2800">
                <a:latin typeface="HY견고딕" pitchFamily="18" charset="-127"/>
                <a:ea typeface="HY견고딕" pitchFamily="18" charset="-127"/>
              </a:rPr>
              <a:t>部品 </a:t>
            </a:r>
            <a:r>
              <a:rPr kumimoji="0" lang="en-US" altLang="ko-KR" sz="2800"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ko-KR" altLang="en-US" sz="2800">
                <a:latin typeface="HY견고딕" pitchFamily="18" charset="-127"/>
                <a:ea typeface="HY견고딕" pitchFamily="18" charset="-127"/>
              </a:rPr>
              <a:t>社 深層 分析 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4186238"/>
            <a:ext cx="122396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ROHM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175" y="4186238"/>
            <a:ext cx="12239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img_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1575" y="4186238"/>
            <a:ext cx="122396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pPr>
              <a:defRPr/>
            </a:pPr>
            <a:fld id="{86A09510-C8DF-4CB3-AB35-DBCA2BA3C564}" type="slidenum">
              <a:rPr lang="ko-KR" altLang="en-US"/>
              <a:pPr>
                <a:defRPr/>
              </a:pPr>
              <a:t>27</a:t>
            </a:fld>
            <a:endParaRPr lang="ko-KR" altLang="en-US" dirty="0"/>
          </a:p>
        </p:txBody>
      </p:sp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57150" y="258763"/>
            <a:ext cx="7683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京都의 風土</a:t>
            </a:r>
          </a:p>
        </p:txBody>
      </p:sp>
      <p:grpSp>
        <p:nvGrpSpPr>
          <p:cNvPr id="52227" name="Group 5"/>
          <p:cNvGrpSpPr>
            <a:grpSpLocks/>
          </p:cNvGrpSpPr>
          <p:nvPr/>
        </p:nvGrpSpPr>
        <p:grpSpPr bwMode="auto">
          <a:xfrm>
            <a:off x="298450" y="214313"/>
            <a:ext cx="612775" cy="609600"/>
            <a:chOff x="802" y="1071"/>
            <a:chExt cx="386" cy="384"/>
          </a:xfrm>
        </p:grpSpPr>
        <p:grpSp>
          <p:nvGrpSpPr>
            <p:cNvPr id="52246" name="Group 6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20" name="Oval 7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Oval 9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263" name="Oval 11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2264" name="Oval 12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2265" name="Oval 13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2266" name="Oval 14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2267" name="Oval 15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2247" name="Text Box 16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52248" name="Group 17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11" name="Oval 1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Oval 20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21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2254" name="Oval 22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2255" name="Oval 2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2256" name="Oval 2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2257" name="Oval 2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2258" name="Oval 2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2249" name="Text Box 27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</p:grpSp>
      <p:pic>
        <p:nvPicPr>
          <p:cNvPr id="52228" name="Picture 28" descr="square01-b"/>
          <p:cNvPicPr>
            <a:picLocks noChangeAspect="1" noChangeArrowheads="1"/>
          </p:cNvPicPr>
          <p:nvPr/>
        </p:nvPicPr>
        <p:blipFill>
          <a:blip r:embed="rId2" cstate="print">
            <a:lum bright="42000"/>
          </a:blip>
          <a:srcRect/>
          <a:stretch>
            <a:fillRect/>
          </a:stretch>
        </p:blipFill>
        <p:spPr bwMode="auto">
          <a:xfrm>
            <a:off x="90488" y="1306513"/>
            <a:ext cx="18303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9" descr="square01-b"/>
          <p:cNvPicPr>
            <a:picLocks noChangeAspect="1" noChangeArrowheads="1"/>
          </p:cNvPicPr>
          <p:nvPr/>
        </p:nvPicPr>
        <p:blipFill>
          <a:blip r:embed="rId3" cstate="print">
            <a:lum bright="42000"/>
          </a:blip>
          <a:srcRect/>
          <a:stretch>
            <a:fillRect/>
          </a:stretch>
        </p:blipFill>
        <p:spPr bwMode="auto">
          <a:xfrm>
            <a:off x="90488" y="2578100"/>
            <a:ext cx="18303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33"/>
          <p:cNvSpPr txBox="1">
            <a:spLocks noChangeArrowheads="1"/>
          </p:cNvSpPr>
          <p:nvPr/>
        </p:nvSpPr>
        <p:spPr bwMode="auto">
          <a:xfrm>
            <a:off x="1847850" y="1363663"/>
            <a:ext cx="4532313" cy="1143000"/>
          </a:xfrm>
          <a:prstGeom prst="rect">
            <a:avLst/>
          </a:prstGeom>
          <a:noFill/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tIns="0"/>
          <a:lstStyle/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■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古來부터 政治 및 動亂의 中心地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支配者가 바뀌어도 自己家業 존속 意識 强함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■ 祖上부터 이어받은 經驗으로 事物의 本質을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직관적으로 洞察하는 才能 탁월 </a:t>
            </a:r>
            <a:endParaRPr kumimoji="0" lang="ko-KR" altLang="en-US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2231" name="Text Box 34"/>
          <p:cNvSpPr txBox="1">
            <a:spLocks noChangeArrowheads="1"/>
          </p:cNvSpPr>
          <p:nvPr/>
        </p:nvSpPr>
        <p:spPr bwMode="auto">
          <a:xfrm>
            <a:off x="1870075" y="2608263"/>
            <a:ext cx="4502150" cy="1231900"/>
          </a:xfrm>
          <a:prstGeom prst="rect">
            <a:avLst/>
          </a:prstGeom>
          <a:noFill/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tIns="0"/>
          <a:lstStyle/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■ </a:t>
            </a:r>
            <a:r>
              <a:rPr kumimoji="0" lang="en-US" altLang="ko-KR" sz="1600">
                <a:solidFill>
                  <a:srgbClr val="0033CC"/>
                </a:solidFill>
                <a:latin typeface="바탕체" pitchFamily="17" charset="-127"/>
                <a:ea typeface="HY견고딕" pitchFamily="18" charset="-127"/>
              </a:rPr>
              <a:t>“</a:t>
            </a:r>
            <a:r>
              <a:rPr kumimoji="0" lang="ja-JP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一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見</a:t>
            </a:r>
            <a:r>
              <a:rPr kumimoji="0" lang="ja-JP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さん</a:t>
            </a:r>
            <a:r>
              <a:rPr kumimoji="0" lang="en-US" altLang="ja-JP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ja-JP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お斷り</a:t>
            </a:r>
            <a:r>
              <a:rPr kumimoji="0" lang="ko-KR" altLang="en-US" sz="1600">
                <a:solidFill>
                  <a:srgbClr val="0033CC"/>
                </a:solidFill>
                <a:latin typeface="바탕체" pitchFamily="17" charset="-127"/>
                <a:ea typeface="HY견고딕" pitchFamily="18" charset="-127"/>
              </a:rPr>
              <a:t>”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Royal Customer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를</a:t>
            </a:r>
            <a:endParaRPr kumimoji="0" lang="ko-KR" altLang="ja-JP" sz="1600">
              <a:solidFill>
                <a:srgbClr val="0033CC"/>
              </a:solidFill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ja-JP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ja-JP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ja-JP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중요하게 여기고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고객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인맥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과의 관계구축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최우선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■ 創意연구로 까다로운 고객 만족 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Skill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우수</a:t>
            </a:r>
          </a:p>
        </p:txBody>
      </p:sp>
      <p:pic>
        <p:nvPicPr>
          <p:cNvPr id="52232" name="Picture 35" descr="square01-b"/>
          <p:cNvPicPr>
            <a:picLocks noChangeAspect="1" noChangeArrowheads="1"/>
          </p:cNvPicPr>
          <p:nvPr/>
        </p:nvPicPr>
        <p:blipFill>
          <a:blip r:embed="rId4" cstate="print">
            <a:lum bright="42000"/>
          </a:blip>
          <a:srcRect/>
          <a:stretch>
            <a:fillRect/>
          </a:stretch>
        </p:blipFill>
        <p:spPr bwMode="auto">
          <a:xfrm>
            <a:off x="90488" y="3922713"/>
            <a:ext cx="18303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3" name="Text Box 36"/>
          <p:cNvSpPr txBox="1">
            <a:spLocks noChangeArrowheads="1"/>
          </p:cNvSpPr>
          <p:nvPr/>
        </p:nvSpPr>
        <p:spPr bwMode="auto">
          <a:xfrm>
            <a:off x="1860550" y="4000500"/>
            <a:ext cx="4511675" cy="1231900"/>
          </a:xfrm>
          <a:prstGeom prst="rect">
            <a:avLst/>
          </a:prstGeom>
          <a:noFill/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tIns="0"/>
          <a:lstStyle/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■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京都의 老鋪는 대부분 無借入 經營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堅實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안정 경영이 京都 商慣習의 基本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■ 少數精銳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多品種 少量生産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生産工場의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分離 等 機動力있는 중소기업 多數</a:t>
            </a:r>
          </a:p>
        </p:txBody>
      </p:sp>
      <p:pic>
        <p:nvPicPr>
          <p:cNvPr id="52234" name="Picture 44" descr="square01-b"/>
          <p:cNvPicPr>
            <a:picLocks noChangeAspect="1" noChangeArrowheads="1"/>
          </p:cNvPicPr>
          <p:nvPr/>
        </p:nvPicPr>
        <p:blipFill>
          <a:blip r:embed="rId4" cstate="print">
            <a:lum bright="42000"/>
          </a:blip>
          <a:srcRect/>
          <a:stretch>
            <a:fillRect/>
          </a:stretch>
        </p:blipFill>
        <p:spPr bwMode="auto">
          <a:xfrm>
            <a:off x="103188" y="5253038"/>
            <a:ext cx="18303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Text Box 45"/>
          <p:cNvSpPr txBox="1">
            <a:spLocks noChangeArrowheads="1"/>
          </p:cNvSpPr>
          <p:nvPr/>
        </p:nvSpPr>
        <p:spPr bwMode="auto">
          <a:xfrm>
            <a:off x="1865313" y="5330825"/>
            <a:ext cx="4502150" cy="1231900"/>
          </a:xfrm>
          <a:prstGeom prst="rect">
            <a:avLst/>
          </a:prstGeom>
          <a:noFill/>
          <a:ln w="25400" cap="rnd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tIns="0"/>
          <a:lstStyle/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■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千年의 王都에는 日本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世界各地에서 多樣한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技術을 가진 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Expert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가 많이 모임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■ </a:t>
            </a:r>
            <a:r>
              <a:rPr kumimoji="0" lang="ko-KR" altLang="en-US" sz="1600">
                <a:solidFill>
                  <a:srgbClr val="0033CC"/>
                </a:solidFill>
                <a:latin typeface="바탕체" pitchFamily="17" charset="-127"/>
                <a:ea typeface="HY견고딕" pitchFamily="18" charset="-127"/>
              </a:rPr>
              <a:t>“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四者一坊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學者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役者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藝者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醫者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스님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en-US" altLang="ko-KR" sz="1600">
                <a:solidFill>
                  <a:srgbClr val="0033CC"/>
                </a:solidFill>
                <a:latin typeface="바탕체" pitchFamily="17" charset="-127"/>
                <a:ea typeface="HY견고딕" pitchFamily="18" charset="-127"/>
              </a:rPr>
              <a:t>”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가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    많아 뛰어난 技術만을 인정</a:t>
            </a:r>
            <a:r>
              <a:rPr kumimoji="0" lang="en-US" altLang="ko-KR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</a:rPr>
              <a:t>평가하는 風土 </a:t>
            </a:r>
          </a:p>
        </p:txBody>
      </p: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136525" y="1697038"/>
            <a:ext cx="1651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>
                <a:solidFill>
                  <a:srgbClr val="1C1C1C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利益보다 存續</a:t>
            </a:r>
          </a:p>
        </p:txBody>
      </p: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123825" y="3019425"/>
            <a:ext cx="1651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>
                <a:solidFill>
                  <a:srgbClr val="1C1C1C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顧客重視</a:t>
            </a:r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128588" y="4352925"/>
            <a:ext cx="1651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>
                <a:solidFill>
                  <a:srgbClr val="1C1C1C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堅實經營</a:t>
            </a: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123825" y="5683250"/>
            <a:ext cx="1651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>
                <a:solidFill>
                  <a:srgbClr val="1C1C1C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人材의 寶庫</a:t>
            </a:r>
          </a:p>
        </p:txBody>
      </p:sp>
      <p:sp>
        <p:nvSpPr>
          <p:cNvPr id="52240" name="Text Box 52"/>
          <p:cNvSpPr txBox="1">
            <a:spLocks noChangeArrowheads="1"/>
          </p:cNvSpPr>
          <p:nvPr/>
        </p:nvSpPr>
        <p:spPr bwMode="auto">
          <a:xfrm>
            <a:off x="6478588" y="1357313"/>
            <a:ext cx="2525712" cy="1143000"/>
          </a:xfrm>
          <a:prstGeom prst="rect">
            <a:avLst/>
          </a:prstGeom>
          <a:noFill/>
          <a:ln w="25400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tIns="0"/>
          <a:lstStyle/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▶1,000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年 이상 존속된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  商家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20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個所 以上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▶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100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年 以上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700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個所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任天堂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:1889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年 創業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52241" name="Text Box 53"/>
          <p:cNvSpPr txBox="1">
            <a:spLocks noChangeArrowheads="1"/>
          </p:cNvSpPr>
          <p:nvPr/>
        </p:nvSpPr>
        <p:spPr bwMode="auto">
          <a:xfrm>
            <a:off x="6489700" y="2659063"/>
            <a:ext cx="2525713" cy="1143000"/>
          </a:xfrm>
          <a:prstGeom prst="rect">
            <a:avLst/>
          </a:prstGeom>
          <a:noFill/>
          <a:ln w="25400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tIns="0"/>
          <a:lstStyle/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▶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세계 각지에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QA Center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설치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고객의 품질 요구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  卽對應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(ROHM) </a:t>
            </a:r>
          </a:p>
        </p:txBody>
      </p:sp>
      <p:sp>
        <p:nvSpPr>
          <p:cNvPr id="52242" name="Text Box 54"/>
          <p:cNvSpPr txBox="1">
            <a:spLocks noChangeArrowheads="1"/>
          </p:cNvSpPr>
          <p:nvPr/>
        </p:nvSpPr>
        <p:spPr bwMode="auto">
          <a:xfrm>
            <a:off x="6484938" y="4040188"/>
            <a:ext cx="2525712" cy="1143000"/>
          </a:xfrm>
          <a:prstGeom prst="rect">
            <a:avLst/>
          </a:prstGeom>
          <a:noFill/>
          <a:ln w="25400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tIns="0"/>
          <a:lstStyle/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endParaRPr kumimoji="0" lang="en-US" altLang="ko-KR" sz="1600"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▶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自己 資本比率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83%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以上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村田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, ROHM) </a:t>
            </a:r>
          </a:p>
        </p:txBody>
      </p:sp>
      <p:sp>
        <p:nvSpPr>
          <p:cNvPr id="52243" name="Text Box 55"/>
          <p:cNvSpPr txBox="1">
            <a:spLocks noChangeArrowheads="1"/>
          </p:cNvSpPr>
          <p:nvPr/>
        </p:nvSpPr>
        <p:spPr bwMode="auto">
          <a:xfrm>
            <a:off x="6489700" y="5373688"/>
            <a:ext cx="2525713" cy="1143000"/>
          </a:xfrm>
          <a:prstGeom prst="rect">
            <a:avLst/>
          </a:prstGeom>
          <a:noFill/>
          <a:ln w="25400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tIns="0"/>
          <a:lstStyle/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endParaRPr kumimoji="0" lang="en-US" altLang="ko-KR" sz="1600"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▶Nobel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賞 受賞者는</a:t>
            </a:r>
          </a:p>
          <a:p>
            <a:pPr eaLnBrk="0" latinLnBrk="0" hangingPunct="0">
              <a:lnSpc>
                <a:spcPct val="110000"/>
              </a:lnSpc>
              <a:spcBef>
                <a:spcPct val="5000"/>
              </a:spcBef>
              <a:spcAft>
                <a:spcPct val="5000"/>
              </a:spcAft>
              <a:buClr>
                <a:srgbClr val="333399"/>
              </a:buClr>
              <a:buSzPct val="110000"/>
              <a:buFont typeface="Wingdings" pitchFamily="2" charset="2"/>
              <a:buNone/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  東京大보다 京都大 多</a:t>
            </a:r>
          </a:p>
        </p:txBody>
      </p:sp>
      <p:sp>
        <p:nvSpPr>
          <p:cNvPr id="52244" name="AutoShape 57"/>
          <p:cNvSpPr>
            <a:spLocks noChangeArrowheads="1"/>
          </p:cNvSpPr>
          <p:nvPr/>
        </p:nvSpPr>
        <p:spPr bwMode="auto">
          <a:xfrm>
            <a:off x="6316663" y="298450"/>
            <a:ext cx="2663825" cy="4413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20000"/>
              </a:spcAft>
            </a:pPr>
            <a:r>
              <a:rPr kumimoji="0"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왜 京都인가</a:t>
            </a:r>
            <a:r>
              <a:rPr kumimoji="0" lang="en-US" altLang="ko-KR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</p:txBody>
      </p:sp>
      <p:sp>
        <p:nvSpPr>
          <p:cNvPr id="52245" name="Oval 58"/>
          <p:cNvSpPr>
            <a:spLocks noChangeArrowheads="1"/>
          </p:cNvSpPr>
          <p:nvPr/>
        </p:nvSpPr>
        <p:spPr bwMode="auto">
          <a:xfrm>
            <a:off x="5883275" y="325438"/>
            <a:ext cx="433388" cy="404812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 Unicode M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>
              <a:defRPr/>
            </a:pPr>
            <a:fld id="{B2591CB6-4BBC-4ADA-A90D-01FA845DBB38}" type="slidenum">
              <a:rPr lang="ko-KR" altLang="en-US"/>
              <a:pPr>
                <a:defRPr/>
              </a:pPr>
              <a:t>28</a:t>
            </a:fld>
            <a:endParaRPr lang="ko-KR" altLang="en-US"/>
          </a:p>
        </p:txBody>
      </p:sp>
      <p:sp>
        <p:nvSpPr>
          <p:cNvPr id="53250" name="Rectangle 16"/>
          <p:cNvSpPr>
            <a:spLocks noChangeArrowheads="1"/>
          </p:cNvSpPr>
          <p:nvPr/>
        </p:nvSpPr>
        <p:spPr bwMode="auto">
          <a:xfrm>
            <a:off x="0" y="118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53251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130300"/>
            <a:ext cx="879792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Line 20"/>
          <p:cNvSpPr>
            <a:spLocks noChangeShapeType="1"/>
          </p:cNvSpPr>
          <p:nvPr/>
        </p:nvSpPr>
        <p:spPr bwMode="auto">
          <a:xfrm flipH="1" flipV="1">
            <a:off x="4356100" y="4141788"/>
            <a:ext cx="4537075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253" name="Line 22"/>
          <p:cNvSpPr>
            <a:spLocks noChangeShapeType="1"/>
          </p:cNvSpPr>
          <p:nvPr/>
        </p:nvSpPr>
        <p:spPr bwMode="auto">
          <a:xfrm flipH="1">
            <a:off x="3708400" y="4141788"/>
            <a:ext cx="647700" cy="7143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254" name="Line 23"/>
          <p:cNvSpPr>
            <a:spLocks noChangeShapeType="1"/>
          </p:cNvSpPr>
          <p:nvPr/>
        </p:nvSpPr>
        <p:spPr bwMode="auto">
          <a:xfrm flipH="1">
            <a:off x="3419475" y="4213225"/>
            <a:ext cx="288925" cy="2889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255" name="Line 25"/>
          <p:cNvSpPr>
            <a:spLocks noChangeShapeType="1"/>
          </p:cNvSpPr>
          <p:nvPr/>
        </p:nvSpPr>
        <p:spPr bwMode="auto">
          <a:xfrm flipH="1">
            <a:off x="2987675" y="4479925"/>
            <a:ext cx="431800" cy="19446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256" name="Line 26"/>
          <p:cNvSpPr>
            <a:spLocks noChangeShapeType="1"/>
          </p:cNvSpPr>
          <p:nvPr/>
        </p:nvSpPr>
        <p:spPr bwMode="auto">
          <a:xfrm flipH="1">
            <a:off x="2843213" y="6424613"/>
            <a:ext cx="144462" cy="1444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257" name="Line 27"/>
          <p:cNvSpPr>
            <a:spLocks noChangeShapeType="1"/>
          </p:cNvSpPr>
          <p:nvPr/>
        </p:nvSpPr>
        <p:spPr bwMode="auto">
          <a:xfrm flipH="1">
            <a:off x="971550" y="6556375"/>
            <a:ext cx="1871663" cy="2159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3258" name="Rectangle 28"/>
          <p:cNvSpPr>
            <a:spLocks noChangeArrowheads="1"/>
          </p:cNvSpPr>
          <p:nvPr/>
        </p:nvSpPr>
        <p:spPr bwMode="auto">
          <a:xfrm>
            <a:off x="4356100" y="4108450"/>
            <a:ext cx="142875" cy="71438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3259" name="Oval 29"/>
          <p:cNvSpPr>
            <a:spLocks noChangeArrowheads="1"/>
          </p:cNvSpPr>
          <p:nvPr/>
        </p:nvSpPr>
        <p:spPr bwMode="auto">
          <a:xfrm>
            <a:off x="3419475" y="3654425"/>
            <a:ext cx="215900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3260" name="Oval 30"/>
          <p:cNvSpPr>
            <a:spLocks noChangeArrowheads="1"/>
          </p:cNvSpPr>
          <p:nvPr/>
        </p:nvSpPr>
        <p:spPr bwMode="auto">
          <a:xfrm>
            <a:off x="2339975" y="5868988"/>
            <a:ext cx="2159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3261" name="Oval 31"/>
          <p:cNvSpPr>
            <a:spLocks noChangeArrowheads="1"/>
          </p:cNvSpPr>
          <p:nvPr/>
        </p:nvSpPr>
        <p:spPr bwMode="auto">
          <a:xfrm>
            <a:off x="4427538" y="5148263"/>
            <a:ext cx="2159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53262" name="Picture 32" descr="img_symb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364163"/>
            <a:ext cx="25193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33" descr="mur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8050" y="4921250"/>
            <a:ext cx="19319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35" descr="mini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5005388"/>
            <a:ext cx="10080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5" name="Oval 36"/>
          <p:cNvSpPr>
            <a:spLocks noChangeArrowheads="1"/>
          </p:cNvSpPr>
          <p:nvPr/>
        </p:nvSpPr>
        <p:spPr bwMode="auto">
          <a:xfrm>
            <a:off x="3386138" y="4827588"/>
            <a:ext cx="215900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3266" name="Oval 37"/>
          <p:cNvSpPr>
            <a:spLocks noChangeArrowheads="1"/>
          </p:cNvSpPr>
          <p:nvPr/>
        </p:nvSpPr>
        <p:spPr bwMode="auto">
          <a:xfrm>
            <a:off x="4427538" y="4502150"/>
            <a:ext cx="215900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3267" name="Oval 38"/>
          <p:cNvSpPr>
            <a:spLocks noChangeArrowheads="1"/>
          </p:cNvSpPr>
          <p:nvPr/>
        </p:nvSpPr>
        <p:spPr bwMode="auto">
          <a:xfrm>
            <a:off x="4610100" y="3276600"/>
            <a:ext cx="215900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3268" name="Oval 39"/>
          <p:cNvSpPr>
            <a:spLocks noChangeArrowheads="1"/>
          </p:cNvSpPr>
          <p:nvPr/>
        </p:nvSpPr>
        <p:spPr bwMode="auto">
          <a:xfrm>
            <a:off x="4284663" y="3878263"/>
            <a:ext cx="215900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53269" name="Picture 40" descr="OMRON - Sensing tomorrow (TM)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38663" y="3705225"/>
            <a:ext cx="825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0" name="Oval 41"/>
          <p:cNvSpPr>
            <a:spLocks noChangeArrowheads="1"/>
          </p:cNvSpPr>
          <p:nvPr/>
        </p:nvSpPr>
        <p:spPr bwMode="auto">
          <a:xfrm>
            <a:off x="3254375" y="4251325"/>
            <a:ext cx="215900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3271" name="Oval 42"/>
          <p:cNvSpPr>
            <a:spLocks noChangeArrowheads="1"/>
          </p:cNvSpPr>
          <p:nvPr/>
        </p:nvSpPr>
        <p:spPr bwMode="auto">
          <a:xfrm>
            <a:off x="3203575" y="3078163"/>
            <a:ext cx="215900" cy="1444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53272" name="Picture 43" descr="SCREE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9338" y="2413000"/>
            <a:ext cx="12255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3" name="Oval 45"/>
          <p:cNvSpPr>
            <a:spLocks noChangeArrowheads="1"/>
          </p:cNvSpPr>
          <p:nvPr/>
        </p:nvSpPr>
        <p:spPr bwMode="auto">
          <a:xfrm>
            <a:off x="4643438" y="2628900"/>
            <a:ext cx="215900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53274" name="Picture 46" descr="Nintendo - 任天堂ホームページへ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463" y="4383088"/>
            <a:ext cx="1079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5" name="Picture 4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4075" y="4167188"/>
            <a:ext cx="10747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6" name="Picture 50" descr="SHIMADZU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313" y="2743200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7" name="Picture 52" descr="ホームへ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9338" y="3205163"/>
            <a:ext cx="10810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8" name="Rectangle 53"/>
          <p:cNvSpPr>
            <a:spLocks noChangeArrowheads="1"/>
          </p:cNvSpPr>
          <p:nvPr/>
        </p:nvSpPr>
        <p:spPr bwMode="auto">
          <a:xfrm>
            <a:off x="6902450" y="4032250"/>
            <a:ext cx="118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新幹線</a:t>
            </a:r>
          </a:p>
        </p:txBody>
      </p:sp>
      <p:sp>
        <p:nvSpPr>
          <p:cNvPr id="53279" name="Rectangle 54"/>
          <p:cNvSpPr>
            <a:spLocks noChangeArrowheads="1"/>
          </p:cNvSpPr>
          <p:nvPr/>
        </p:nvSpPr>
        <p:spPr bwMode="auto">
          <a:xfrm>
            <a:off x="7956550" y="2333625"/>
            <a:ext cx="1187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ja-JP" altLang="en-US" sz="1400">
                <a:latin typeface="HY견고딕" pitchFamily="18" charset="-127"/>
                <a:ea typeface="HY견고딕" pitchFamily="18" charset="-127"/>
              </a:rPr>
              <a:t>琵琶湖</a:t>
            </a:r>
          </a:p>
        </p:txBody>
      </p:sp>
      <p:sp>
        <p:nvSpPr>
          <p:cNvPr id="53280" name="Rectangle 56"/>
          <p:cNvSpPr>
            <a:spLocks noChangeArrowheads="1"/>
          </p:cNvSpPr>
          <p:nvPr/>
        </p:nvSpPr>
        <p:spPr bwMode="auto">
          <a:xfrm>
            <a:off x="3779838" y="4121150"/>
            <a:ext cx="1187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京都驛</a:t>
            </a:r>
          </a:p>
        </p:txBody>
      </p:sp>
      <p:sp>
        <p:nvSpPr>
          <p:cNvPr id="53281" name="Rectangle 57"/>
          <p:cNvSpPr>
            <a:spLocks noChangeArrowheads="1"/>
          </p:cNvSpPr>
          <p:nvPr/>
        </p:nvSpPr>
        <p:spPr bwMode="auto">
          <a:xfrm>
            <a:off x="149225" y="6475413"/>
            <a:ext cx="754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大阪府</a:t>
            </a:r>
          </a:p>
        </p:txBody>
      </p:sp>
      <p:sp>
        <p:nvSpPr>
          <p:cNvPr id="53282" name="Rectangle 58"/>
          <p:cNvSpPr>
            <a:spLocks noChangeArrowheads="1"/>
          </p:cNvSpPr>
          <p:nvPr/>
        </p:nvSpPr>
        <p:spPr bwMode="auto">
          <a:xfrm>
            <a:off x="8172450" y="4718050"/>
            <a:ext cx="754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ja-JP" altLang="en-US" sz="1400">
                <a:latin typeface="HY견고딕" pitchFamily="18" charset="-127"/>
                <a:ea typeface="HY견고딕" pitchFamily="18" charset="-127"/>
              </a:rPr>
              <a:t>滋賀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縣</a:t>
            </a:r>
            <a:endParaRPr kumimoji="0" lang="ja-JP" altLang="en-US" sz="14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3283" name="Text Box 59"/>
          <p:cNvSpPr txBox="1">
            <a:spLocks noChangeArrowheads="1"/>
          </p:cNvSpPr>
          <p:nvPr/>
        </p:nvSpPr>
        <p:spPr bwMode="auto">
          <a:xfrm>
            <a:off x="57150" y="238125"/>
            <a:ext cx="7683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京都의 風土</a:t>
            </a:r>
          </a:p>
        </p:txBody>
      </p:sp>
      <p:grpSp>
        <p:nvGrpSpPr>
          <p:cNvPr id="53284" name="Group 60"/>
          <p:cNvGrpSpPr>
            <a:grpSpLocks/>
          </p:cNvGrpSpPr>
          <p:nvPr/>
        </p:nvGrpSpPr>
        <p:grpSpPr bwMode="auto">
          <a:xfrm>
            <a:off x="298450" y="193675"/>
            <a:ext cx="612775" cy="609600"/>
            <a:chOff x="802" y="1071"/>
            <a:chExt cx="386" cy="384"/>
          </a:xfrm>
        </p:grpSpPr>
        <p:grpSp>
          <p:nvGrpSpPr>
            <p:cNvPr id="53291" name="Group 61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53" name="Oval 62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4" name="Oval 6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5" name="Oval 64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" name="Oval 65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308" name="Oval 66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3309" name="Oval 67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3310" name="Oval 68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3311" name="Oval 69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3312" name="Oval 70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3292" name="Text Box 71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53293" name="Group 72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44" name="Oval 7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Oval 7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Oval 7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7" name="Oval 7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3299" name="Oval 7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3300" name="Oval 7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3301" name="Oval 7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3302" name="Oval 8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3303" name="Oval 8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3294" name="Text Box 82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</p:grpSp>
      <p:sp>
        <p:nvSpPr>
          <p:cNvPr id="53285" name="AutoShape 83"/>
          <p:cNvSpPr>
            <a:spLocks noChangeArrowheads="1"/>
          </p:cNvSpPr>
          <p:nvPr/>
        </p:nvSpPr>
        <p:spPr bwMode="gray">
          <a:xfrm>
            <a:off x="250825" y="1260475"/>
            <a:ext cx="8713788" cy="504825"/>
          </a:xfrm>
          <a:prstGeom prst="roundRect">
            <a:avLst>
              <a:gd name="adj" fmla="val 5014"/>
            </a:avLst>
          </a:prstGeom>
          <a:solidFill>
            <a:schemeClr val="bg1"/>
          </a:solidFill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 wrap="none" lIns="97200" tIns="50400" rIns="97200" bIns="50400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3286" name="Text Box 84"/>
          <p:cNvSpPr txBox="1">
            <a:spLocks noChangeArrowheads="1"/>
          </p:cNvSpPr>
          <p:nvPr/>
        </p:nvSpPr>
        <p:spPr bwMode="auto">
          <a:xfrm>
            <a:off x="366713" y="1308100"/>
            <a:ext cx="8675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京都는 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Unique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한 경영과 기술을 가지고 있는 업체가 많음</a:t>
            </a:r>
          </a:p>
        </p:txBody>
      </p:sp>
      <p:pic>
        <p:nvPicPr>
          <p:cNvPr id="53287" name="Picture 85" descr="그림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0050" y="1295400"/>
            <a:ext cx="373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88" name="AutoShape 86"/>
          <p:cNvSpPr>
            <a:spLocks noChangeArrowheads="1"/>
          </p:cNvSpPr>
          <p:nvPr/>
        </p:nvSpPr>
        <p:spPr bwMode="auto">
          <a:xfrm>
            <a:off x="6316663" y="277813"/>
            <a:ext cx="2663825" cy="4413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20000"/>
              </a:spcAft>
            </a:pPr>
            <a:r>
              <a:rPr kumimoji="0"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京都의 企業</a:t>
            </a:r>
          </a:p>
        </p:txBody>
      </p:sp>
      <p:sp>
        <p:nvSpPr>
          <p:cNvPr id="53289" name="Oval 87"/>
          <p:cNvSpPr>
            <a:spLocks noChangeArrowheads="1"/>
          </p:cNvSpPr>
          <p:nvPr/>
        </p:nvSpPr>
        <p:spPr bwMode="auto">
          <a:xfrm>
            <a:off x="5883275" y="304800"/>
            <a:ext cx="433388" cy="40481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 Unicode MS"/>
              </a:rPr>
              <a:t>2</a:t>
            </a:r>
          </a:p>
        </p:txBody>
      </p:sp>
      <p:pic>
        <p:nvPicPr>
          <p:cNvPr id="53290" name="Picture 8" descr="エレクトロニクスで社会に貢献する ROHM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 l="15428" t="18900"/>
          <a:stretch>
            <a:fillRect/>
          </a:stretch>
        </p:blipFill>
        <p:spPr bwMode="auto">
          <a:xfrm>
            <a:off x="2555875" y="3421063"/>
            <a:ext cx="78898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A29D80-B9B5-4C15-9A2F-0FDFBDEE8A18}" type="slidenum">
              <a:rPr lang="ko-KR" altLang="en-US"/>
              <a:pPr>
                <a:defRPr/>
              </a:pPr>
              <a:t>29</a:t>
            </a:fld>
            <a:endParaRPr lang="ko-KR" altLang="en-US"/>
          </a:p>
        </p:txBody>
      </p:sp>
      <p:sp>
        <p:nvSpPr>
          <p:cNvPr id="6" name="Line 102"/>
          <p:cNvSpPr>
            <a:spLocks noChangeShapeType="1"/>
          </p:cNvSpPr>
          <p:nvPr/>
        </p:nvSpPr>
        <p:spPr bwMode="auto">
          <a:xfrm>
            <a:off x="3492500" y="6565900"/>
            <a:ext cx="19431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15366" name="Picture 86" descr="D130_BASIC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34645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57150" y="234950"/>
            <a:ext cx="7683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3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社의  現況</a:t>
            </a:r>
          </a:p>
        </p:txBody>
      </p:sp>
      <p:grpSp>
        <p:nvGrpSpPr>
          <p:cNvPr id="15368" name="Group 5"/>
          <p:cNvGrpSpPr>
            <a:grpSpLocks/>
          </p:cNvGrpSpPr>
          <p:nvPr/>
        </p:nvGrpSpPr>
        <p:grpSpPr bwMode="auto">
          <a:xfrm>
            <a:off x="298450" y="190500"/>
            <a:ext cx="612775" cy="609600"/>
            <a:chOff x="802" y="1071"/>
            <a:chExt cx="386" cy="384"/>
          </a:xfrm>
        </p:grpSpPr>
        <p:grpSp>
          <p:nvGrpSpPr>
            <p:cNvPr id="15433" name="Group 6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23" name="Oval 7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Oval 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10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50" name="Oval 11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15451" name="Oval 12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15452" name="Oval 13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15453" name="Oval 14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15454" name="Oval 15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5434" name="Text Box 16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15435" name="Group 17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14" name="Oval 1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Oval 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20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21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41" name="Oval 22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15442" name="Oval 2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15443" name="Oval 2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15444" name="Oval 2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15445" name="Oval 2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15436" name="Text Box 27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Ⅱ</a:t>
              </a:r>
            </a:p>
          </p:txBody>
        </p:sp>
      </p:grpSp>
      <p:sp>
        <p:nvSpPr>
          <p:cNvPr id="15369" name="AutoShape 28"/>
          <p:cNvSpPr>
            <a:spLocks noChangeArrowheads="1"/>
          </p:cNvSpPr>
          <p:nvPr/>
        </p:nvSpPr>
        <p:spPr bwMode="auto">
          <a:xfrm>
            <a:off x="6316663" y="274638"/>
            <a:ext cx="2663825" cy="4413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20000"/>
              </a:spcAft>
            </a:pPr>
            <a:r>
              <a:rPr kumimoji="0"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部品業體 分類</a:t>
            </a:r>
          </a:p>
        </p:txBody>
      </p:sp>
      <p:sp>
        <p:nvSpPr>
          <p:cNvPr id="15370" name="Oval 29"/>
          <p:cNvSpPr>
            <a:spLocks noChangeArrowheads="1"/>
          </p:cNvSpPr>
          <p:nvPr/>
        </p:nvSpPr>
        <p:spPr bwMode="auto">
          <a:xfrm>
            <a:off x="5883275" y="301625"/>
            <a:ext cx="433388" cy="40481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 Unicode MS"/>
              </a:rPr>
              <a:t>1</a:t>
            </a: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5903913" y="3005138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935038" y="2309813"/>
            <a:ext cx="5076825" cy="1252537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195513" y="3028950"/>
            <a:ext cx="2555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grpSp>
        <p:nvGrpSpPr>
          <p:cNvPr id="15374" name="Group 33"/>
          <p:cNvGrpSpPr>
            <a:grpSpLocks/>
          </p:cNvGrpSpPr>
          <p:nvPr/>
        </p:nvGrpSpPr>
        <p:grpSpPr bwMode="auto">
          <a:xfrm>
            <a:off x="1655763" y="2049463"/>
            <a:ext cx="3779837" cy="385762"/>
            <a:chOff x="2211" y="1629"/>
            <a:chExt cx="804" cy="468"/>
          </a:xfrm>
        </p:grpSpPr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211" y="1639"/>
              <a:ext cx="804" cy="458"/>
            </a:xfrm>
            <a:prstGeom prst="rect">
              <a:avLst/>
            </a:prstGeom>
            <a:solidFill>
              <a:srgbClr val="000080"/>
            </a:solidFill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32" name="Rectangle 35"/>
            <p:cNvSpPr>
              <a:spLocks noChangeArrowheads="1"/>
            </p:cNvSpPr>
            <p:nvPr/>
          </p:nvSpPr>
          <p:spPr bwMode="auto">
            <a:xfrm>
              <a:off x="2211" y="1629"/>
              <a:ext cx="804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571500" indent="-571500">
                <a:lnSpc>
                  <a:spcPct val="120000"/>
                </a:lnSpc>
                <a:spcBef>
                  <a:spcPct val="20000"/>
                </a:spcBef>
                <a:tabLst>
                  <a:tab pos="5384800" algn="r"/>
                </a:tabLst>
              </a:pPr>
              <a:r>
                <a:rPr kumimoji="0" lang="ko-KR" altLang="en-US" sz="1600">
                  <a:solidFill>
                    <a:srgbClr val="FFFF00"/>
                  </a:solidFill>
                  <a:latin typeface="HY견고딕" pitchFamily="18" charset="-127"/>
                  <a:ea typeface="HY견고딕" pitchFamily="18" charset="-127"/>
                </a:rPr>
                <a:t>電子部品</a:t>
              </a:r>
            </a:p>
          </p:txBody>
        </p:sp>
      </p:grpSp>
      <p:grpSp>
        <p:nvGrpSpPr>
          <p:cNvPr id="15375" name="Group 36"/>
          <p:cNvGrpSpPr>
            <a:grpSpLocks/>
          </p:cNvGrpSpPr>
          <p:nvPr/>
        </p:nvGrpSpPr>
        <p:grpSpPr bwMode="auto">
          <a:xfrm>
            <a:off x="4716463" y="2516188"/>
            <a:ext cx="1295400" cy="971550"/>
            <a:chOff x="2971" y="1479"/>
            <a:chExt cx="816" cy="612"/>
          </a:xfrm>
        </p:grpSpPr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3016" y="1479"/>
              <a:ext cx="703" cy="612"/>
            </a:xfrm>
            <a:prstGeom prst="ellipse">
              <a:avLst/>
            </a:prstGeom>
            <a:gradFill rotWithShape="1">
              <a:gsLst>
                <a:gs pos="0">
                  <a:srgbClr val="33CCFF">
                    <a:gamma/>
                    <a:shade val="46275"/>
                    <a:invGamma/>
                  </a:srgbClr>
                </a:gs>
                <a:gs pos="5000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971" y="1676"/>
              <a:ext cx="8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90000">
              <a:spAutoFit/>
            </a:bodyPr>
            <a:lstStyle/>
            <a:p>
              <a:pPr eaLnBrk="0" fontAlgn="ctr" latinLnBrk="0" hangingPunct="0">
                <a:spcBef>
                  <a:spcPts val="0"/>
                </a:spcBef>
                <a:spcAft>
                  <a:spcPts val="0"/>
                </a:spcAft>
                <a:tabLst>
                  <a:tab pos="5238750" algn="r"/>
                </a:tabLst>
                <a:defRPr/>
              </a:pPr>
              <a:r>
                <a:rPr kumimoji="0" lang="en-US" altLang="ko-KR" sz="1600" dirty="0" smtClean="0">
                  <a:latin typeface="HY견고딕" pitchFamily="18" charset="-127"/>
                  <a:ea typeface="HY견고딕" pitchFamily="18" charset="-127"/>
                  <a:cs typeface="+mn-cs"/>
                </a:rPr>
                <a:t>   Module</a:t>
              </a:r>
              <a:endParaRPr kumimoji="0" lang="en-US" altLang="ko-KR" sz="1600" dirty="0"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</p:grpSp>
      <p:grpSp>
        <p:nvGrpSpPr>
          <p:cNvPr id="15376" name="Group 39"/>
          <p:cNvGrpSpPr>
            <a:grpSpLocks/>
          </p:cNvGrpSpPr>
          <p:nvPr/>
        </p:nvGrpSpPr>
        <p:grpSpPr bwMode="auto">
          <a:xfrm>
            <a:off x="6408738" y="2500313"/>
            <a:ext cx="1295400" cy="971550"/>
            <a:chOff x="3334" y="1774"/>
            <a:chExt cx="816" cy="612"/>
          </a:xfrm>
        </p:grpSpPr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3379" y="1774"/>
              <a:ext cx="703" cy="612"/>
            </a:xfrm>
            <a:prstGeom prst="ellipse">
              <a:avLst/>
            </a:prstGeom>
            <a:solidFill>
              <a:srgbClr val="00CCFF"/>
            </a:solidFill>
            <a:ln w="9525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3334" y="1915"/>
              <a:ext cx="816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90000">
              <a:spAutoFit/>
            </a:bodyPr>
            <a:lstStyle/>
            <a:p>
              <a:pPr eaLnBrk="0" fontAlgn="ctr" latinLnBrk="0" hangingPunct="0">
                <a:spcBef>
                  <a:spcPts val="0"/>
                </a:spcBef>
                <a:spcAft>
                  <a:spcPts val="0"/>
                </a:spcAft>
                <a:tabLst>
                  <a:tab pos="5238750" algn="r"/>
                </a:tabLst>
                <a:defRPr/>
              </a:pPr>
              <a:r>
                <a:rPr kumimoji="0" lang="ko-KR" altLang="en-US" sz="1600" dirty="0" smtClean="0">
                  <a:latin typeface="HY견고딕" pitchFamily="18" charset="-127"/>
                  <a:ea typeface="HY견고딕" pitchFamily="18" charset="-127"/>
                  <a:cs typeface="+mn-cs"/>
                </a:rPr>
                <a:t>      電子</a:t>
              </a:r>
              <a:endParaRPr kumimoji="0" lang="ko-KR" altLang="en-US" sz="1600" dirty="0">
                <a:latin typeface="HY견고딕" pitchFamily="18" charset="-127"/>
                <a:ea typeface="HY견고딕" pitchFamily="18" charset="-127"/>
                <a:cs typeface="+mn-cs"/>
              </a:endParaRPr>
            </a:p>
            <a:p>
              <a:pPr eaLnBrk="0" fontAlgn="ctr" latinLnBrk="0" hangingPunct="0">
                <a:spcBef>
                  <a:spcPts val="0"/>
                </a:spcBef>
                <a:spcAft>
                  <a:spcPts val="0"/>
                </a:spcAft>
                <a:tabLst>
                  <a:tab pos="5238750" algn="r"/>
                </a:tabLst>
                <a:defRPr/>
              </a:pPr>
              <a:r>
                <a:rPr kumimoji="0" lang="ko-KR" altLang="en-US" sz="1600" dirty="0" smtClean="0">
                  <a:latin typeface="HY견고딕" pitchFamily="18" charset="-127"/>
                  <a:ea typeface="HY견고딕" pitchFamily="18" charset="-127"/>
                  <a:cs typeface="+mn-cs"/>
                </a:rPr>
                <a:t>      機器</a:t>
              </a:r>
              <a:endParaRPr kumimoji="0" lang="ko-KR" altLang="en-US" sz="1600" dirty="0"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</p:grpSp>
      <p:grpSp>
        <p:nvGrpSpPr>
          <p:cNvPr id="15377" name="Group 42"/>
          <p:cNvGrpSpPr>
            <a:grpSpLocks/>
          </p:cNvGrpSpPr>
          <p:nvPr/>
        </p:nvGrpSpPr>
        <p:grpSpPr bwMode="auto">
          <a:xfrm>
            <a:off x="2844800" y="2513013"/>
            <a:ext cx="1295400" cy="971550"/>
            <a:chOff x="1474" y="1614"/>
            <a:chExt cx="816" cy="612"/>
          </a:xfrm>
        </p:grpSpPr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1519" y="1614"/>
              <a:ext cx="703" cy="61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44314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1474" y="1812"/>
              <a:ext cx="8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90000">
              <a:spAutoFit/>
            </a:bodyPr>
            <a:lstStyle/>
            <a:p>
              <a:pPr eaLnBrk="0" fontAlgn="ctr" latinLnBrk="0" hangingPunct="0">
                <a:spcBef>
                  <a:spcPts val="0"/>
                </a:spcBef>
                <a:spcAft>
                  <a:spcPts val="0"/>
                </a:spcAft>
                <a:tabLst>
                  <a:tab pos="5238750" algn="r"/>
                </a:tabLst>
                <a:defRPr/>
              </a:pPr>
              <a:r>
                <a:rPr kumimoji="0" lang="ko-KR" altLang="en-US" sz="1600" dirty="0" smtClean="0">
                  <a:latin typeface="HY견고딕" pitchFamily="18" charset="-127"/>
                  <a:ea typeface="HY견고딕" pitchFamily="18" charset="-127"/>
                  <a:cs typeface="+mn-cs"/>
                </a:rPr>
                <a:t>      素子</a:t>
              </a:r>
              <a:endParaRPr kumimoji="0" lang="ko-KR" altLang="en-US" sz="1600" dirty="0"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</p:grpSp>
      <p:grpSp>
        <p:nvGrpSpPr>
          <p:cNvPr id="15378" name="Group 45"/>
          <p:cNvGrpSpPr>
            <a:grpSpLocks/>
          </p:cNvGrpSpPr>
          <p:nvPr/>
        </p:nvGrpSpPr>
        <p:grpSpPr bwMode="auto">
          <a:xfrm>
            <a:off x="973138" y="2500313"/>
            <a:ext cx="1295400" cy="971550"/>
            <a:chOff x="681" y="1774"/>
            <a:chExt cx="816" cy="612"/>
          </a:xfrm>
        </p:grpSpPr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726" y="1774"/>
              <a:ext cx="703" cy="612"/>
            </a:xfrm>
            <a:prstGeom prst="ellipse">
              <a:avLst/>
            </a:prstGeom>
            <a:gradFill rotWithShape="1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681" y="1979"/>
              <a:ext cx="8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90000">
              <a:spAutoFit/>
            </a:bodyPr>
            <a:lstStyle/>
            <a:p>
              <a:pPr eaLnBrk="0" fontAlgn="ctr" latinLnBrk="0" hangingPunct="0">
                <a:spcBef>
                  <a:spcPts val="0"/>
                </a:spcBef>
                <a:spcAft>
                  <a:spcPts val="0"/>
                </a:spcAft>
                <a:tabLst>
                  <a:tab pos="5238750" algn="r"/>
                </a:tabLst>
                <a:defRPr/>
              </a:pPr>
              <a:r>
                <a:rPr kumimoji="0" lang="ko-KR" altLang="en-US" sz="1600" dirty="0" smtClean="0">
                  <a:latin typeface="HY견고딕" pitchFamily="18" charset="-127"/>
                  <a:ea typeface="HY견고딕" pitchFamily="18" charset="-127"/>
                  <a:cs typeface="+mn-cs"/>
                </a:rPr>
                <a:t>      素材</a:t>
              </a:r>
              <a:endParaRPr kumimoji="0" lang="ko-KR" altLang="en-US" sz="1600" dirty="0"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</p:grpSp>
      <p:grpSp>
        <p:nvGrpSpPr>
          <p:cNvPr id="15379" name="Group 48"/>
          <p:cNvGrpSpPr>
            <a:grpSpLocks/>
          </p:cNvGrpSpPr>
          <p:nvPr/>
        </p:nvGrpSpPr>
        <p:grpSpPr bwMode="auto">
          <a:xfrm>
            <a:off x="7848600" y="2500313"/>
            <a:ext cx="1295400" cy="971550"/>
            <a:chOff x="681" y="1774"/>
            <a:chExt cx="816" cy="612"/>
          </a:xfrm>
        </p:grpSpPr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726" y="1774"/>
              <a:ext cx="703" cy="612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 lIns="9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681" y="1979"/>
              <a:ext cx="8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90000">
              <a:spAutoFit/>
            </a:bodyPr>
            <a:lstStyle/>
            <a:p>
              <a:pPr eaLnBrk="0" fontAlgn="ctr" latinLnBrk="0" hangingPunct="0">
                <a:spcBef>
                  <a:spcPts val="0"/>
                </a:spcBef>
                <a:spcAft>
                  <a:spcPts val="0"/>
                </a:spcAft>
                <a:tabLst>
                  <a:tab pos="5238750" algn="r"/>
                </a:tabLst>
                <a:defRPr/>
              </a:pPr>
              <a:r>
                <a:rPr kumimoji="0" lang="ko-KR" altLang="en-US" sz="1600" dirty="0" smtClean="0">
                  <a:latin typeface="HY견고딕" pitchFamily="18" charset="-127"/>
                  <a:ea typeface="HY견고딕" pitchFamily="18" charset="-127"/>
                  <a:cs typeface="+mn-cs"/>
                </a:rPr>
                <a:t>      其他</a:t>
              </a:r>
              <a:endParaRPr kumimoji="0" lang="ko-KR" altLang="en-US" sz="1600" dirty="0">
                <a:latin typeface="HY견고딕" pitchFamily="18" charset="-127"/>
                <a:ea typeface="HY견고딕" pitchFamily="18" charset="-127"/>
                <a:cs typeface="+mn-cs"/>
              </a:endParaRPr>
            </a:p>
          </p:txBody>
        </p:sp>
      </p:grpSp>
      <p:pic>
        <p:nvPicPr>
          <p:cNvPr id="15380" name="Picture 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8" y="3967163"/>
            <a:ext cx="827087" cy="446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81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488" y="5481638"/>
            <a:ext cx="827087" cy="374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82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488" y="5048250"/>
            <a:ext cx="827087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83" name="Picture 56" descr="lo_al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213" y="5986463"/>
            <a:ext cx="8667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1547813" y="4168775"/>
            <a:ext cx="3956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0" name="Oval 58"/>
          <p:cNvSpPr>
            <a:spLocks noChangeArrowheads="1"/>
          </p:cNvSpPr>
          <p:nvPr/>
        </p:nvSpPr>
        <p:spPr bwMode="auto">
          <a:xfrm>
            <a:off x="1511300" y="4075113"/>
            <a:ext cx="215900" cy="18097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1" name="Oval 59"/>
          <p:cNvSpPr>
            <a:spLocks noChangeArrowheads="1"/>
          </p:cNvSpPr>
          <p:nvPr/>
        </p:nvSpPr>
        <p:spPr bwMode="auto">
          <a:xfrm>
            <a:off x="3384550" y="4075113"/>
            <a:ext cx="215900" cy="18097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5326063" y="4054475"/>
            <a:ext cx="215900" cy="18097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3" name="Line 61"/>
          <p:cNvSpPr>
            <a:spLocks noChangeShapeType="1"/>
          </p:cNvSpPr>
          <p:nvPr/>
        </p:nvSpPr>
        <p:spPr bwMode="auto">
          <a:xfrm>
            <a:off x="1620838" y="5646738"/>
            <a:ext cx="37433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4" name="Oval 62"/>
          <p:cNvSpPr>
            <a:spLocks noChangeArrowheads="1"/>
          </p:cNvSpPr>
          <p:nvPr/>
        </p:nvSpPr>
        <p:spPr bwMode="auto">
          <a:xfrm>
            <a:off x="1511300" y="5573713"/>
            <a:ext cx="215900" cy="18097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5" name="Oval 63"/>
          <p:cNvSpPr>
            <a:spLocks noChangeArrowheads="1"/>
          </p:cNvSpPr>
          <p:nvPr/>
        </p:nvSpPr>
        <p:spPr bwMode="auto">
          <a:xfrm>
            <a:off x="3384550" y="5573713"/>
            <a:ext cx="215900" cy="18097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6" name="Oval 64"/>
          <p:cNvSpPr>
            <a:spLocks noChangeArrowheads="1"/>
          </p:cNvSpPr>
          <p:nvPr/>
        </p:nvSpPr>
        <p:spPr bwMode="auto">
          <a:xfrm>
            <a:off x="5326063" y="5553075"/>
            <a:ext cx="215900" cy="18097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7" name="Line 65"/>
          <p:cNvSpPr>
            <a:spLocks noChangeShapeType="1"/>
          </p:cNvSpPr>
          <p:nvPr/>
        </p:nvSpPr>
        <p:spPr bwMode="auto">
          <a:xfrm>
            <a:off x="1584325" y="5154613"/>
            <a:ext cx="5616575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8" name="Oval 66"/>
          <p:cNvSpPr>
            <a:spLocks noChangeArrowheads="1"/>
          </p:cNvSpPr>
          <p:nvPr/>
        </p:nvSpPr>
        <p:spPr bwMode="auto">
          <a:xfrm>
            <a:off x="1511300" y="5081588"/>
            <a:ext cx="215900" cy="180975"/>
          </a:xfrm>
          <a:prstGeom prst="ellipse">
            <a:avLst/>
          </a:prstGeom>
          <a:solidFill>
            <a:srgbClr val="FF00FF"/>
          </a:solidFill>
          <a:ln w="9525" algn="ctr">
            <a:solidFill>
              <a:srgbClr val="FF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3384550" y="5081588"/>
            <a:ext cx="215900" cy="180975"/>
          </a:xfrm>
          <a:prstGeom prst="ellipse">
            <a:avLst/>
          </a:prstGeom>
          <a:solidFill>
            <a:srgbClr val="FF00FF"/>
          </a:solidFill>
          <a:ln w="9525" algn="ctr">
            <a:solidFill>
              <a:srgbClr val="FF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5326063" y="5060950"/>
            <a:ext cx="215900" cy="180975"/>
          </a:xfrm>
          <a:prstGeom prst="ellipse">
            <a:avLst/>
          </a:prstGeom>
          <a:solidFill>
            <a:srgbClr val="FF00FF"/>
          </a:solidFill>
          <a:ln w="9525" algn="ctr">
            <a:solidFill>
              <a:srgbClr val="FF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1" name="Oval 69"/>
          <p:cNvSpPr>
            <a:spLocks noChangeArrowheads="1"/>
          </p:cNvSpPr>
          <p:nvPr/>
        </p:nvSpPr>
        <p:spPr bwMode="auto">
          <a:xfrm>
            <a:off x="6985000" y="5070475"/>
            <a:ext cx="215900" cy="180975"/>
          </a:xfrm>
          <a:prstGeom prst="ellipse">
            <a:avLst/>
          </a:prstGeom>
          <a:solidFill>
            <a:srgbClr val="FF00FF"/>
          </a:solidFill>
          <a:ln w="9525" algn="ctr">
            <a:solidFill>
              <a:srgbClr val="FF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3492500" y="4662488"/>
            <a:ext cx="1871663" cy="0"/>
          </a:xfrm>
          <a:prstGeom prst="lin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5326063" y="4568825"/>
            <a:ext cx="215900" cy="180975"/>
          </a:xfrm>
          <a:prstGeom prst="ellipse">
            <a:avLst/>
          </a:prstGeom>
          <a:solidFill>
            <a:srgbClr val="00FFFF"/>
          </a:solidFill>
          <a:ln w="9525" algn="ctr">
            <a:solidFill>
              <a:srgbClr val="00FF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3419475" y="6129338"/>
            <a:ext cx="3741738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5" name="Oval 73"/>
          <p:cNvSpPr>
            <a:spLocks noChangeArrowheads="1"/>
          </p:cNvSpPr>
          <p:nvPr/>
        </p:nvSpPr>
        <p:spPr bwMode="auto">
          <a:xfrm>
            <a:off x="3384550" y="6056313"/>
            <a:ext cx="215900" cy="180975"/>
          </a:xfrm>
          <a:prstGeom prst="ellipse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6" name="Oval 74"/>
          <p:cNvSpPr>
            <a:spLocks noChangeArrowheads="1"/>
          </p:cNvSpPr>
          <p:nvPr/>
        </p:nvSpPr>
        <p:spPr bwMode="auto">
          <a:xfrm>
            <a:off x="5327650" y="6057900"/>
            <a:ext cx="215900" cy="180975"/>
          </a:xfrm>
          <a:prstGeom prst="ellipse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7" name="Oval 75"/>
          <p:cNvSpPr>
            <a:spLocks noChangeArrowheads="1"/>
          </p:cNvSpPr>
          <p:nvPr/>
        </p:nvSpPr>
        <p:spPr bwMode="auto">
          <a:xfrm>
            <a:off x="6985000" y="6035675"/>
            <a:ext cx="215900" cy="180975"/>
          </a:xfrm>
          <a:prstGeom prst="ellipse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8" name="Line 76"/>
          <p:cNvSpPr>
            <a:spLocks noChangeShapeType="1"/>
          </p:cNvSpPr>
          <p:nvPr/>
        </p:nvSpPr>
        <p:spPr bwMode="auto">
          <a:xfrm>
            <a:off x="1584325" y="6569075"/>
            <a:ext cx="1908175" cy="0"/>
          </a:xfrm>
          <a:prstGeom prst="line">
            <a:avLst/>
          </a:prstGeom>
          <a:noFill/>
          <a:ln w="25400" cap="rnd">
            <a:solidFill>
              <a:srgbClr val="0000FF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79" name="Oval 77"/>
          <p:cNvSpPr>
            <a:spLocks noChangeArrowheads="1"/>
          </p:cNvSpPr>
          <p:nvPr/>
        </p:nvSpPr>
        <p:spPr bwMode="auto">
          <a:xfrm>
            <a:off x="1511300" y="6496050"/>
            <a:ext cx="215900" cy="18097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0" name="Oval 78"/>
          <p:cNvSpPr>
            <a:spLocks noChangeArrowheads="1"/>
          </p:cNvSpPr>
          <p:nvPr/>
        </p:nvSpPr>
        <p:spPr bwMode="auto">
          <a:xfrm>
            <a:off x="3384550" y="6496050"/>
            <a:ext cx="215900" cy="18097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1" name="Oval 79"/>
          <p:cNvSpPr>
            <a:spLocks noChangeArrowheads="1"/>
          </p:cNvSpPr>
          <p:nvPr/>
        </p:nvSpPr>
        <p:spPr bwMode="auto">
          <a:xfrm>
            <a:off x="5326063" y="6475413"/>
            <a:ext cx="215900" cy="180975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2" name="Oval 80"/>
          <p:cNvSpPr>
            <a:spLocks noChangeArrowheads="1"/>
          </p:cNvSpPr>
          <p:nvPr/>
        </p:nvSpPr>
        <p:spPr bwMode="auto">
          <a:xfrm>
            <a:off x="3384550" y="4568825"/>
            <a:ext cx="215900" cy="180975"/>
          </a:xfrm>
          <a:prstGeom prst="ellipse">
            <a:avLst/>
          </a:prstGeom>
          <a:solidFill>
            <a:srgbClr val="00FFFF"/>
          </a:solidFill>
          <a:ln w="9525" algn="ctr">
            <a:solidFill>
              <a:srgbClr val="00FF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3" name="Oval 81"/>
          <p:cNvSpPr>
            <a:spLocks noChangeArrowheads="1"/>
          </p:cNvSpPr>
          <p:nvPr/>
        </p:nvSpPr>
        <p:spPr bwMode="auto">
          <a:xfrm>
            <a:off x="8351838" y="5048250"/>
            <a:ext cx="215900" cy="180975"/>
          </a:xfrm>
          <a:prstGeom prst="ellipse">
            <a:avLst/>
          </a:prstGeom>
          <a:solidFill>
            <a:srgbClr val="FF00FF"/>
          </a:solidFill>
          <a:ln w="9525" algn="ctr">
            <a:solidFill>
              <a:srgbClr val="FF00FF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84" name="Line 82"/>
          <p:cNvSpPr>
            <a:spLocks noChangeShapeType="1"/>
          </p:cNvSpPr>
          <p:nvPr/>
        </p:nvSpPr>
        <p:spPr bwMode="auto">
          <a:xfrm flipV="1">
            <a:off x="7237413" y="5154613"/>
            <a:ext cx="1187450" cy="3175"/>
          </a:xfrm>
          <a:prstGeom prst="lin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15410" name="Picture 83" descr="top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5" y="6281738"/>
            <a:ext cx="952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84" descr="MLCC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3130550"/>
            <a:ext cx="9207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87" descr="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C2D3CE"/>
              </a:clrFrom>
              <a:clrTo>
                <a:srgbClr val="C2D3CE">
                  <a:alpha val="0"/>
                </a:srgbClr>
              </a:clrTo>
            </a:clrChange>
            <a:lum bright="26000" contrast="62000"/>
            <a:grayscl/>
          </a:blip>
          <a:srcRect l="30078" t="27708" r="49957" b="44055"/>
          <a:stretch>
            <a:fillRect/>
          </a:stretch>
        </p:blipFill>
        <p:spPr bwMode="auto">
          <a:xfrm>
            <a:off x="3584575" y="3275013"/>
            <a:ext cx="482600" cy="457200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413" name="Picture 88" descr="SAW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3201988"/>
            <a:ext cx="676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89" descr="휴대폰4"/>
          <p:cNvPicPr preferRelativeResize="0"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85" t="2550" r="12000"/>
          <a:stretch>
            <a:fillRect/>
          </a:stretch>
        </p:blipFill>
        <p:spPr bwMode="auto">
          <a:xfrm rot="1549686">
            <a:off x="6227763" y="2978150"/>
            <a:ext cx="7159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90"/>
          <p:cNvGraphicFramePr>
            <a:graphicFrameLocks noChangeAspect="1"/>
          </p:cNvGraphicFramePr>
          <p:nvPr/>
        </p:nvGraphicFramePr>
        <p:xfrm>
          <a:off x="4356100" y="3275013"/>
          <a:ext cx="790575" cy="400050"/>
        </p:xfrm>
        <a:graphic>
          <a:graphicData uri="http://schemas.openxmlformats.org/presentationml/2006/ole">
            <p:oleObj spid="_x0000_s15362" name="훈민정음" r:id="rId14" imgW="790573" imgH="399957" progId="">
              <p:embed/>
            </p:oleObj>
          </a:graphicData>
        </a:graphic>
      </p:graphicFrame>
      <p:pic>
        <p:nvPicPr>
          <p:cNvPr id="15415" name="Picture 92" descr="p_die_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3346450"/>
            <a:ext cx="96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16" name="AutoShape 94"/>
          <p:cNvSpPr>
            <a:spLocks noChangeArrowheads="1"/>
          </p:cNvSpPr>
          <p:nvPr/>
        </p:nvSpPr>
        <p:spPr bwMode="gray">
          <a:xfrm>
            <a:off x="250825" y="1028700"/>
            <a:ext cx="8713788" cy="949325"/>
          </a:xfrm>
          <a:prstGeom prst="roundRect">
            <a:avLst>
              <a:gd name="adj" fmla="val 5014"/>
            </a:avLst>
          </a:prstGeom>
          <a:solidFill>
            <a:schemeClr val="bg1"/>
          </a:solidFill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 wrap="none" lIns="97200" tIns="50400" rIns="97200" bIns="50400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15417" name="Text Box 95"/>
          <p:cNvSpPr txBox="1">
            <a:spLocks noChangeArrowheads="1"/>
          </p:cNvSpPr>
          <p:nvPr/>
        </p:nvSpPr>
        <p:spPr bwMode="auto">
          <a:xfrm>
            <a:off x="366713" y="1076325"/>
            <a:ext cx="86756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素材 ∼ 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Module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型    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村田</a:t>
            </a:r>
          </a:p>
          <a:p>
            <a:pPr>
              <a:spcBef>
                <a:spcPct val="50000"/>
              </a:spcBef>
            </a:pP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    반도체 ∼ 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Module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型 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: ROHM, </a:t>
            </a:r>
            <a:r>
              <a:rPr kumimoji="0" lang="en-US" altLang="ko-KR">
                <a:latin typeface="맑은 고딕"/>
                <a:ea typeface="맑은 고딕"/>
              </a:rPr>
              <a:t> 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素材 ∼ 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Set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까지 다변화 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: Kyocera </a:t>
            </a:r>
          </a:p>
        </p:txBody>
      </p:sp>
      <p:pic>
        <p:nvPicPr>
          <p:cNvPr id="15418" name="Picture 96" descr="그림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0050" y="1063625"/>
            <a:ext cx="373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9" name="Picture 99" descr="pong-garee-powder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275013"/>
            <a:ext cx="10429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3" name="Object 10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27988" y="1147763"/>
          <a:ext cx="914400" cy="685800"/>
        </p:xfrm>
        <a:graphic>
          <a:graphicData uri="http://schemas.openxmlformats.org/presentationml/2006/ole">
            <p:oleObj spid="_x0000_s15363" name="프레젠테이션" showAsIcon="1" r:id="rId18" imgW="914400" imgH="685800" progId="PowerPoint.Show.8">
              <p:embed/>
            </p:oleObj>
          </a:graphicData>
        </a:graphic>
      </p:graphicFrame>
      <p:pic>
        <p:nvPicPr>
          <p:cNvPr id="15420" name="Picture 8" descr="エレクトロニクスで社会に貢献する ROHM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 l="15428" t="18900"/>
          <a:stretch>
            <a:fillRect/>
          </a:stretch>
        </p:blipFill>
        <p:spPr bwMode="auto">
          <a:xfrm>
            <a:off x="250825" y="4425950"/>
            <a:ext cx="790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제목 4"/>
          <p:cNvSpPr>
            <a:spLocks noGrp="1"/>
          </p:cNvSpPr>
          <p:nvPr>
            <p:ph type="title"/>
          </p:nvPr>
        </p:nvSpPr>
        <p:spPr>
          <a:xfrm>
            <a:off x="4714875" y="1643063"/>
            <a:ext cx="4143375" cy="1143000"/>
          </a:xfrm>
        </p:spPr>
        <p:txBody>
          <a:bodyPr/>
          <a:lstStyle/>
          <a:p>
            <a:r>
              <a:rPr lang="ko-KR" altLang="en-US" smtClean="0"/>
              <a:t>프롤로그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BCC856E5-B30F-4F8E-BA7F-2D6FC55D48F4}" type="slidenum">
              <a:rPr lang="ko-KR" altLang="en-US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>
              <a:defRPr/>
            </a:pPr>
            <a:fld id="{590847BC-8576-46C9-889B-9FB63460FD44}" type="slidenum">
              <a:rPr lang="ko-KR" altLang="en-US"/>
              <a:pPr>
                <a:defRPr/>
              </a:pPr>
              <a:t>30</a:t>
            </a:fld>
            <a:endParaRPr lang="ko-KR" altLang="en-US"/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57150" y="215900"/>
            <a:ext cx="7683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3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社의  現況</a:t>
            </a:r>
          </a:p>
        </p:txBody>
      </p:sp>
      <p:grpSp>
        <p:nvGrpSpPr>
          <p:cNvPr id="56323" name="Group 5"/>
          <p:cNvGrpSpPr>
            <a:grpSpLocks/>
          </p:cNvGrpSpPr>
          <p:nvPr/>
        </p:nvGrpSpPr>
        <p:grpSpPr bwMode="auto">
          <a:xfrm>
            <a:off x="298450" y="171450"/>
            <a:ext cx="612775" cy="609600"/>
            <a:chOff x="802" y="1071"/>
            <a:chExt cx="386" cy="384"/>
          </a:xfrm>
        </p:grpSpPr>
        <p:grpSp>
          <p:nvGrpSpPr>
            <p:cNvPr id="56407" name="Group 6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21" name="Oval 7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Oval 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424" name="Oval 11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6425" name="Oval 12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6426" name="Oval 13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6427" name="Oval 14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6428" name="Oval 15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6408" name="Text Box 16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56409" name="Group 17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12" name="Oval 1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Oval 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20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6415" name="Oval 22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6416" name="Oval 2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6417" name="Oval 2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6418" name="Oval 2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6419" name="Oval 2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6410" name="Text Box 27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Ⅱ</a:t>
              </a:r>
            </a:p>
          </p:txBody>
        </p:sp>
      </p:grpSp>
      <p:sp>
        <p:nvSpPr>
          <p:cNvPr id="56324" name="AutoShape 28"/>
          <p:cNvSpPr>
            <a:spLocks noChangeArrowheads="1"/>
          </p:cNvSpPr>
          <p:nvPr/>
        </p:nvSpPr>
        <p:spPr bwMode="auto">
          <a:xfrm>
            <a:off x="6316663" y="255588"/>
            <a:ext cx="2663825" cy="4413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20000"/>
              </a:spcAft>
            </a:pPr>
            <a:r>
              <a:rPr kumimoji="0" lang="en-US" altLang="ko-KR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 槪要</a:t>
            </a:r>
          </a:p>
        </p:txBody>
      </p:sp>
      <p:sp>
        <p:nvSpPr>
          <p:cNvPr id="56325" name="Oval 29"/>
          <p:cNvSpPr>
            <a:spLocks noChangeArrowheads="1"/>
          </p:cNvSpPr>
          <p:nvPr/>
        </p:nvSpPr>
        <p:spPr bwMode="auto">
          <a:xfrm>
            <a:off x="5883275" y="282575"/>
            <a:ext cx="433388" cy="40481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 Unicode MS"/>
              </a:rPr>
              <a:t>2</a:t>
            </a:r>
          </a:p>
        </p:txBody>
      </p:sp>
      <p:graphicFrame>
        <p:nvGraphicFramePr>
          <p:cNvPr id="32" name="Group 378"/>
          <p:cNvGraphicFramePr>
            <a:graphicFrameLocks noGrp="1"/>
          </p:cNvGraphicFramePr>
          <p:nvPr/>
        </p:nvGraphicFramePr>
        <p:xfrm>
          <a:off x="250825" y="1016000"/>
          <a:ext cx="8785225" cy="5362974"/>
        </p:xfrm>
        <a:graphic>
          <a:graphicData uri="http://schemas.openxmlformats.org/drawingml/2006/table">
            <a:tbl>
              <a:tblPr/>
              <a:tblGrid>
                <a:gridCol w="1008063"/>
                <a:gridCol w="1225550"/>
                <a:gridCol w="2087562"/>
                <a:gridCol w="2087563"/>
                <a:gridCol w="2376487"/>
              </a:tblGrid>
              <a:tr h="5048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 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굴림" pitchFamily="50" charset="-127"/>
                        </a:rPr>
                        <a:t> 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設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立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1944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年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月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1958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年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9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月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1959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年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月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本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社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京都府 長岡京市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京都府 京都市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京都府 京都市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創業者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年齡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村田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昭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(06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年 別世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佐藤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硏一郞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(80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歲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: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名譽會長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稻盛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和夫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(79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歲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;</a:t>
                      </a: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名譽會長</a:t>
                      </a: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CEO 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年齡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;</a:t>
                      </a: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就任年</a:t>
                      </a: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村田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恒夫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(60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歲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;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’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07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年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澤村　諭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(61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歲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;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HY견고딕" pitchFamily="18" charset="-127"/>
                          <a:cs typeface="Arial" pitchFamily="34" charset="0"/>
                        </a:rPr>
                        <a:t>‘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年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久芳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撤夫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(57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歲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;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09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年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資本金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694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870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1,157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從業員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連結</a:t>
                      </a:r>
                      <a:endParaRPr kumimoji="1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單獨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34,090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6,916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21,586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3,365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63,876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14,179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任員數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13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名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實績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年度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賣出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前年比</a:t>
                      </a:r>
                      <a:r>
                        <a:rPr kumimoji="1" lang="en-US" altLang="ko-K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營業利益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率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純利益 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率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6,180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(16.4%)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775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  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( 2.9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倍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535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    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( 2.1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倍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3,450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(2.8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%)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 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345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 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(83.5%)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 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122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   (71.8%)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兆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2,669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(18.0%)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  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1,559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      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( 2.4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倍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   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1,224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       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    3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倍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設備投資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前年比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700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(23.5%)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600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(9.0%)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800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(13.2%)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硏究開發費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賣出比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430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(6.4%)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400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(11.5%)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540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  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(4.3%)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HY견고딕" pitchFamily="18" charset="-127"/>
                        </a:rPr>
                        <a:t>·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株價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di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(11.5.9)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株價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時價總額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5,660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円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兆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2,750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5,020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円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5,811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8,840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円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兆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6,912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億円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403" name="Picture 326" descr="mur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6075" y="1119188"/>
            <a:ext cx="12239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04" name="Picture 328" descr="img_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1138238"/>
            <a:ext cx="15636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405" name="Rectangle 379"/>
          <p:cNvSpPr>
            <a:spLocks noChangeArrowheads="1"/>
          </p:cNvSpPr>
          <p:nvPr/>
        </p:nvSpPr>
        <p:spPr bwMode="auto">
          <a:xfrm>
            <a:off x="5364163" y="6407150"/>
            <a:ext cx="3384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註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 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設備投資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硏究開發費는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11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年 計劃</a:t>
            </a:r>
          </a:p>
        </p:txBody>
      </p:sp>
      <p:pic>
        <p:nvPicPr>
          <p:cNvPr id="56406" name="Picture 8" descr="エレクトロニクスで社会に貢献する ROH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5428" t="37801" b="14951"/>
          <a:stretch>
            <a:fillRect/>
          </a:stretch>
        </p:blipFill>
        <p:spPr bwMode="auto">
          <a:xfrm>
            <a:off x="5089525" y="1081088"/>
            <a:ext cx="9477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FACB8-1F5E-4501-9E22-F8F412774672}" type="slidenum">
              <a:rPr lang="ko-KR" altLang="en-US"/>
              <a:pPr>
                <a:defRPr/>
              </a:pPr>
              <a:t>31</a:t>
            </a:fld>
            <a:endParaRPr lang="ko-KR" altLang="en-US"/>
          </a:p>
        </p:txBody>
      </p:sp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57150" y="225425"/>
            <a:ext cx="7683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3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社의  現況</a:t>
            </a:r>
          </a:p>
        </p:txBody>
      </p:sp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298450" y="180975"/>
            <a:ext cx="612775" cy="609600"/>
            <a:chOff x="802" y="1071"/>
            <a:chExt cx="386" cy="384"/>
          </a:xfrm>
        </p:grpSpPr>
        <p:grpSp>
          <p:nvGrpSpPr>
            <p:cNvPr id="57373" name="Group 6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21" name="Oval 7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Oval 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390" name="Oval 11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7391" name="Oval 12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7392" name="Oval 13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7393" name="Oval 14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7394" name="Oval 15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7374" name="Text Box 16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57375" name="Group 17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12" name="Oval 1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Oval 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20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7381" name="Oval 22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7382" name="Oval 2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7383" name="Oval 2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7384" name="Oval 2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7385" name="Oval 2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7376" name="Text Box 27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Ⅱ</a:t>
              </a:r>
            </a:p>
          </p:txBody>
        </p:sp>
      </p:grpSp>
      <p:sp>
        <p:nvSpPr>
          <p:cNvPr id="57348" name="AutoShape 28"/>
          <p:cNvSpPr>
            <a:spLocks noChangeArrowheads="1"/>
          </p:cNvSpPr>
          <p:nvPr/>
        </p:nvSpPr>
        <p:spPr bwMode="auto">
          <a:xfrm>
            <a:off x="6316663" y="265113"/>
            <a:ext cx="2663825" cy="4413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20000"/>
              </a:spcAft>
            </a:pPr>
            <a:r>
              <a:rPr kumimoji="0"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會社 設立 背景</a:t>
            </a:r>
          </a:p>
        </p:txBody>
      </p:sp>
      <p:sp>
        <p:nvSpPr>
          <p:cNvPr id="57349" name="Oval 29"/>
          <p:cNvSpPr>
            <a:spLocks noChangeArrowheads="1"/>
          </p:cNvSpPr>
          <p:nvPr/>
        </p:nvSpPr>
        <p:spPr bwMode="auto">
          <a:xfrm>
            <a:off x="5883275" y="292100"/>
            <a:ext cx="433388" cy="40481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 Unicode MS"/>
              </a:rPr>
              <a:t>3</a:t>
            </a:r>
          </a:p>
        </p:txBody>
      </p:sp>
      <p:graphicFrame>
        <p:nvGraphicFramePr>
          <p:cNvPr id="32" name="Group 117"/>
          <p:cNvGraphicFramePr>
            <a:graphicFrameLocks noGrp="1"/>
          </p:cNvGraphicFramePr>
          <p:nvPr/>
        </p:nvGraphicFramePr>
        <p:xfrm>
          <a:off x="179388" y="1104900"/>
          <a:ext cx="8569325" cy="5681472"/>
        </p:xfrm>
        <a:graphic>
          <a:graphicData uri="http://schemas.openxmlformats.org/drawingml/2006/table">
            <a:tbl>
              <a:tblPr/>
              <a:tblGrid>
                <a:gridCol w="1439862"/>
                <a:gridCol w="7129463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業體</a:t>
                      </a:r>
                    </a:p>
                  </a:txBody>
                  <a:tcPr marL="90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事業 變遷 過程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부친의 家業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(Ceramic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碍子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을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1944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 물려받아 창업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三菱電機用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Ceramic Condenser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를 개발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공급하면서 크게 성장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1947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 京都大 田中교수와 산학협동으로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Ceramic Condenser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용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신소재인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TiBaO3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을 실용화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Ceramic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전문회사로서 발전의 계기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音樂一家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夫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;Violinist,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母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;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琴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에서 태어나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6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세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Piano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를 배움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대학시절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Radio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점에서 아르바이트 중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Radio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고장의 원인이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抵抗器임을 발견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자택 목욕탕에서 실험 및 저항을 자작함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재학중에 소형저항기의 특허를 취득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1954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/>
                          <a:ea typeface="HY견고딕" pitchFamily="18" charset="-127"/>
                        </a:rPr>
                        <a:t>“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東洋電具製作所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/>
                          <a:ea typeface="HY견고딕" pitchFamily="18" charset="-127"/>
                        </a:rPr>
                        <a:t>”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설립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(81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 現社名으로 변경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60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년대 후반 미국 시찰을 계기로 반도체 산업에 참여 결정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1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0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대학 졸업후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/>
                          <a:ea typeface="HY견고딕" pitchFamily="18" charset="-127"/>
                        </a:rPr>
                        <a:t>“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松風工業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硝子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/>
                          <a:ea typeface="HY견고딕" pitchFamily="18" charset="-127"/>
                        </a:rPr>
                        <a:t>”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입사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Forsterite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를 연구함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松下가 발주한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Braun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관 전자총의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Ceramic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부품을 개발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 2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 만에 과장으로 승진할 정도로 밤낮없이 연구에 몰두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 이후 上司와 對立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, 1959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년 동료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8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명과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/>
                          <a:ea typeface="HY견고딕" pitchFamily="18" charset="-127"/>
                        </a:rPr>
                        <a:t>“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KYOCERA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/>
                          <a:ea typeface="HY견고딕" pitchFamily="18" charset="-127"/>
                        </a:rPr>
                        <a:t>”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를 설립</a:t>
                      </a:r>
                    </a:p>
                  </a:txBody>
                  <a:tcPr marL="90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367" name="Picture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93850"/>
            <a:ext cx="827087" cy="446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7368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5414963"/>
            <a:ext cx="827088" cy="29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7369" name="Picture 61" descr="img0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413" y="2039938"/>
            <a:ext cx="7810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0" name="Picture 88" descr="img0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688" y="5818188"/>
            <a:ext cx="7667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1" name="Picture 53" descr="http://upload.wikimedia.org/wikipedia/commons/thumb/4/4c/Kenichiro_Sato_-_President_of_Rohm_Co.png/220px-Kenichiro_Sato_-_President_of_Rohm_C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6609" t="2885" r="24400" b="61046"/>
          <a:stretch>
            <a:fillRect/>
          </a:stretch>
        </p:blipFill>
        <p:spPr bwMode="auto">
          <a:xfrm>
            <a:off x="539750" y="3768725"/>
            <a:ext cx="7508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2" name="Picture 8" descr="エレクトロニクスで社会に貢献する ROHM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15428" t="37801" b="14951"/>
          <a:stretch>
            <a:fillRect/>
          </a:stretch>
        </p:blipFill>
        <p:spPr bwMode="auto">
          <a:xfrm>
            <a:off x="468313" y="3265488"/>
            <a:ext cx="946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6948264" y="6520259"/>
            <a:ext cx="2133600" cy="365125"/>
          </a:xfrm>
        </p:spPr>
        <p:txBody>
          <a:bodyPr/>
          <a:lstStyle/>
          <a:p>
            <a:pPr>
              <a:defRPr/>
            </a:pPr>
            <a:fld id="{F85FDE6A-371E-41F2-B39B-B09E37A059A2}" type="slidenum">
              <a:rPr lang="ko-KR" altLang="en-US"/>
              <a:pPr>
                <a:defRPr/>
              </a:pPr>
              <a:t>32</a:t>
            </a:fld>
            <a:endParaRPr lang="ko-KR" altLang="en-US"/>
          </a:p>
        </p:txBody>
      </p:sp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57150" y="200025"/>
            <a:ext cx="7683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3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社의  現況</a:t>
            </a:r>
          </a:p>
        </p:txBody>
      </p:sp>
      <p:grpSp>
        <p:nvGrpSpPr>
          <p:cNvPr id="58371" name="Group 5"/>
          <p:cNvGrpSpPr>
            <a:grpSpLocks/>
          </p:cNvGrpSpPr>
          <p:nvPr/>
        </p:nvGrpSpPr>
        <p:grpSpPr bwMode="auto">
          <a:xfrm>
            <a:off x="298450" y="155575"/>
            <a:ext cx="612775" cy="609600"/>
            <a:chOff x="802" y="1071"/>
            <a:chExt cx="386" cy="384"/>
          </a:xfrm>
        </p:grpSpPr>
        <p:grpSp>
          <p:nvGrpSpPr>
            <p:cNvPr id="58439" name="Group 6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20" name="Oval 7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Oval 9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456" name="Oval 11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8457" name="Oval 12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8458" name="Oval 13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8459" name="Oval 14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8460" name="Oval 15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8440" name="Text Box 16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58441" name="Group 17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11" name="Oval 1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Oval 20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21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8447" name="Oval 22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8448" name="Oval 2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8449" name="Oval 2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8450" name="Oval 2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8451" name="Oval 2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8442" name="Text Box 27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Ⅱ</a:t>
              </a:r>
            </a:p>
          </p:txBody>
        </p:sp>
      </p:grpSp>
      <p:sp>
        <p:nvSpPr>
          <p:cNvPr id="58372" name="AutoShape 28"/>
          <p:cNvSpPr>
            <a:spLocks noChangeArrowheads="1"/>
          </p:cNvSpPr>
          <p:nvPr/>
        </p:nvSpPr>
        <p:spPr bwMode="auto">
          <a:xfrm>
            <a:off x="6156325" y="239713"/>
            <a:ext cx="2824163" cy="4413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20000"/>
              </a:spcAft>
            </a:pPr>
            <a:r>
              <a:rPr kumimoji="0"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電子部品業體別 賣出現況</a:t>
            </a:r>
          </a:p>
        </p:txBody>
      </p:sp>
      <p:sp>
        <p:nvSpPr>
          <p:cNvPr id="58373" name="Oval 29"/>
          <p:cNvSpPr>
            <a:spLocks noChangeArrowheads="1"/>
          </p:cNvSpPr>
          <p:nvPr/>
        </p:nvSpPr>
        <p:spPr bwMode="auto">
          <a:xfrm>
            <a:off x="5651500" y="266700"/>
            <a:ext cx="433388" cy="40481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 Unicode MS"/>
              </a:rPr>
              <a:t>4</a:t>
            </a:r>
          </a:p>
        </p:txBody>
      </p:sp>
      <p:grpSp>
        <p:nvGrpSpPr>
          <p:cNvPr id="58374" name="Group 30"/>
          <p:cNvGrpSpPr>
            <a:grpSpLocks/>
          </p:cNvGrpSpPr>
          <p:nvPr/>
        </p:nvGrpSpPr>
        <p:grpSpPr bwMode="auto">
          <a:xfrm flipH="1">
            <a:off x="468313" y="1841500"/>
            <a:ext cx="8134350" cy="3886200"/>
            <a:chOff x="1072" y="1030"/>
            <a:chExt cx="4091" cy="2448"/>
          </a:xfrm>
        </p:grpSpPr>
        <p:sp>
          <p:nvSpPr>
            <p:cNvPr id="58429" name="Freeform 31"/>
            <p:cNvSpPr>
              <a:spLocks/>
            </p:cNvSpPr>
            <p:nvPr/>
          </p:nvSpPr>
          <p:spPr bwMode="auto">
            <a:xfrm>
              <a:off x="1072" y="1030"/>
              <a:ext cx="4090" cy="2448"/>
            </a:xfrm>
            <a:custGeom>
              <a:avLst/>
              <a:gdLst>
                <a:gd name="T0" fmla="*/ 0 w 4090"/>
                <a:gd name="T1" fmla="*/ 2032 h 2448"/>
                <a:gd name="T2" fmla="*/ 0 w 4090"/>
                <a:gd name="T3" fmla="*/ 343 h 2448"/>
                <a:gd name="T4" fmla="*/ 4090 w 4090"/>
                <a:gd name="T5" fmla="*/ 0 h 2448"/>
                <a:gd name="T6" fmla="*/ 4088 w 4090"/>
                <a:gd name="T7" fmla="*/ 2448 h 2448"/>
                <a:gd name="T8" fmla="*/ 0 w 4090"/>
                <a:gd name="T9" fmla="*/ 2032 h 24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0"/>
                <a:gd name="T16" fmla="*/ 0 h 2448"/>
                <a:gd name="T17" fmla="*/ 4090 w 4090"/>
                <a:gd name="T18" fmla="*/ 2448 h 24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0" h="2448">
                  <a:moveTo>
                    <a:pt x="0" y="2032"/>
                  </a:moveTo>
                  <a:lnTo>
                    <a:pt x="0" y="343"/>
                  </a:lnTo>
                  <a:lnTo>
                    <a:pt x="4090" y="0"/>
                  </a:lnTo>
                  <a:lnTo>
                    <a:pt x="4088" y="2448"/>
                  </a:lnTo>
                  <a:lnTo>
                    <a:pt x="0" y="2032"/>
                  </a:lnTo>
                  <a:close/>
                </a:path>
              </a:pathLst>
            </a:custGeom>
            <a:solidFill>
              <a:srgbClr val="F8F8F8">
                <a:alpha val="59999"/>
              </a:srgbClr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30" name="Freeform 32"/>
            <p:cNvSpPr>
              <a:spLocks/>
            </p:cNvSpPr>
            <p:nvPr/>
          </p:nvSpPr>
          <p:spPr bwMode="auto">
            <a:xfrm>
              <a:off x="1073" y="1270"/>
              <a:ext cx="4089" cy="281"/>
            </a:xfrm>
            <a:custGeom>
              <a:avLst/>
              <a:gdLst>
                <a:gd name="T0" fmla="*/ 0 w 4189"/>
                <a:gd name="T1" fmla="*/ 281 h 281"/>
                <a:gd name="T2" fmla="*/ 3803 w 4189"/>
                <a:gd name="T3" fmla="*/ 0 h 281"/>
                <a:gd name="T4" fmla="*/ 0 60000 65536"/>
                <a:gd name="T5" fmla="*/ 0 60000 65536"/>
                <a:gd name="T6" fmla="*/ 0 w 4189"/>
                <a:gd name="T7" fmla="*/ 0 h 281"/>
                <a:gd name="T8" fmla="*/ 4189 w 4189"/>
                <a:gd name="T9" fmla="*/ 281 h 28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89" h="281">
                  <a:moveTo>
                    <a:pt x="0" y="281"/>
                  </a:moveTo>
                  <a:lnTo>
                    <a:pt x="4189" y="0"/>
                  </a:lnTo>
                </a:path>
              </a:pathLst>
            </a:custGeom>
            <a:noFill/>
            <a:ln w="9525" cap="flat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31" name="Freeform 33"/>
            <p:cNvSpPr>
              <a:spLocks/>
            </p:cNvSpPr>
            <p:nvPr/>
          </p:nvSpPr>
          <p:spPr bwMode="auto">
            <a:xfrm>
              <a:off x="1073" y="1516"/>
              <a:ext cx="4090" cy="203"/>
            </a:xfrm>
            <a:custGeom>
              <a:avLst/>
              <a:gdLst>
                <a:gd name="T0" fmla="*/ 0 w 4178"/>
                <a:gd name="T1" fmla="*/ 203 h 203"/>
                <a:gd name="T2" fmla="*/ 3837 w 4178"/>
                <a:gd name="T3" fmla="*/ 0 h 203"/>
                <a:gd name="T4" fmla="*/ 0 60000 65536"/>
                <a:gd name="T5" fmla="*/ 0 60000 65536"/>
                <a:gd name="T6" fmla="*/ 0 w 4178"/>
                <a:gd name="T7" fmla="*/ 0 h 203"/>
                <a:gd name="T8" fmla="*/ 4178 w 4178"/>
                <a:gd name="T9" fmla="*/ 203 h 20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78" h="203">
                  <a:moveTo>
                    <a:pt x="0" y="203"/>
                  </a:moveTo>
                  <a:lnTo>
                    <a:pt x="4178" y="0"/>
                  </a:lnTo>
                </a:path>
              </a:pathLst>
            </a:custGeom>
            <a:noFill/>
            <a:ln w="9525" cap="flat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32" name="Freeform 34"/>
            <p:cNvSpPr>
              <a:spLocks/>
            </p:cNvSpPr>
            <p:nvPr/>
          </p:nvSpPr>
          <p:spPr bwMode="auto">
            <a:xfrm>
              <a:off x="1073" y="1761"/>
              <a:ext cx="4089" cy="126"/>
            </a:xfrm>
            <a:custGeom>
              <a:avLst/>
              <a:gdLst>
                <a:gd name="T0" fmla="*/ 0 w 4172"/>
                <a:gd name="T1" fmla="*/ 126 h 126"/>
                <a:gd name="T2" fmla="*/ 3850 w 4172"/>
                <a:gd name="T3" fmla="*/ 0 h 126"/>
                <a:gd name="T4" fmla="*/ 0 60000 65536"/>
                <a:gd name="T5" fmla="*/ 0 60000 65536"/>
                <a:gd name="T6" fmla="*/ 0 w 4172"/>
                <a:gd name="T7" fmla="*/ 0 h 126"/>
                <a:gd name="T8" fmla="*/ 4172 w 4172"/>
                <a:gd name="T9" fmla="*/ 126 h 1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72" h="126">
                  <a:moveTo>
                    <a:pt x="0" y="126"/>
                  </a:moveTo>
                  <a:lnTo>
                    <a:pt x="4172" y="0"/>
                  </a:lnTo>
                </a:path>
              </a:pathLst>
            </a:custGeom>
            <a:noFill/>
            <a:ln w="9525" cap="flat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33" name="Freeform 35"/>
            <p:cNvSpPr>
              <a:spLocks/>
            </p:cNvSpPr>
            <p:nvPr/>
          </p:nvSpPr>
          <p:spPr bwMode="auto">
            <a:xfrm>
              <a:off x="1073" y="2012"/>
              <a:ext cx="4083" cy="44"/>
            </a:xfrm>
            <a:custGeom>
              <a:avLst/>
              <a:gdLst>
                <a:gd name="T0" fmla="*/ 0 w 4155"/>
                <a:gd name="T1" fmla="*/ 47 h 43"/>
                <a:gd name="T2" fmla="*/ 3874 w 4155"/>
                <a:gd name="T3" fmla="*/ 0 h 43"/>
                <a:gd name="T4" fmla="*/ 0 60000 65536"/>
                <a:gd name="T5" fmla="*/ 0 60000 65536"/>
                <a:gd name="T6" fmla="*/ 0 w 4155"/>
                <a:gd name="T7" fmla="*/ 0 h 43"/>
                <a:gd name="T8" fmla="*/ 4155 w 4155"/>
                <a:gd name="T9" fmla="*/ 43 h 4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55" h="43">
                  <a:moveTo>
                    <a:pt x="0" y="43"/>
                  </a:moveTo>
                  <a:lnTo>
                    <a:pt x="4155" y="0"/>
                  </a:lnTo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34" name="Freeform 36"/>
            <p:cNvSpPr>
              <a:spLocks/>
            </p:cNvSpPr>
            <p:nvPr/>
          </p:nvSpPr>
          <p:spPr bwMode="auto">
            <a:xfrm>
              <a:off x="1073" y="2213"/>
              <a:ext cx="4079" cy="44"/>
            </a:xfrm>
            <a:custGeom>
              <a:avLst/>
              <a:gdLst>
                <a:gd name="T0" fmla="*/ 0 w 4144"/>
                <a:gd name="T1" fmla="*/ 0 h 34"/>
                <a:gd name="T2" fmla="*/ 3890 w 4144"/>
                <a:gd name="T3" fmla="*/ 96 h 34"/>
                <a:gd name="T4" fmla="*/ 0 60000 65536"/>
                <a:gd name="T5" fmla="*/ 0 60000 65536"/>
                <a:gd name="T6" fmla="*/ 0 w 4144"/>
                <a:gd name="T7" fmla="*/ 0 h 34"/>
                <a:gd name="T8" fmla="*/ 4144 w 4144"/>
                <a:gd name="T9" fmla="*/ 34 h 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44" h="34">
                  <a:moveTo>
                    <a:pt x="0" y="0"/>
                  </a:moveTo>
                  <a:lnTo>
                    <a:pt x="4144" y="34"/>
                  </a:lnTo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35" name="Freeform 37"/>
            <p:cNvSpPr>
              <a:spLocks/>
            </p:cNvSpPr>
            <p:nvPr/>
          </p:nvSpPr>
          <p:spPr bwMode="auto">
            <a:xfrm>
              <a:off x="1073" y="2390"/>
              <a:ext cx="4079" cy="112"/>
            </a:xfrm>
            <a:custGeom>
              <a:avLst/>
              <a:gdLst>
                <a:gd name="T0" fmla="*/ 0 w 4132"/>
                <a:gd name="T1" fmla="*/ 0 h 112"/>
                <a:gd name="T2" fmla="*/ 3924 w 4132"/>
                <a:gd name="T3" fmla="*/ 112 h 112"/>
                <a:gd name="T4" fmla="*/ 0 60000 65536"/>
                <a:gd name="T5" fmla="*/ 0 60000 65536"/>
                <a:gd name="T6" fmla="*/ 0 w 4132"/>
                <a:gd name="T7" fmla="*/ 0 h 112"/>
                <a:gd name="T8" fmla="*/ 4132 w 4132"/>
                <a:gd name="T9" fmla="*/ 112 h 1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32" h="112">
                  <a:moveTo>
                    <a:pt x="0" y="0"/>
                  </a:moveTo>
                  <a:lnTo>
                    <a:pt x="4132" y="112"/>
                  </a:lnTo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36" name="Freeform 38"/>
            <p:cNvSpPr>
              <a:spLocks/>
            </p:cNvSpPr>
            <p:nvPr/>
          </p:nvSpPr>
          <p:spPr bwMode="auto">
            <a:xfrm>
              <a:off x="1073" y="2558"/>
              <a:ext cx="4077" cy="184"/>
            </a:xfrm>
            <a:custGeom>
              <a:avLst/>
              <a:gdLst>
                <a:gd name="T0" fmla="*/ 0 w 4121"/>
                <a:gd name="T1" fmla="*/ 0 h 184"/>
                <a:gd name="T2" fmla="*/ 3947 w 4121"/>
                <a:gd name="T3" fmla="*/ 184 h 184"/>
                <a:gd name="T4" fmla="*/ 0 60000 65536"/>
                <a:gd name="T5" fmla="*/ 0 60000 65536"/>
                <a:gd name="T6" fmla="*/ 0 w 4121"/>
                <a:gd name="T7" fmla="*/ 0 h 184"/>
                <a:gd name="T8" fmla="*/ 4121 w 4121"/>
                <a:gd name="T9" fmla="*/ 184 h 1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21" h="184">
                  <a:moveTo>
                    <a:pt x="0" y="0"/>
                  </a:moveTo>
                  <a:lnTo>
                    <a:pt x="4121" y="184"/>
                  </a:lnTo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37" name="Freeform 39"/>
            <p:cNvSpPr>
              <a:spLocks/>
            </p:cNvSpPr>
            <p:nvPr/>
          </p:nvSpPr>
          <p:spPr bwMode="auto">
            <a:xfrm>
              <a:off x="1073" y="2726"/>
              <a:ext cx="4077" cy="261"/>
            </a:xfrm>
            <a:custGeom>
              <a:avLst/>
              <a:gdLst>
                <a:gd name="T0" fmla="*/ 0 w 4109"/>
                <a:gd name="T1" fmla="*/ 0 h 261"/>
                <a:gd name="T2" fmla="*/ 3982 w 4109"/>
                <a:gd name="T3" fmla="*/ 261 h 261"/>
                <a:gd name="T4" fmla="*/ 0 60000 65536"/>
                <a:gd name="T5" fmla="*/ 0 60000 65536"/>
                <a:gd name="T6" fmla="*/ 0 w 4109"/>
                <a:gd name="T7" fmla="*/ 0 h 261"/>
                <a:gd name="T8" fmla="*/ 4109 w 4109"/>
                <a:gd name="T9" fmla="*/ 261 h 2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09" h="261">
                  <a:moveTo>
                    <a:pt x="0" y="0"/>
                  </a:moveTo>
                  <a:lnTo>
                    <a:pt x="4109" y="261"/>
                  </a:lnTo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438" name="Freeform 40"/>
            <p:cNvSpPr>
              <a:spLocks/>
            </p:cNvSpPr>
            <p:nvPr/>
          </p:nvSpPr>
          <p:spPr bwMode="auto">
            <a:xfrm>
              <a:off x="1073" y="2894"/>
              <a:ext cx="4082" cy="344"/>
            </a:xfrm>
            <a:custGeom>
              <a:avLst/>
              <a:gdLst>
                <a:gd name="T0" fmla="*/ 0 w 4104"/>
                <a:gd name="T1" fmla="*/ 0 h 344"/>
                <a:gd name="T2" fmla="*/ 4016 w 4104"/>
                <a:gd name="T3" fmla="*/ 344 h 344"/>
                <a:gd name="T4" fmla="*/ 0 60000 65536"/>
                <a:gd name="T5" fmla="*/ 0 60000 65536"/>
                <a:gd name="T6" fmla="*/ 0 w 4104"/>
                <a:gd name="T7" fmla="*/ 0 h 344"/>
                <a:gd name="T8" fmla="*/ 4104 w 4104"/>
                <a:gd name="T9" fmla="*/ 344 h 3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04" h="344">
                  <a:moveTo>
                    <a:pt x="0" y="0"/>
                  </a:moveTo>
                  <a:lnTo>
                    <a:pt x="4104" y="344"/>
                  </a:lnTo>
                </a:path>
              </a:pathLst>
            </a:custGeom>
            <a:noFill/>
            <a:ln w="9525" cap="flat" cmpd="sng">
              <a:solidFill>
                <a:srgbClr val="96969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58375" name="Picture 41" descr="지도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17" b="7564"/>
          <a:stretch>
            <a:fillRect/>
          </a:stretch>
        </p:blipFill>
        <p:spPr bwMode="auto">
          <a:xfrm>
            <a:off x="1327150" y="2055813"/>
            <a:ext cx="626745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1042988" y="1993900"/>
            <a:ext cx="690562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  <a:cs typeface="+mn-cs"/>
              </a:rPr>
              <a:t>8,757</a:t>
            </a: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6372225" y="3840163"/>
            <a:ext cx="763588" cy="341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dirty="0">
                <a:solidFill>
                  <a:schemeClr val="accent2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3,109</a:t>
            </a:r>
            <a:endParaRPr kumimoji="0" lang="ko-KR" altLang="en-US" sz="1600" dirty="0">
              <a:solidFill>
                <a:schemeClr val="accent2"/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58378" name="Rectangle 46"/>
          <p:cNvSpPr>
            <a:spLocks noChangeArrowheads="1"/>
          </p:cNvSpPr>
          <p:nvPr/>
        </p:nvSpPr>
        <p:spPr bwMode="auto">
          <a:xfrm>
            <a:off x="1312863" y="2201863"/>
            <a:ext cx="376237" cy="3668712"/>
          </a:xfrm>
          <a:prstGeom prst="rect">
            <a:avLst/>
          </a:prstGeom>
          <a:gradFill rotWithShape="1">
            <a:gsLst>
              <a:gs pos="0">
                <a:srgbClr val="D8810E"/>
              </a:gs>
              <a:gs pos="100000">
                <a:srgbClr val="FF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>
              <a:rot lat="20999991" lon="19799991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rgbClr val="C28918"/>
            </a:extrusionClr>
          </a:sp3d>
        </p:spPr>
        <p:txBody>
          <a:bodyPr anchor="ctr">
            <a:spAutoFit/>
            <a:flatTx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8379" name="Rectangle 48"/>
          <p:cNvSpPr>
            <a:spLocks noChangeArrowheads="1"/>
          </p:cNvSpPr>
          <p:nvPr/>
        </p:nvSpPr>
        <p:spPr bwMode="auto">
          <a:xfrm flipH="1">
            <a:off x="2786063" y="2560638"/>
            <a:ext cx="381000" cy="3238500"/>
          </a:xfrm>
          <a:prstGeom prst="rect">
            <a:avLst/>
          </a:prstGeom>
          <a:gradFill rotWithShape="1">
            <a:gsLst>
              <a:gs pos="0">
                <a:srgbClr val="D8810E"/>
              </a:gs>
              <a:gs pos="100000">
                <a:srgbClr val="FF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>
              <a:rot lat="20999991" lon="20099991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rgbClr val="C28918"/>
            </a:extrusionClr>
          </a:sp3d>
        </p:spPr>
        <p:txBody>
          <a:bodyPr anchor="ctr">
            <a:spAutoFit/>
            <a:flatTx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8380" name="Rectangle 49"/>
          <p:cNvSpPr>
            <a:spLocks noChangeArrowheads="1"/>
          </p:cNvSpPr>
          <p:nvPr/>
        </p:nvSpPr>
        <p:spPr bwMode="auto">
          <a:xfrm flipH="1">
            <a:off x="3563938" y="2994025"/>
            <a:ext cx="377825" cy="2728913"/>
          </a:xfrm>
          <a:prstGeom prst="rect">
            <a:avLst/>
          </a:prstGeom>
          <a:gradFill rotWithShape="1">
            <a:gsLst>
              <a:gs pos="0">
                <a:srgbClr val="A1454E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>
              <a:rot lat="20999991" lon="20099991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rgbClr val="C28918"/>
            </a:extrusionClr>
          </a:sp3d>
        </p:spPr>
        <p:txBody>
          <a:bodyPr anchor="ctr">
            <a:spAutoFit/>
            <a:flatTx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48" name="Rectangle 50"/>
          <p:cNvSpPr>
            <a:spLocks noChangeArrowheads="1"/>
          </p:cNvSpPr>
          <p:nvPr/>
        </p:nvSpPr>
        <p:spPr bwMode="auto">
          <a:xfrm flipH="1">
            <a:off x="4316413" y="3568700"/>
            <a:ext cx="377825" cy="208121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miter lim="800000"/>
            <a:headEnd/>
            <a:tailEnd/>
          </a:ln>
          <a:scene3d>
            <a:camera prst="legacyPerspectiveTop">
              <a:rot lat="20999996" lon="20099996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chemeClr val="accent5"/>
            </a:extrusionClr>
          </a:sp3d>
        </p:spPr>
        <p:txBody>
          <a:bodyPr anchor="ctr">
            <a:spAutoFit/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sp>
        <p:nvSpPr>
          <p:cNvPr id="58382" name="Rectangle 51"/>
          <p:cNvSpPr>
            <a:spLocks noChangeArrowheads="1"/>
          </p:cNvSpPr>
          <p:nvPr/>
        </p:nvSpPr>
        <p:spPr bwMode="auto">
          <a:xfrm flipH="1">
            <a:off x="5126038" y="3887788"/>
            <a:ext cx="377825" cy="1697037"/>
          </a:xfrm>
          <a:prstGeom prst="rect">
            <a:avLst/>
          </a:prstGeom>
          <a:gradFill rotWithShape="1">
            <a:gsLst>
              <a:gs pos="0">
                <a:srgbClr val="D8810E"/>
              </a:gs>
              <a:gs pos="100000">
                <a:srgbClr val="FF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>
              <a:rot lat="20999991" lon="20099991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rgbClr val="C28918"/>
            </a:extrusionClr>
          </a:sp3d>
        </p:spPr>
        <p:txBody>
          <a:bodyPr anchor="ctr">
            <a:flatTx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8383" name="Rectangle 53"/>
          <p:cNvSpPr>
            <a:spLocks noChangeArrowheads="1"/>
          </p:cNvSpPr>
          <p:nvPr/>
        </p:nvSpPr>
        <p:spPr bwMode="auto">
          <a:xfrm flipH="1">
            <a:off x="7431088" y="4360863"/>
            <a:ext cx="377825" cy="982662"/>
          </a:xfrm>
          <a:prstGeom prst="rect">
            <a:avLst/>
          </a:prstGeom>
          <a:gradFill rotWithShape="1">
            <a:gsLst>
              <a:gs pos="0">
                <a:srgbClr val="D8810E"/>
              </a:gs>
              <a:gs pos="100000">
                <a:srgbClr val="FF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>
              <a:rot lat="20999991" lon="20099991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rgbClr val="C28918"/>
            </a:extrusionClr>
          </a:sp3d>
        </p:spPr>
        <p:txBody>
          <a:bodyPr anchor="ctr">
            <a:spAutoFit/>
            <a:flatTx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8384" name="Rectangle 54"/>
          <p:cNvSpPr>
            <a:spLocks noChangeArrowheads="1"/>
          </p:cNvSpPr>
          <p:nvPr/>
        </p:nvSpPr>
        <p:spPr bwMode="auto">
          <a:xfrm flipH="1">
            <a:off x="8153400" y="4505325"/>
            <a:ext cx="376238" cy="755650"/>
          </a:xfrm>
          <a:prstGeom prst="rect">
            <a:avLst/>
          </a:prstGeom>
          <a:gradFill rotWithShape="1">
            <a:gsLst>
              <a:gs pos="0">
                <a:srgbClr val="D8810E"/>
              </a:gs>
              <a:gs pos="100000">
                <a:srgbClr val="FFCC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>
              <a:rot lat="20999991" lon="20099991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rgbClr val="C28918"/>
            </a:extrusionClr>
          </a:sp3d>
        </p:spPr>
        <p:txBody>
          <a:bodyPr anchor="ctr">
            <a:spAutoFit/>
            <a:flatTx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58385" name="Picture 57" descr="0ps0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2575" y="4937125"/>
            <a:ext cx="252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58" descr="0ps0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738" y="4937125"/>
            <a:ext cx="252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60" descr="0ps0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0013" y="4937125"/>
            <a:ext cx="2524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62" descr="0ps0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8238" y="4937125"/>
            <a:ext cx="2524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Picture 63" descr="0ps0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4937125"/>
            <a:ext cx="252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65" descr="0ps0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250" y="4906963"/>
            <a:ext cx="252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1" name="Text Box 66"/>
          <p:cNvSpPr txBox="1">
            <a:spLocks noChangeArrowheads="1"/>
          </p:cNvSpPr>
          <p:nvPr/>
        </p:nvSpPr>
        <p:spPr bwMode="auto">
          <a:xfrm rot="-540000">
            <a:off x="7959725" y="5340350"/>
            <a:ext cx="1008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200">
                <a:latin typeface="HY견고딕" pitchFamily="18" charset="-127"/>
                <a:ea typeface="HY견고딕" pitchFamily="18" charset="-127"/>
              </a:rPr>
              <a:t>HOSIDEN</a:t>
            </a:r>
          </a:p>
        </p:txBody>
      </p:sp>
      <p:sp>
        <p:nvSpPr>
          <p:cNvPr id="58392" name="Text Box 69"/>
          <p:cNvSpPr txBox="1">
            <a:spLocks noChangeArrowheads="1"/>
          </p:cNvSpPr>
          <p:nvPr/>
        </p:nvSpPr>
        <p:spPr bwMode="auto">
          <a:xfrm rot="-540000">
            <a:off x="5641975" y="5603875"/>
            <a:ext cx="792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ROHM</a:t>
            </a:r>
          </a:p>
        </p:txBody>
      </p:sp>
      <p:sp>
        <p:nvSpPr>
          <p:cNvPr id="58393" name="Text Box 70"/>
          <p:cNvSpPr txBox="1">
            <a:spLocks noChangeArrowheads="1"/>
          </p:cNvSpPr>
          <p:nvPr/>
        </p:nvSpPr>
        <p:spPr bwMode="auto">
          <a:xfrm rot="-540000">
            <a:off x="4716463" y="5624513"/>
            <a:ext cx="1201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松下</a:t>
            </a:r>
            <a:endParaRPr kumimoji="0" lang="en-US" altLang="ko-KR" sz="1400">
              <a:latin typeface="HY견고딕" pitchFamily="18" charset="-127"/>
              <a:ea typeface="HY견고딕" pitchFamily="18" charset="-127"/>
            </a:endParaRPr>
          </a:p>
          <a:p>
            <a:r>
              <a:rPr kumimoji="0" lang="en-US" altLang="ko-KR" sz="1000">
                <a:latin typeface="HY견고딕" pitchFamily="18" charset="-127"/>
                <a:ea typeface="HY견고딕" pitchFamily="18" charset="-127"/>
              </a:rPr>
              <a:t>Panasonic</a:t>
            </a:r>
          </a:p>
        </p:txBody>
      </p:sp>
      <p:sp>
        <p:nvSpPr>
          <p:cNvPr id="61" name="Text Box 71"/>
          <p:cNvSpPr txBox="1">
            <a:spLocks noChangeArrowheads="1"/>
          </p:cNvSpPr>
          <p:nvPr/>
        </p:nvSpPr>
        <p:spPr bwMode="auto">
          <a:xfrm rot="21060000">
            <a:off x="3920596" y="5752977"/>
            <a:ext cx="1196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rPr>
              <a:t>삼성電機</a:t>
            </a:r>
            <a:endParaRPr kumimoji="0" lang="en-US" altLang="ko-KR" sz="1400" dirty="0">
              <a:solidFill>
                <a:schemeClr val="accent2">
                  <a:lumMod val="75000"/>
                </a:schemeClr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58395" name="Text Box 72"/>
          <p:cNvSpPr txBox="1">
            <a:spLocks noChangeArrowheads="1"/>
          </p:cNvSpPr>
          <p:nvPr/>
        </p:nvSpPr>
        <p:spPr bwMode="auto">
          <a:xfrm rot="-540000">
            <a:off x="3395663" y="586105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村田</a:t>
            </a:r>
          </a:p>
        </p:txBody>
      </p:sp>
      <p:sp>
        <p:nvSpPr>
          <p:cNvPr id="58396" name="Text Box 73"/>
          <p:cNvSpPr txBox="1">
            <a:spLocks noChangeArrowheads="1"/>
          </p:cNvSpPr>
          <p:nvPr/>
        </p:nvSpPr>
        <p:spPr bwMode="auto">
          <a:xfrm rot="-540000">
            <a:off x="2582863" y="5980113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Nidec</a:t>
            </a:r>
          </a:p>
        </p:txBody>
      </p:sp>
      <p:sp>
        <p:nvSpPr>
          <p:cNvPr id="58397" name="Text Box 74"/>
          <p:cNvSpPr txBox="1">
            <a:spLocks noChangeArrowheads="1"/>
          </p:cNvSpPr>
          <p:nvPr/>
        </p:nvSpPr>
        <p:spPr bwMode="auto">
          <a:xfrm rot="-542022">
            <a:off x="1790125" y="6050617"/>
            <a:ext cx="99288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京</a:t>
            </a: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CERA</a:t>
            </a:r>
          </a:p>
        </p:txBody>
      </p:sp>
      <p:sp>
        <p:nvSpPr>
          <p:cNvPr id="58398" name="Text Box 75"/>
          <p:cNvSpPr txBox="1">
            <a:spLocks noChangeArrowheads="1"/>
          </p:cNvSpPr>
          <p:nvPr/>
        </p:nvSpPr>
        <p:spPr bwMode="auto">
          <a:xfrm rot="-540000">
            <a:off x="1214438" y="6111875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TDK</a:t>
            </a:r>
          </a:p>
        </p:txBody>
      </p:sp>
      <p:sp>
        <p:nvSpPr>
          <p:cNvPr id="58399" name="Text Box 76"/>
          <p:cNvSpPr txBox="1">
            <a:spLocks noChangeArrowheads="1"/>
          </p:cNvSpPr>
          <p:nvPr/>
        </p:nvSpPr>
        <p:spPr bwMode="auto">
          <a:xfrm>
            <a:off x="1257300" y="4432300"/>
            <a:ext cx="46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①</a:t>
            </a:r>
          </a:p>
        </p:txBody>
      </p:sp>
      <p:sp>
        <p:nvSpPr>
          <p:cNvPr id="58400" name="Text Box 78"/>
          <p:cNvSpPr txBox="1">
            <a:spLocks noChangeArrowheads="1"/>
          </p:cNvSpPr>
          <p:nvPr/>
        </p:nvSpPr>
        <p:spPr bwMode="auto">
          <a:xfrm>
            <a:off x="2786063" y="4468813"/>
            <a:ext cx="46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③</a:t>
            </a:r>
          </a:p>
        </p:txBody>
      </p:sp>
      <p:sp>
        <p:nvSpPr>
          <p:cNvPr id="58401" name="Text Box 79"/>
          <p:cNvSpPr txBox="1">
            <a:spLocks noChangeArrowheads="1"/>
          </p:cNvSpPr>
          <p:nvPr/>
        </p:nvSpPr>
        <p:spPr bwMode="auto">
          <a:xfrm>
            <a:off x="3527425" y="4468813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④</a:t>
            </a:r>
          </a:p>
        </p:txBody>
      </p:sp>
      <p:sp>
        <p:nvSpPr>
          <p:cNvPr id="58402" name="Text Box 80"/>
          <p:cNvSpPr txBox="1">
            <a:spLocks noChangeArrowheads="1"/>
          </p:cNvSpPr>
          <p:nvPr/>
        </p:nvSpPr>
        <p:spPr bwMode="auto">
          <a:xfrm>
            <a:off x="4279900" y="4468813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⑤</a:t>
            </a:r>
          </a:p>
        </p:txBody>
      </p:sp>
      <p:sp>
        <p:nvSpPr>
          <p:cNvPr id="58403" name="Text Box 81"/>
          <p:cNvSpPr txBox="1">
            <a:spLocks noChangeArrowheads="1"/>
          </p:cNvSpPr>
          <p:nvPr/>
        </p:nvSpPr>
        <p:spPr bwMode="auto">
          <a:xfrm>
            <a:off x="5108575" y="4468813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⑥</a:t>
            </a:r>
          </a:p>
        </p:txBody>
      </p:sp>
      <p:sp>
        <p:nvSpPr>
          <p:cNvPr id="58404" name="Text Box 84"/>
          <p:cNvSpPr txBox="1">
            <a:spLocks noChangeArrowheads="1"/>
          </p:cNvSpPr>
          <p:nvPr/>
        </p:nvSpPr>
        <p:spPr bwMode="auto">
          <a:xfrm>
            <a:off x="7412038" y="4468813"/>
            <a:ext cx="46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⑨</a:t>
            </a:r>
          </a:p>
        </p:txBody>
      </p:sp>
      <p:sp>
        <p:nvSpPr>
          <p:cNvPr id="58405" name="Text Box 85"/>
          <p:cNvSpPr txBox="1">
            <a:spLocks noChangeArrowheads="1"/>
          </p:cNvSpPr>
          <p:nvPr/>
        </p:nvSpPr>
        <p:spPr bwMode="auto">
          <a:xfrm>
            <a:off x="8131175" y="4468813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⑩</a:t>
            </a:r>
          </a:p>
        </p:txBody>
      </p:sp>
      <p:sp>
        <p:nvSpPr>
          <p:cNvPr id="58406" name="Rectangle 90"/>
          <p:cNvSpPr>
            <a:spLocks noChangeArrowheads="1"/>
          </p:cNvSpPr>
          <p:nvPr/>
        </p:nvSpPr>
        <p:spPr bwMode="auto">
          <a:xfrm>
            <a:off x="4500563" y="619125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註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 KYOCERA, Panasonic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은 부품매출만 반영</a:t>
            </a:r>
            <a:endParaRPr kumimoji="0" lang="en-US" altLang="ko-KR" sz="1400">
              <a:latin typeface="HY견고딕" pitchFamily="18" charset="-127"/>
              <a:ea typeface="HY견고딕" pitchFamily="18" charset="-127"/>
            </a:endParaRPr>
          </a:p>
          <a:p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      LG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이노텍은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LG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마이크론 합병으로 매출 급성장</a:t>
            </a:r>
          </a:p>
        </p:txBody>
      </p:sp>
      <p:sp>
        <p:nvSpPr>
          <p:cNvPr id="58407" name="Rectangle 91"/>
          <p:cNvSpPr>
            <a:spLocks noChangeArrowheads="1"/>
          </p:cNvSpPr>
          <p:nvPr/>
        </p:nvSpPr>
        <p:spPr bwMode="auto">
          <a:xfrm flipH="1">
            <a:off x="2051050" y="2447925"/>
            <a:ext cx="377825" cy="3354388"/>
          </a:xfrm>
          <a:prstGeom prst="rect">
            <a:avLst/>
          </a:prstGeom>
          <a:gradFill rotWithShape="1">
            <a:gsLst>
              <a:gs pos="0">
                <a:srgbClr val="A1454E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>
              <a:rot lat="20999991" lon="20099991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rgbClr val="C28918"/>
            </a:extrusionClr>
          </a:sp3d>
        </p:spPr>
        <p:txBody>
          <a:bodyPr anchor="ctr">
            <a:flatTx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8408" name="Rectangle 92"/>
          <p:cNvSpPr>
            <a:spLocks noChangeArrowheads="1"/>
          </p:cNvSpPr>
          <p:nvPr/>
        </p:nvSpPr>
        <p:spPr bwMode="auto">
          <a:xfrm flipH="1">
            <a:off x="5905500" y="3959225"/>
            <a:ext cx="377825" cy="1554163"/>
          </a:xfrm>
          <a:prstGeom prst="rect">
            <a:avLst/>
          </a:prstGeom>
          <a:gradFill rotWithShape="1">
            <a:gsLst>
              <a:gs pos="0">
                <a:srgbClr val="A1454E"/>
              </a:gs>
              <a:gs pos="100000">
                <a:srgbClr val="FF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>
              <a:rot lat="20999991" lon="20099991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rgbClr val="C28918"/>
            </a:extrusionClr>
          </a:sp3d>
        </p:spPr>
        <p:txBody>
          <a:bodyPr anchor="ctr">
            <a:flatTx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58409" name="Picture 64" descr="0ps0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900" y="4937125"/>
            <a:ext cx="25241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10" name="Text Box 77"/>
          <p:cNvSpPr txBox="1">
            <a:spLocks noChangeArrowheads="1"/>
          </p:cNvSpPr>
          <p:nvPr/>
        </p:nvSpPr>
        <p:spPr bwMode="auto">
          <a:xfrm>
            <a:off x="2047875" y="4468813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②</a:t>
            </a:r>
          </a:p>
        </p:txBody>
      </p:sp>
      <p:pic>
        <p:nvPicPr>
          <p:cNvPr id="58411" name="Picture 61" descr="0ps0_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6775" y="4937125"/>
            <a:ext cx="2524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12" name="Text Box 82"/>
          <p:cNvSpPr txBox="1">
            <a:spLocks noChangeArrowheads="1"/>
          </p:cNvSpPr>
          <p:nvPr/>
        </p:nvSpPr>
        <p:spPr bwMode="auto">
          <a:xfrm>
            <a:off x="5875338" y="4468813"/>
            <a:ext cx="46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⑦</a:t>
            </a:r>
          </a:p>
        </p:txBody>
      </p:sp>
      <p:sp>
        <p:nvSpPr>
          <p:cNvPr id="80" name="Text Box 93"/>
          <p:cNvSpPr txBox="1">
            <a:spLocks noChangeArrowheads="1"/>
          </p:cNvSpPr>
          <p:nvPr/>
        </p:nvSpPr>
        <p:spPr bwMode="auto">
          <a:xfrm>
            <a:off x="1695450" y="2117725"/>
            <a:ext cx="904875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atin typeface="HY견고딕" pitchFamily="18" charset="-127"/>
                <a:ea typeface="HY견고딕" pitchFamily="18" charset="-127"/>
                <a:cs typeface="+mn-cs"/>
              </a:rPr>
              <a:t>6,912</a:t>
            </a:r>
          </a:p>
        </p:txBody>
      </p:sp>
      <p:sp>
        <p:nvSpPr>
          <p:cNvPr id="81" name="Text Box 94"/>
          <p:cNvSpPr txBox="1">
            <a:spLocks noChangeArrowheads="1"/>
          </p:cNvSpPr>
          <p:nvPr/>
        </p:nvSpPr>
        <p:spPr bwMode="auto">
          <a:xfrm>
            <a:off x="2540000" y="2246313"/>
            <a:ext cx="690563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  <a:cs typeface="+mn-cs"/>
              </a:rPr>
              <a:t>6,885</a:t>
            </a:r>
          </a:p>
        </p:txBody>
      </p:sp>
      <p:sp>
        <p:nvSpPr>
          <p:cNvPr id="82" name="Text Box 95"/>
          <p:cNvSpPr txBox="1">
            <a:spLocks noChangeArrowheads="1"/>
          </p:cNvSpPr>
          <p:nvPr/>
        </p:nvSpPr>
        <p:spPr bwMode="auto">
          <a:xfrm>
            <a:off x="3995738" y="3240088"/>
            <a:ext cx="904875" cy="40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rgbClr val="0033CC"/>
                </a:solidFill>
                <a:latin typeface="HY견고딕" pitchFamily="18" charset="-127"/>
                <a:ea typeface="HY견고딕" pitchFamily="18" charset="-127"/>
                <a:cs typeface="+mn-cs"/>
              </a:rPr>
              <a:t>4,031</a:t>
            </a:r>
          </a:p>
        </p:txBody>
      </p:sp>
      <p:sp>
        <p:nvSpPr>
          <p:cNvPr id="83" name="Text Box 96"/>
          <p:cNvSpPr txBox="1">
            <a:spLocks noChangeArrowheads="1"/>
          </p:cNvSpPr>
          <p:nvPr/>
        </p:nvSpPr>
        <p:spPr bwMode="auto">
          <a:xfrm>
            <a:off x="4932363" y="3598863"/>
            <a:ext cx="688975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  <a:cs typeface="+mn-cs"/>
              </a:rPr>
              <a:t>3,658</a:t>
            </a:r>
          </a:p>
        </p:txBody>
      </p:sp>
      <p:sp>
        <p:nvSpPr>
          <p:cNvPr id="84" name="Text Box 97"/>
          <p:cNvSpPr txBox="1">
            <a:spLocks noChangeArrowheads="1"/>
          </p:cNvSpPr>
          <p:nvPr/>
        </p:nvSpPr>
        <p:spPr bwMode="auto">
          <a:xfrm>
            <a:off x="7169150" y="4067175"/>
            <a:ext cx="690563" cy="309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  <a:cs typeface="+mn-cs"/>
              </a:rPr>
              <a:t>3,050</a:t>
            </a:r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7920038" y="4224338"/>
            <a:ext cx="690562" cy="309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  <a:cs typeface="+mn-cs"/>
              </a:rPr>
              <a:t>3,000</a:t>
            </a:r>
          </a:p>
        </p:txBody>
      </p:sp>
      <p:sp>
        <p:nvSpPr>
          <p:cNvPr id="86" name="Text Box 99"/>
          <p:cNvSpPr txBox="1">
            <a:spLocks noChangeArrowheads="1"/>
          </p:cNvSpPr>
          <p:nvPr/>
        </p:nvSpPr>
        <p:spPr bwMode="auto">
          <a:xfrm>
            <a:off x="3219450" y="2600325"/>
            <a:ext cx="904875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atin typeface="HY견고딕" pitchFamily="18" charset="-127"/>
                <a:ea typeface="HY견고딕" pitchFamily="18" charset="-127"/>
                <a:cs typeface="+mn-cs"/>
              </a:rPr>
              <a:t>6,179</a:t>
            </a:r>
          </a:p>
        </p:txBody>
      </p:sp>
      <p:sp>
        <p:nvSpPr>
          <p:cNvPr id="87" name="Text Box 100"/>
          <p:cNvSpPr txBox="1">
            <a:spLocks noChangeArrowheads="1"/>
          </p:cNvSpPr>
          <p:nvPr/>
        </p:nvSpPr>
        <p:spPr bwMode="auto">
          <a:xfrm>
            <a:off x="5508625" y="3598863"/>
            <a:ext cx="90487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atin typeface="HY견고딕" pitchFamily="18" charset="-127"/>
                <a:ea typeface="HY견고딕" pitchFamily="18" charset="-127"/>
                <a:cs typeface="+mn-cs"/>
              </a:rPr>
              <a:t>3,450</a:t>
            </a:r>
          </a:p>
        </p:txBody>
      </p:sp>
      <p:sp>
        <p:nvSpPr>
          <p:cNvPr id="58421" name="Rectangle 101"/>
          <p:cNvSpPr>
            <a:spLocks noChangeArrowheads="1"/>
          </p:cNvSpPr>
          <p:nvPr/>
        </p:nvSpPr>
        <p:spPr bwMode="auto">
          <a:xfrm>
            <a:off x="3059113" y="1625600"/>
            <a:ext cx="6084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單位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: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億円 </a:t>
            </a:r>
            <a:r>
              <a:rPr kumimoji="0" lang="en-US" altLang="ko-KR" sz="1400">
                <a:latin typeface="Arial" charset="0"/>
                <a:ea typeface="HY견고딕" pitchFamily="18" charset="-127"/>
              </a:rPr>
              <a:t>–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 2010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年 賣出實積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58422" name="Rectangle 103"/>
          <p:cNvSpPr>
            <a:spLocks noChangeArrowheads="1"/>
          </p:cNvSpPr>
          <p:nvPr/>
        </p:nvSpPr>
        <p:spPr bwMode="auto">
          <a:xfrm>
            <a:off x="2751138" y="1006475"/>
            <a:ext cx="38147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2400" u="sng">
                <a:latin typeface="HY견고딕" pitchFamily="18" charset="-127"/>
                <a:ea typeface="HY견고딕" pitchFamily="18" charset="-127"/>
              </a:rPr>
              <a:t>世界 </a:t>
            </a:r>
            <a:r>
              <a:rPr kumimoji="0" lang="en-US" altLang="ko-KR" sz="2400" u="sng">
                <a:latin typeface="HY견고딕" pitchFamily="18" charset="-127"/>
                <a:ea typeface="HY견고딕" pitchFamily="18" charset="-127"/>
              </a:rPr>
              <a:t>10</a:t>
            </a:r>
            <a:r>
              <a:rPr kumimoji="0" lang="ko-KR" altLang="en-US" sz="2400" u="sng">
                <a:latin typeface="HY견고딕" pitchFamily="18" charset="-127"/>
                <a:ea typeface="HY견고딕" pitchFamily="18" charset="-127"/>
              </a:rPr>
              <a:t>大 電子部品業體</a:t>
            </a:r>
          </a:p>
        </p:txBody>
      </p:sp>
      <p:sp>
        <p:nvSpPr>
          <p:cNvPr id="90" name="Rectangle 50"/>
          <p:cNvSpPr>
            <a:spLocks noChangeArrowheads="1"/>
          </p:cNvSpPr>
          <p:nvPr/>
        </p:nvSpPr>
        <p:spPr bwMode="auto">
          <a:xfrm flipH="1">
            <a:off x="6659563" y="4319588"/>
            <a:ext cx="377825" cy="114458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miter lim="800000"/>
            <a:headEnd/>
            <a:tailEnd/>
          </a:ln>
          <a:scene3d>
            <a:camera prst="legacyPerspectiveTop">
              <a:rot lat="20999996" lon="20099996" rev="0"/>
            </a:camera>
            <a:lightRig rig="legacyFlat2" dir="t"/>
          </a:scene3d>
          <a:sp3d extrusionH="582600" prstMaterial="legacyMatte">
            <a:bevelT w="13500" h="13500" prst="angle"/>
            <a:bevelB w="13500" h="13500" prst="angle"/>
            <a:extrusionClr>
              <a:schemeClr val="accent5"/>
            </a:extrusionClr>
          </a:sp3d>
        </p:spPr>
        <p:txBody>
          <a:bodyPr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latin typeface="+mn-lt"/>
              <a:ea typeface="+mn-ea"/>
              <a:cs typeface="+mn-cs"/>
            </a:endParaRPr>
          </a:p>
        </p:txBody>
      </p:sp>
      <p:pic>
        <p:nvPicPr>
          <p:cNvPr id="58424" name="Picture 56" descr="ta06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3063" y="4937125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Text Box 68"/>
          <p:cNvSpPr txBox="1">
            <a:spLocks noChangeArrowheads="1"/>
          </p:cNvSpPr>
          <p:nvPr/>
        </p:nvSpPr>
        <p:spPr bwMode="auto">
          <a:xfrm rot="21060000">
            <a:off x="6459538" y="5551488"/>
            <a:ext cx="987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rPr>
              <a:t>LG</a:t>
            </a:r>
            <a:r>
              <a:rPr kumimoji="0" lang="ko-KR" altLang="en-US" sz="1200" dirty="0" err="1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rPr>
              <a:t>이노텍</a:t>
            </a:r>
            <a:endParaRPr kumimoji="0" lang="ko-KR" altLang="en-US" sz="1200" dirty="0">
              <a:solidFill>
                <a:schemeClr val="accent2">
                  <a:lumMod val="75000"/>
                </a:schemeClr>
              </a:solidFill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58426" name="Text Box 83"/>
          <p:cNvSpPr txBox="1">
            <a:spLocks noChangeArrowheads="1"/>
          </p:cNvSpPr>
          <p:nvPr/>
        </p:nvSpPr>
        <p:spPr bwMode="auto">
          <a:xfrm>
            <a:off x="6651625" y="4468813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⑧</a:t>
            </a:r>
          </a:p>
        </p:txBody>
      </p:sp>
      <p:pic>
        <p:nvPicPr>
          <p:cNvPr id="58427" name="Picture 56" descr="ta060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937125"/>
            <a:ext cx="266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28" name="Text Box 66"/>
          <p:cNvSpPr txBox="1">
            <a:spLocks noChangeArrowheads="1"/>
          </p:cNvSpPr>
          <p:nvPr/>
        </p:nvSpPr>
        <p:spPr bwMode="auto">
          <a:xfrm rot="-540000">
            <a:off x="7181850" y="5449888"/>
            <a:ext cx="1008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IBIDEN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86FB2-5CDB-4965-86D9-531E1FFED2FA}" type="slidenum">
              <a:rPr lang="ko-KR" altLang="en-US"/>
              <a:pPr>
                <a:defRPr/>
              </a:pPr>
              <a:t>33</a:t>
            </a:fld>
            <a:endParaRPr lang="ko-KR" altLang="en-US"/>
          </a:p>
        </p:txBody>
      </p:sp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57150" y="244475"/>
            <a:ext cx="7683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3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社의  現況</a:t>
            </a:r>
          </a:p>
        </p:txBody>
      </p:sp>
      <p:grpSp>
        <p:nvGrpSpPr>
          <p:cNvPr id="59395" name="Group 5"/>
          <p:cNvGrpSpPr>
            <a:grpSpLocks/>
          </p:cNvGrpSpPr>
          <p:nvPr/>
        </p:nvGrpSpPr>
        <p:grpSpPr bwMode="auto">
          <a:xfrm>
            <a:off x="298450" y="200025"/>
            <a:ext cx="612775" cy="609600"/>
            <a:chOff x="802" y="1071"/>
            <a:chExt cx="386" cy="384"/>
          </a:xfrm>
        </p:grpSpPr>
        <p:grpSp>
          <p:nvGrpSpPr>
            <p:cNvPr id="59477" name="Group 6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20" name="Oval 7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Oval 9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494" name="Oval 11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9495" name="Oval 12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9496" name="Oval 13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9497" name="Oval 14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9498" name="Oval 15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9478" name="Text Box 16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59479" name="Group 17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11" name="Oval 1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Oval 20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21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59485" name="Oval 22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9486" name="Oval 2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9487" name="Oval 2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9488" name="Oval 2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59489" name="Oval 2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59480" name="Text Box 27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Ⅱ</a:t>
              </a:r>
            </a:p>
          </p:txBody>
        </p:sp>
      </p:grpSp>
      <p:sp>
        <p:nvSpPr>
          <p:cNvPr id="59396" name="AutoShape 28"/>
          <p:cNvSpPr>
            <a:spLocks noChangeArrowheads="1"/>
          </p:cNvSpPr>
          <p:nvPr/>
        </p:nvSpPr>
        <p:spPr bwMode="auto">
          <a:xfrm>
            <a:off x="6316663" y="284163"/>
            <a:ext cx="2663825" cy="4413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20000"/>
              </a:spcAft>
            </a:pPr>
            <a:r>
              <a:rPr kumimoji="0"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經營實積 分析</a:t>
            </a:r>
          </a:p>
        </p:txBody>
      </p:sp>
      <p:sp>
        <p:nvSpPr>
          <p:cNvPr id="59397" name="Oval 29"/>
          <p:cNvSpPr>
            <a:spLocks noChangeArrowheads="1"/>
          </p:cNvSpPr>
          <p:nvPr/>
        </p:nvSpPr>
        <p:spPr bwMode="auto">
          <a:xfrm>
            <a:off x="5883275" y="311150"/>
            <a:ext cx="433388" cy="40481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 Unicode MS"/>
              </a:rPr>
              <a:t>5</a:t>
            </a:r>
            <a:endParaRPr kumimoji="0" lang="en-US" altLang="ko-KR" dirty="0">
              <a:solidFill>
                <a:schemeClr val="bg1"/>
              </a:solidFill>
              <a:latin typeface="HY견고딕" pitchFamily="18" charset="-127"/>
              <a:ea typeface="HY견고딕" pitchFamily="18" charset="-127"/>
              <a:cs typeface="Arial Unicode MS"/>
            </a:endParaRPr>
          </a:p>
        </p:txBody>
      </p:sp>
      <p:sp>
        <p:nvSpPr>
          <p:cNvPr id="59398" name="AutoShape 30"/>
          <p:cNvSpPr>
            <a:spLocks noChangeArrowheads="1"/>
          </p:cNvSpPr>
          <p:nvPr/>
        </p:nvSpPr>
        <p:spPr bwMode="gray">
          <a:xfrm>
            <a:off x="250825" y="1123950"/>
            <a:ext cx="8713788" cy="1368425"/>
          </a:xfrm>
          <a:prstGeom prst="roundRect">
            <a:avLst>
              <a:gd name="adj" fmla="val 5014"/>
            </a:avLst>
          </a:prstGeom>
          <a:solidFill>
            <a:schemeClr val="bg1"/>
          </a:solidFill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 wrap="none" lIns="97200" tIns="50400" rIns="97200" bIns="50400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399" name="Text Box 31"/>
          <p:cNvSpPr txBox="1">
            <a:spLocks noChangeArrowheads="1"/>
          </p:cNvSpPr>
          <p:nvPr/>
        </p:nvSpPr>
        <p:spPr bwMode="auto">
          <a:xfrm>
            <a:off x="366713" y="1138238"/>
            <a:ext cx="86756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    3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社는 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Set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업체에 비해 매출 규모는 작으나</a:t>
            </a:r>
            <a:r>
              <a:rPr kumimoji="0" lang="en-US" altLang="ko-KR" sz="200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高 收益率 確保</a:t>
            </a:r>
          </a:p>
          <a:p>
            <a:pPr>
              <a:spcBef>
                <a:spcPct val="50000"/>
              </a:spcBef>
            </a:pPr>
            <a:r>
              <a:rPr kumimoji="0" lang="ko-KR" altLang="en-US" sz="2000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Set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업체가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4%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이하의 이익률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 3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社는 두자릿 數 이익률 확보</a:t>
            </a:r>
          </a:p>
          <a:p>
            <a:pPr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특히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京都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社는 他 부품업체와 비교해도 高이익률임</a:t>
            </a:r>
          </a:p>
        </p:txBody>
      </p:sp>
      <p:pic>
        <p:nvPicPr>
          <p:cNvPr id="59400" name="Picture 32" descr="그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125538"/>
            <a:ext cx="373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Text Box 316"/>
          <p:cNvSpPr txBox="1">
            <a:spLocks noChangeArrowheads="1"/>
          </p:cNvSpPr>
          <p:nvPr/>
        </p:nvSpPr>
        <p:spPr bwMode="auto">
          <a:xfrm>
            <a:off x="269875" y="4565650"/>
            <a:ext cx="5699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10%</a:t>
            </a:r>
          </a:p>
        </p:txBody>
      </p:sp>
      <p:sp>
        <p:nvSpPr>
          <p:cNvPr id="59402" name="Text Box 317"/>
          <p:cNvSpPr txBox="1">
            <a:spLocks noChangeArrowheads="1"/>
          </p:cNvSpPr>
          <p:nvPr/>
        </p:nvSpPr>
        <p:spPr bwMode="auto">
          <a:xfrm>
            <a:off x="342900" y="3040063"/>
            <a:ext cx="5762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20%</a:t>
            </a:r>
          </a:p>
        </p:txBody>
      </p:sp>
      <p:sp>
        <p:nvSpPr>
          <p:cNvPr id="59403" name="Text Box 318"/>
          <p:cNvSpPr txBox="1">
            <a:spLocks noChangeArrowheads="1"/>
          </p:cNvSpPr>
          <p:nvPr/>
        </p:nvSpPr>
        <p:spPr bwMode="auto">
          <a:xfrm>
            <a:off x="88900" y="2865438"/>
            <a:ext cx="1073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營業利益率</a:t>
            </a:r>
          </a:p>
        </p:txBody>
      </p:sp>
      <p:grpSp>
        <p:nvGrpSpPr>
          <p:cNvPr id="59404" name="Group 319"/>
          <p:cNvGrpSpPr>
            <a:grpSpLocks/>
          </p:cNvGrpSpPr>
          <p:nvPr/>
        </p:nvGrpSpPr>
        <p:grpSpPr bwMode="auto">
          <a:xfrm>
            <a:off x="776288" y="3192463"/>
            <a:ext cx="7696200" cy="3079750"/>
            <a:chOff x="612" y="1253"/>
            <a:chExt cx="4534" cy="1814"/>
          </a:xfrm>
        </p:grpSpPr>
        <p:sp>
          <p:nvSpPr>
            <p:cNvPr id="59443" name="Rectangle 320"/>
            <p:cNvSpPr>
              <a:spLocks noChangeArrowheads="1"/>
            </p:cNvSpPr>
            <p:nvPr/>
          </p:nvSpPr>
          <p:spPr bwMode="auto">
            <a:xfrm>
              <a:off x="4240" y="2160"/>
              <a:ext cx="453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44" name="Rectangle 321"/>
            <p:cNvSpPr>
              <a:spLocks noChangeArrowheads="1"/>
            </p:cNvSpPr>
            <p:nvPr/>
          </p:nvSpPr>
          <p:spPr bwMode="auto">
            <a:xfrm>
              <a:off x="4240" y="1253"/>
              <a:ext cx="453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45" name="Rectangle 322"/>
            <p:cNvSpPr>
              <a:spLocks noChangeArrowheads="1"/>
            </p:cNvSpPr>
            <p:nvPr/>
          </p:nvSpPr>
          <p:spPr bwMode="auto">
            <a:xfrm>
              <a:off x="3787" y="2160"/>
              <a:ext cx="453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46" name="Rectangle 323"/>
            <p:cNvSpPr>
              <a:spLocks noChangeArrowheads="1"/>
            </p:cNvSpPr>
            <p:nvPr/>
          </p:nvSpPr>
          <p:spPr bwMode="auto">
            <a:xfrm>
              <a:off x="3787" y="1253"/>
              <a:ext cx="453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47" name="Rectangle 324"/>
            <p:cNvSpPr>
              <a:spLocks noChangeArrowheads="1"/>
            </p:cNvSpPr>
            <p:nvPr/>
          </p:nvSpPr>
          <p:spPr bwMode="auto">
            <a:xfrm>
              <a:off x="4693" y="2160"/>
              <a:ext cx="453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48" name="Rectangle 325"/>
            <p:cNvSpPr>
              <a:spLocks noChangeArrowheads="1"/>
            </p:cNvSpPr>
            <p:nvPr/>
          </p:nvSpPr>
          <p:spPr bwMode="auto">
            <a:xfrm>
              <a:off x="3333" y="2160"/>
              <a:ext cx="454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49" name="Rectangle 326"/>
            <p:cNvSpPr>
              <a:spLocks noChangeArrowheads="1"/>
            </p:cNvSpPr>
            <p:nvPr/>
          </p:nvSpPr>
          <p:spPr bwMode="auto">
            <a:xfrm>
              <a:off x="2880" y="2160"/>
              <a:ext cx="453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0" name="Rectangle 327"/>
            <p:cNvSpPr>
              <a:spLocks noChangeArrowheads="1"/>
            </p:cNvSpPr>
            <p:nvPr/>
          </p:nvSpPr>
          <p:spPr bwMode="auto">
            <a:xfrm>
              <a:off x="2426" y="2160"/>
              <a:ext cx="454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1" name="Rectangle 328"/>
            <p:cNvSpPr>
              <a:spLocks noChangeArrowheads="1"/>
            </p:cNvSpPr>
            <p:nvPr/>
          </p:nvSpPr>
          <p:spPr bwMode="auto">
            <a:xfrm>
              <a:off x="1972" y="2160"/>
              <a:ext cx="454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2" name="Rectangle 329"/>
            <p:cNvSpPr>
              <a:spLocks noChangeArrowheads="1"/>
            </p:cNvSpPr>
            <p:nvPr/>
          </p:nvSpPr>
          <p:spPr bwMode="auto">
            <a:xfrm>
              <a:off x="1520" y="2160"/>
              <a:ext cx="452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3" name="Rectangle 330"/>
            <p:cNvSpPr>
              <a:spLocks noChangeArrowheads="1"/>
            </p:cNvSpPr>
            <p:nvPr/>
          </p:nvSpPr>
          <p:spPr bwMode="auto">
            <a:xfrm>
              <a:off x="1043" y="2160"/>
              <a:ext cx="477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4" name="Rectangle 331"/>
            <p:cNvSpPr>
              <a:spLocks noChangeArrowheads="1"/>
            </p:cNvSpPr>
            <p:nvPr/>
          </p:nvSpPr>
          <p:spPr bwMode="auto">
            <a:xfrm>
              <a:off x="612" y="2160"/>
              <a:ext cx="431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5" name="Rectangle 332"/>
            <p:cNvSpPr>
              <a:spLocks noChangeArrowheads="1"/>
            </p:cNvSpPr>
            <p:nvPr/>
          </p:nvSpPr>
          <p:spPr bwMode="auto">
            <a:xfrm>
              <a:off x="4693" y="1253"/>
              <a:ext cx="453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6" name="Rectangle 333"/>
            <p:cNvSpPr>
              <a:spLocks noChangeArrowheads="1"/>
            </p:cNvSpPr>
            <p:nvPr/>
          </p:nvSpPr>
          <p:spPr bwMode="auto">
            <a:xfrm>
              <a:off x="3333" y="1253"/>
              <a:ext cx="454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7" name="Rectangle 334"/>
            <p:cNvSpPr>
              <a:spLocks noChangeArrowheads="1"/>
            </p:cNvSpPr>
            <p:nvPr/>
          </p:nvSpPr>
          <p:spPr bwMode="auto">
            <a:xfrm>
              <a:off x="2880" y="1253"/>
              <a:ext cx="453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8" name="Rectangle 335"/>
            <p:cNvSpPr>
              <a:spLocks noChangeArrowheads="1"/>
            </p:cNvSpPr>
            <p:nvPr/>
          </p:nvSpPr>
          <p:spPr bwMode="auto">
            <a:xfrm>
              <a:off x="2426" y="1253"/>
              <a:ext cx="454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59" name="Rectangle 336"/>
            <p:cNvSpPr>
              <a:spLocks noChangeArrowheads="1"/>
            </p:cNvSpPr>
            <p:nvPr/>
          </p:nvSpPr>
          <p:spPr bwMode="auto">
            <a:xfrm>
              <a:off x="1972" y="1253"/>
              <a:ext cx="454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60" name="Rectangle 337"/>
            <p:cNvSpPr>
              <a:spLocks noChangeArrowheads="1"/>
            </p:cNvSpPr>
            <p:nvPr/>
          </p:nvSpPr>
          <p:spPr bwMode="auto">
            <a:xfrm>
              <a:off x="1520" y="1253"/>
              <a:ext cx="452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61" name="Rectangle 338"/>
            <p:cNvSpPr>
              <a:spLocks noChangeArrowheads="1"/>
            </p:cNvSpPr>
            <p:nvPr/>
          </p:nvSpPr>
          <p:spPr bwMode="auto">
            <a:xfrm>
              <a:off x="1043" y="1253"/>
              <a:ext cx="477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62" name="Rectangle 339"/>
            <p:cNvSpPr>
              <a:spLocks noChangeArrowheads="1"/>
            </p:cNvSpPr>
            <p:nvPr/>
          </p:nvSpPr>
          <p:spPr bwMode="auto">
            <a:xfrm>
              <a:off x="612" y="1253"/>
              <a:ext cx="431" cy="9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kumimoji="0" lang="ko-KR" altLang="ko-KR" sz="28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463" name="Line 340"/>
            <p:cNvSpPr>
              <a:spLocks noChangeShapeType="1"/>
            </p:cNvSpPr>
            <p:nvPr/>
          </p:nvSpPr>
          <p:spPr bwMode="auto">
            <a:xfrm>
              <a:off x="612" y="2160"/>
              <a:ext cx="45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64" name="Line 341"/>
            <p:cNvSpPr>
              <a:spLocks noChangeShapeType="1"/>
            </p:cNvSpPr>
            <p:nvPr/>
          </p:nvSpPr>
          <p:spPr bwMode="auto">
            <a:xfrm>
              <a:off x="1043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65" name="Line 342"/>
            <p:cNvSpPr>
              <a:spLocks noChangeShapeType="1"/>
            </p:cNvSpPr>
            <p:nvPr/>
          </p:nvSpPr>
          <p:spPr bwMode="auto">
            <a:xfrm>
              <a:off x="1520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66" name="Line 343"/>
            <p:cNvSpPr>
              <a:spLocks noChangeShapeType="1"/>
            </p:cNvSpPr>
            <p:nvPr/>
          </p:nvSpPr>
          <p:spPr bwMode="auto">
            <a:xfrm>
              <a:off x="1972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67" name="Line 344"/>
            <p:cNvSpPr>
              <a:spLocks noChangeShapeType="1"/>
            </p:cNvSpPr>
            <p:nvPr/>
          </p:nvSpPr>
          <p:spPr bwMode="auto">
            <a:xfrm>
              <a:off x="2426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68" name="Line 345"/>
            <p:cNvSpPr>
              <a:spLocks noChangeShapeType="1"/>
            </p:cNvSpPr>
            <p:nvPr/>
          </p:nvSpPr>
          <p:spPr bwMode="auto">
            <a:xfrm>
              <a:off x="2880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69" name="Line 346"/>
            <p:cNvSpPr>
              <a:spLocks noChangeShapeType="1"/>
            </p:cNvSpPr>
            <p:nvPr/>
          </p:nvSpPr>
          <p:spPr bwMode="auto">
            <a:xfrm>
              <a:off x="3333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70" name="Line 347"/>
            <p:cNvSpPr>
              <a:spLocks noChangeShapeType="1"/>
            </p:cNvSpPr>
            <p:nvPr/>
          </p:nvSpPr>
          <p:spPr bwMode="auto">
            <a:xfrm>
              <a:off x="3787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71" name="Line 348"/>
            <p:cNvSpPr>
              <a:spLocks noChangeShapeType="1"/>
            </p:cNvSpPr>
            <p:nvPr/>
          </p:nvSpPr>
          <p:spPr bwMode="auto">
            <a:xfrm>
              <a:off x="4240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72" name="Line 349"/>
            <p:cNvSpPr>
              <a:spLocks noChangeShapeType="1"/>
            </p:cNvSpPr>
            <p:nvPr/>
          </p:nvSpPr>
          <p:spPr bwMode="auto">
            <a:xfrm>
              <a:off x="4693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73" name="Line 350"/>
            <p:cNvSpPr>
              <a:spLocks noChangeShapeType="1"/>
            </p:cNvSpPr>
            <p:nvPr/>
          </p:nvSpPr>
          <p:spPr bwMode="auto">
            <a:xfrm>
              <a:off x="612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74" name="Line 351"/>
            <p:cNvSpPr>
              <a:spLocks noChangeShapeType="1"/>
            </p:cNvSpPr>
            <p:nvPr/>
          </p:nvSpPr>
          <p:spPr bwMode="auto">
            <a:xfrm>
              <a:off x="612" y="1253"/>
              <a:ext cx="45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75" name="Line 352"/>
            <p:cNvSpPr>
              <a:spLocks noChangeShapeType="1"/>
            </p:cNvSpPr>
            <p:nvPr/>
          </p:nvSpPr>
          <p:spPr bwMode="auto">
            <a:xfrm>
              <a:off x="5146" y="1253"/>
              <a:ext cx="0" cy="1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9476" name="Line 353"/>
            <p:cNvSpPr>
              <a:spLocks noChangeShapeType="1"/>
            </p:cNvSpPr>
            <p:nvPr/>
          </p:nvSpPr>
          <p:spPr bwMode="auto">
            <a:xfrm>
              <a:off x="612" y="3067"/>
              <a:ext cx="45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59405" name="Text Box 354"/>
          <p:cNvSpPr txBox="1">
            <a:spLocks noChangeArrowheads="1"/>
          </p:cNvSpPr>
          <p:nvPr/>
        </p:nvSpPr>
        <p:spPr bwMode="auto">
          <a:xfrm>
            <a:off x="5089525" y="6240463"/>
            <a:ext cx="628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>
                <a:latin typeface="HY견고딕" pitchFamily="18" charset="-127"/>
                <a:ea typeface="HY견고딕" pitchFamily="18" charset="-127"/>
              </a:rPr>
              <a:t>60,000</a:t>
            </a:r>
          </a:p>
        </p:txBody>
      </p:sp>
      <p:sp>
        <p:nvSpPr>
          <p:cNvPr id="59406" name="Text Box 355"/>
          <p:cNvSpPr txBox="1">
            <a:spLocks noChangeArrowheads="1"/>
          </p:cNvSpPr>
          <p:nvPr/>
        </p:nvSpPr>
        <p:spPr bwMode="auto">
          <a:xfrm>
            <a:off x="5859463" y="6240463"/>
            <a:ext cx="628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>
                <a:latin typeface="HY견고딕" pitchFamily="18" charset="-127"/>
                <a:ea typeface="HY견고딕" pitchFamily="18" charset="-127"/>
              </a:rPr>
              <a:t>70,000</a:t>
            </a:r>
          </a:p>
        </p:txBody>
      </p:sp>
      <p:sp>
        <p:nvSpPr>
          <p:cNvPr id="59407" name="Text Box 356"/>
          <p:cNvSpPr txBox="1">
            <a:spLocks noChangeArrowheads="1"/>
          </p:cNvSpPr>
          <p:nvPr/>
        </p:nvSpPr>
        <p:spPr bwMode="auto">
          <a:xfrm>
            <a:off x="8001000" y="6229350"/>
            <a:ext cx="8953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億円</a:t>
            </a:r>
            <a:r>
              <a:rPr kumimoji="0" lang="en-US" altLang="ko-KR" sz="1400" dirty="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r>
              <a:rPr kumimoji="0" lang="ko-KR" altLang="en-US" sz="1400" dirty="0">
                <a:latin typeface="HY견고딕" pitchFamily="18" charset="-127"/>
                <a:ea typeface="HY견고딕" pitchFamily="18" charset="-127"/>
              </a:rPr>
              <a:t>賣出規模</a:t>
            </a:r>
          </a:p>
        </p:txBody>
      </p:sp>
      <p:sp>
        <p:nvSpPr>
          <p:cNvPr id="59408" name="Text Box 357"/>
          <p:cNvSpPr txBox="1">
            <a:spLocks noChangeArrowheads="1"/>
          </p:cNvSpPr>
          <p:nvPr/>
        </p:nvSpPr>
        <p:spPr bwMode="auto">
          <a:xfrm>
            <a:off x="6100763" y="5659438"/>
            <a:ext cx="1639887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SONY</a:t>
            </a:r>
          </a:p>
          <a:p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(73,030 / 3%)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09" name="Text Box 358"/>
          <p:cNvSpPr txBox="1">
            <a:spLocks noChangeArrowheads="1"/>
          </p:cNvSpPr>
          <p:nvPr/>
        </p:nvSpPr>
        <p:spPr bwMode="auto">
          <a:xfrm>
            <a:off x="1109663" y="6227763"/>
            <a:ext cx="8064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10,000</a:t>
            </a:r>
          </a:p>
        </p:txBody>
      </p:sp>
      <p:sp>
        <p:nvSpPr>
          <p:cNvPr id="59410" name="Text Box 359"/>
          <p:cNvSpPr txBox="1">
            <a:spLocks noChangeArrowheads="1"/>
          </p:cNvSpPr>
          <p:nvPr/>
        </p:nvSpPr>
        <p:spPr bwMode="auto">
          <a:xfrm>
            <a:off x="1992313" y="6240463"/>
            <a:ext cx="628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>
                <a:latin typeface="HY견고딕" pitchFamily="18" charset="-127"/>
                <a:ea typeface="HY견고딕" pitchFamily="18" charset="-127"/>
              </a:rPr>
              <a:t>20,000</a:t>
            </a:r>
          </a:p>
        </p:txBody>
      </p:sp>
      <p:sp>
        <p:nvSpPr>
          <p:cNvPr id="59411" name="Text Box 360"/>
          <p:cNvSpPr txBox="1">
            <a:spLocks noChangeArrowheads="1"/>
          </p:cNvSpPr>
          <p:nvPr/>
        </p:nvSpPr>
        <p:spPr bwMode="auto">
          <a:xfrm>
            <a:off x="2779713" y="6240463"/>
            <a:ext cx="628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>
                <a:latin typeface="HY견고딕" pitchFamily="18" charset="-127"/>
                <a:ea typeface="HY견고딕" pitchFamily="18" charset="-127"/>
              </a:rPr>
              <a:t>30,000</a:t>
            </a:r>
          </a:p>
        </p:txBody>
      </p:sp>
      <p:sp>
        <p:nvSpPr>
          <p:cNvPr id="59412" name="Text Box 361"/>
          <p:cNvSpPr txBox="1">
            <a:spLocks noChangeArrowheads="1"/>
          </p:cNvSpPr>
          <p:nvPr/>
        </p:nvSpPr>
        <p:spPr bwMode="auto">
          <a:xfrm>
            <a:off x="3551238" y="6240463"/>
            <a:ext cx="628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>
                <a:latin typeface="HY견고딕" pitchFamily="18" charset="-127"/>
                <a:ea typeface="HY견고딕" pitchFamily="18" charset="-127"/>
              </a:rPr>
              <a:t>40,000</a:t>
            </a:r>
          </a:p>
        </p:txBody>
      </p:sp>
      <p:sp>
        <p:nvSpPr>
          <p:cNvPr id="59413" name="Text Box 362"/>
          <p:cNvSpPr txBox="1">
            <a:spLocks noChangeArrowheads="1"/>
          </p:cNvSpPr>
          <p:nvPr/>
        </p:nvSpPr>
        <p:spPr bwMode="auto">
          <a:xfrm>
            <a:off x="4230688" y="6227763"/>
            <a:ext cx="8064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50,000</a:t>
            </a:r>
          </a:p>
        </p:txBody>
      </p:sp>
      <p:sp>
        <p:nvSpPr>
          <p:cNvPr id="59414" name="Text Box 363"/>
          <p:cNvSpPr txBox="1">
            <a:spLocks noChangeArrowheads="1"/>
          </p:cNvSpPr>
          <p:nvPr/>
        </p:nvSpPr>
        <p:spPr bwMode="auto">
          <a:xfrm>
            <a:off x="582613" y="6240463"/>
            <a:ext cx="2635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>
                <a:latin typeface="HY견고딕" pitchFamily="18" charset="-127"/>
                <a:ea typeface="HY견고딕" pitchFamily="18" charset="-127"/>
              </a:rPr>
              <a:t>0</a:t>
            </a:r>
          </a:p>
        </p:txBody>
      </p:sp>
      <p:sp>
        <p:nvSpPr>
          <p:cNvPr id="59415" name="Text Box 364"/>
          <p:cNvSpPr txBox="1">
            <a:spLocks noChangeArrowheads="1"/>
          </p:cNvSpPr>
          <p:nvPr/>
        </p:nvSpPr>
        <p:spPr bwMode="auto">
          <a:xfrm>
            <a:off x="0" y="5011738"/>
            <a:ext cx="1511300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太陽誘電</a:t>
            </a:r>
            <a:endParaRPr kumimoji="0" lang="en-US" altLang="ko-KR" sz="1600">
              <a:latin typeface="HY견고딕" pitchFamily="18" charset="-127"/>
              <a:ea typeface="HY견고딕" pitchFamily="18" charset="-127"/>
            </a:endParaRPr>
          </a:p>
          <a:p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(2,105 / 4%)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16" name="Text Box 365"/>
          <p:cNvSpPr txBox="1">
            <a:spLocks noChangeArrowheads="1"/>
          </p:cNvSpPr>
          <p:nvPr/>
        </p:nvSpPr>
        <p:spPr bwMode="auto">
          <a:xfrm>
            <a:off x="1339850" y="3427413"/>
            <a:ext cx="2819400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KYOCERA (6,912 / 17%)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17" name="Text Box 366"/>
          <p:cNvSpPr txBox="1">
            <a:spLocks noChangeArrowheads="1"/>
          </p:cNvSpPr>
          <p:nvPr/>
        </p:nvSpPr>
        <p:spPr bwMode="auto">
          <a:xfrm>
            <a:off x="1042988" y="4435475"/>
            <a:ext cx="2376487" cy="33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ROHM (3,450 / 10%)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18" name="Text Box 367"/>
          <p:cNvSpPr txBox="1">
            <a:spLocks noChangeArrowheads="1"/>
          </p:cNvSpPr>
          <p:nvPr/>
        </p:nvSpPr>
        <p:spPr bwMode="auto">
          <a:xfrm>
            <a:off x="1393825" y="4003675"/>
            <a:ext cx="21796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村田 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(6,179 / 12%)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19" name="Text Box 368"/>
          <p:cNvSpPr txBox="1">
            <a:spLocks noChangeArrowheads="1"/>
          </p:cNvSpPr>
          <p:nvPr/>
        </p:nvSpPr>
        <p:spPr bwMode="auto">
          <a:xfrm>
            <a:off x="1306513" y="5634038"/>
            <a:ext cx="254476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HOSIDEN(3,000 / 4%)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20" name="Text Box 369"/>
          <p:cNvSpPr txBox="1">
            <a:spLocks noChangeArrowheads="1"/>
          </p:cNvSpPr>
          <p:nvPr/>
        </p:nvSpPr>
        <p:spPr bwMode="auto">
          <a:xfrm>
            <a:off x="3402013" y="5948363"/>
            <a:ext cx="21780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NEC (31,600 / 2%)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21" name="Text Box 370"/>
          <p:cNvSpPr txBox="1">
            <a:spLocks noChangeArrowheads="1"/>
          </p:cNvSpPr>
          <p:nvPr/>
        </p:nvSpPr>
        <p:spPr bwMode="auto">
          <a:xfrm>
            <a:off x="4356100" y="5300663"/>
            <a:ext cx="21193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東芝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(63,985 / 4%)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22" name="Text Box 371"/>
          <p:cNvSpPr txBox="1">
            <a:spLocks noChangeArrowheads="1"/>
          </p:cNvSpPr>
          <p:nvPr/>
        </p:nvSpPr>
        <p:spPr bwMode="auto">
          <a:xfrm>
            <a:off x="6996113" y="5011738"/>
            <a:ext cx="1641475" cy="585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松下 </a:t>
            </a:r>
          </a:p>
          <a:p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(86,927 / 4%)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23" name="Text Box 372"/>
          <p:cNvSpPr txBox="1">
            <a:spLocks noChangeArrowheads="1"/>
          </p:cNvSpPr>
          <p:nvPr/>
        </p:nvSpPr>
        <p:spPr bwMode="auto">
          <a:xfrm>
            <a:off x="6629400" y="6240463"/>
            <a:ext cx="628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>
                <a:latin typeface="HY견고딕" pitchFamily="18" charset="-127"/>
                <a:ea typeface="HY견고딕" pitchFamily="18" charset="-127"/>
              </a:rPr>
              <a:t>80,000</a:t>
            </a:r>
          </a:p>
        </p:txBody>
      </p:sp>
      <p:sp>
        <p:nvSpPr>
          <p:cNvPr id="59424" name="Text Box 373"/>
          <p:cNvSpPr txBox="1">
            <a:spLocks noChangeArrowheads="1"/>
          </p:cNvSpPr>
          <p:nvPr/>
        </p:nvSpPr>
        <p:spPr bwMode="auto">
          <a:xfrm>
            <a:off x="7400925" y="6240463"/>
            <a:ext cx="6286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>
                <a:latin typeface="HY견고딕" pitchFamily="18" charset="-127"/>
                <a:ea typeface="HY견고딕" pitchFamily="18" charset="-127"/>
              </a:rPr>
              <a:t>90,000</a:t>
            </a:r>
          </a:p>
        </p:txBody>
      </p:sp>
      <p:sp>
        <p:nvSpPr>
          <p:cNvPr id="59425" name="Text Box 374"/>
          <p:cNvSpPr txBox="1">
            <a:spLocks noChangeArrowheads="1"/>
          </p:cNvSpPr>
          <p:nvPr/>
        </p:nvSpPr>
        <p:spPr bwMode="auto">
          <a:xfrm>
            <a:off x="2981325" y="2652713"/>
            <a:ext cx="324326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000" u="sng">
                <a:latin typeface="HY견고딕" pitchFamily="18" charset="-127"/>
                <a:ea typeface="HY견고딕" pitchFamily="18" charset="-127"/>
              </a:rPr>
              <a:t>2010</a:t>
            </a:r>
            <a:r>
              <a:rPr kumimoji="0" lang="ko-KR" altLang="en-US" sz="2000" u="sng">
                <a:latin typeface="HY견고딕" pitchFamily="18" charset="-127"/>
                <a:ea typeface="HY견고딕" pitchFamily="18" charset="-127"/>
              </a:rPr>
              <a:t>年 </a:t>
            </a:r>
            <a:r>
              <a:rPr kumimoji="0" lang="ja-JP" altLang="en-US" sz="2000" u="sng">
                <a:latin typeface="HY견고딕" pitchFamily="18" charset="-127"/>
                <a:ea typeface="HY견고딕" pitchFamily="18" charset="-127"/>
              </a:rPr>
              <a:t>賣出</a:t>
            </a:r>
            <a:r>
              <a:rPr kumimoji="0" lang="ko-KR" altLang="en-US" sz="2000" u="sng">
                <a:latin typeface="HY견고딕" pitchFamily="18" charset="-127"/>
                <a:ea typeface="HY견고딕" pitchFamily="18" charset="-127"/>
              </a:rPr>
              <a:t>과 </a:t>
            </a:r>
            <a:r>
              <a:rPr kumimoji="0" lang="ja-JP" altLang="en-US" sz="2000" u="sng">
                <a:latin typeface="HY견고딕" pitchFamily="18" charset="-127"/>
                <a:ea typeface="HY견고딕" pitchFamily="18" charset="-127"/>
              </a:rPr>
              <a:t>營業利益率</a:t>
            </a:r>
            <a:endParaRPr kumimoji="0" lang="en-US" altLang="ja-JP" sz="20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26" name="Oval 376"/>
          <p:cNvSpPr>
            <a:spLocks noChangeArrowheads="1"/>
          </p:cNvSpPr>
          <p:nvPr/>
        </p:nvSpPr>
        <p:spPr bwMode="auto">
          <a:xfrm>
            <a:off x="1116013" y="41481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27" name="Oval 377"/>
          <p:cNvSpPr>
            <a:spLocks noChangeArrowheads="1"/>
          </p:cNvSpPr>
          <p:nvPr/>
        </p:nvSpPr>
        <p:spPr bwMode="auto">
          <a:xfrm>
            <a:off x="900113" y="46021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28" name="Oval 378"/>
          <p:cNvSpPr>
            <a:spLocks noChangeArrowheads="1"/>
          </p:cNvSpPr>
          <p:nvPr/>
        </p:nvSpPr>
        <p:spPr bwMode="auto">
          <a:xfrm>
            <a:off x="1116013" y="35131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29" name="Text Box 379"/>
          <p:cNvSpPr txBox="1">
            <a:spLocks noChangeArrowheads="1"/>
          </p:cNvSpPr>
          <p:nvPr/>
        </p:nvSpPr>
        <p:spPr bwMode="auto">
          <a:xfrm>
            <a:off x="1466850" y="5084763"/>
            <a:ext cx="19907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TDK(8,757 / 7%)</a:t>
            </a:r>
            <a:endParaRPr kumimoji="0" lang="en-US" altLang="ja-JP" sz="16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430" name="Oval 380"/>
          <p:cNvSpPr>
            <a:spLocks noChangeArrowheads="1"/>
          </p:cNvSpPr>
          <p:nvPr/>
        </p:nvSpPr>
        <p:spPr bwMode="auto">
          <a:xfrm>
            <a:off x="1331913" y="5227638"/>
            <a:ext cx="144462" cy="1428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31" name="Oval 381"/>
          <p:cNvSpPr>
            <a:spLocks noChangeArrowheads="1"/>
          </p:cNvSpPr>
          <p:nvPr/>
        </p:nvSpPr>
        <p:spPr bwMode="auto">
          <a:xfrm>
            <a:off x="900113" y="5588000"/>
            <a:ext cx="144462" cy="1428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32" name="Oval 382"/>
          <p:cNvSpPr>
            <a:spLocks noChangeArrowheads="1"/>
          </p:cNvSpPr>
          <p:nvPr/>
        </p:nvSpPr>
        <p:spPr bwMode="auto">
          <a:xfrm>
            <a:off x="1217613" y="5588000"/>
            <a:ext cx="144462" cy="14287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33" name="Oval 383"/>
          <p:cNvSpPr>
            <a:spLocks noChangeArrowheads="1"/>
          </p:cNvSpPr>
          <p:nvPr/>
        </p:nvSpPr>
        <p:spPr bwMode="auto">
          <a:xfrm>
            <a:off x="3284538" y="6045200"/>
            <a:ext cx="144462" cy="142875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34" name="Oval 384"/>
          <p:cNvSpPr>
            <a:spLocks noChangeArrowheads="1"/>
          </p:cNvSpPr>
          <p:nvPr/>
        </p:nvSpPr>
        <p:spPr bwMode="auto">
          <a:xfrm>
            <a:off x="5580063" y="5589588"/>
            <a:ext cx="144462" cy="142875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35" name="Oval 385"/>
          <p:cNvSpPr>
            <a:spLocks noChangeArrowheads="1"/>
          </p:cNvSpPr>
          <p:nvPr/>
        </p:nvSpPr>
        <p:spPr bwMode="auto">
          <a:xfrm>
            <a:off x="6369050" y="5780088"/>
            <a:ext cx="144463" cy="142875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36" name="Oval 386"/>
          <p:cNvSpPr>
            <a:spLocks noChangeArrowheads="1"/>
          </p:cNvSpPr>
          <p:nvPr/>
        </p:nvSpPr>
        <p:spPr bwMode="auto">
          <a:xfrm>
            <a:off x="7308850" y="5589588"/>
            <a:ext cx="144463" cy="142875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37" name="Oval 387"/>
          <p:cNvSpPr>
            <a:spLocks noChangeArrowheads="1"/>
          </p:cNvSpPr>
          <p:nvPr/>
        </p:nvSpPr>
        <p:spPr bwMode="auto">
          <a:xfrm>
            <a:off x="684213" y="3284538"/>
            <a:ext cx="935037" cy="15827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38" name="Oval 388"/>
          <p:cNvSpPr>
            <a:spLocks noChangeArrowheads="1"/>
          </p:cNvSpPr>
          <p:nvPr/>
        </p:nvSpPr>
        <p:spPr bwMode="auto">
          <a:xfrm>
            <a:off x="611188" y="5011738"/>
            <a:ext cx="1173162" cy="1008062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39" name="Oval 389"/>
          <p:cNvSpPr>
            <a:spLocks noChangeArrowheads="1"/>
          </p:cNvSpPr>
          <p:nvPr/>
        </p:nvSpPr>
        <p:spPr bwMode="auto">
          <a:xfrm rot="-393212">
            <a:off x="3059113" y="5237163"/>
            <a:ext cx="4664075" cy="1287462"/>
          </a:xfrm>
          <a:prstGeom prst="ellipse">
            <a:avLst/>
          </a:prstGeom>
          <a:noFill/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40" name="AutoShape 392"/>
          <p:cNvSpPr>
            <a:spLocks noChangeArrowheads="1"/>
          </p:cNvSpPr>
          <p:nvPr/>
        </p:nvSpPr>
        <p:spPr bwMode="auto">
          <a:xfrm rot="5400000">
            <a:off x="940594" y="4610894"/>
            <a:ext cx="492125" cy="719137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FFFF99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59441" name="Line 393"/>
          <p:cNvSpPr>
            <a:spLocks noChangeShapeType="1"/>
          </p:cNvSpPr>
          <p:nvPr/>
        </p:nvSpPr>
        <p:spPr bwMode="auto">
          <a:xfrm>
            <a:off x="760413" y="4737100"/>
            <a:ext cx="77041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9442" name="AutoShape 391"/>
          <p:cNvSpPr>
            <a:spLocks noChangeArrowheads="1"/>
          </p:cNvSpPr>
          <p:nvPr/>
        </p:nvSpPr>
        <p:spPr bwMode="auto">
          <a:xfrm rot="1312376">
            <a:off x="3609975" y="4362450"/>
            <a:ext cx="2447925" cy="719138"/>
          </a:xfrm>
          <a:prstGeom prst="leftRightArrow">
            <a:avLst>
              <a:gd name="adj1" fmla="val 50000"/>
              <a:gd name="adj2" fmla="val 68079"/>
            </a:avLst>
          </a:prstGeom>
          <a:solidFill>
            <a:srgbClr val="FFFF99">
              <a:alpha val="5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46912" y="6561094"/>
            <a:ext cx="2133600" cy="365125"/>
          </a:xfrm>
        </p:spPr>
        <p:txBody>
          <a:bodyPr/>
          <a:lstStyle/>
          <a:p>
            <a:pPr>
              <a:defRPr/>
            </a:pPr>
            <a:fld id="{1F706151-9EA2-484A-BD1A-B6761A414947}" type="slidenum">
              <a:rPr lang="ko-KR" altLang="en-US"/>
              <a:pPr>
                <a:defRPr/>
              </a:pPr>
              <a:t>34</a:t>
            </a:fld>
            <a:endParaRPr lang="ko-KR" altLang="en-US"/>
          </a:p>
        </p:txBody>
      </p:sp>
      <p:sp>
        <p:nvSpPr>
          <p:cNvPr id="60418" name="Text Box 19"/>
          <p:cNvSpPr txBox="1">
            <a:spLocks noChangeArrowheads="1"/>
          </p:cNvSpPr>
          <p:nvPr/>
        </p:nvSpPr>
        <p:spPr bwMode="auto">
          <a:xfrm>
            <a:off x="57150" y="247650"/>
            <a:ext cx="7683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3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社의  現況</a:t>
            </a:r>
          </a:p>
        </p:txBody>
      </p:sp>
      <p:grpSp>
        <p:nvGrpSpPr>
          <p:cNvPr id="60419" name="Group 20"/>
          <p:cNvGrpSpPr>
            <a:grpSpLocks/>
          </p:cNvGrpSpPr>
          <p:nvPr/>
        </p:nvGrpSpPr>
        <p:grpSpPr bwMode="auto">
          <a:xfrm>
            <a:off x="298450" y="203200"/>
            <a:ext cx="612775" cy="609600"/>
            <a:chOff x="802" y="1071"/>
            <a:chExt cx="386" cy="384"/>
          </a:xfrm>
        </p:grpSpPr>
        <p:grpSp>
          <p:nvGrpSpPr>
            <p:cNvPr id="60435" name="Group 21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20" name="Oval 22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Oval 24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5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452" name="Oval 26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0453" name="Oval 27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0454" name="Oval 28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0455" name="Oval 29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0456" name="Oval 30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60436" name="Text Box 31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60437" name="Group 32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11" name="Oval 3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3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Oval 3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3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0443" name="Oval 3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0444" name="Oval 3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0445" name="Oval 3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0446" name="Oval 4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0447" name="Oval 4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60438" name="Text Box 42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Ⅱ</a:t>
              </a:r>
            </a:p>
          </p:txBody>
        </p:sp>
      </p:grpSp>
      <p:sp>
        <p:nvSpPr>
          <p:cNvPr id="60420" name="AutoShape 43"/>
          <p:cNvSpPr>
            <a:spLocks noChangeArrowheads="1"/>
          </p:cNvSpPr>
          <p:nvPr/>
        </p:nvSpPr>
        <p:spPr bwMode="auto">
          <a:xfrm>
            <a:off x="6316663" y="287338"/>
            <a:ext cx="2663825" cy="44132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Aft>
                <a:spcPct val="20000"/>
              </a:spcAft>
            </a:pPr>
            <a:r>
              <a:rPr kumimoji="0" lang="ko-KR" altLang="en-US" sz="20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事業構造 分析</a:t>
            </a:r>
          </a:p>
        </p:txBody>
      </p:sp>
      <p:sp>
        <p:nvSpPr>
          <p:cNvPr id="60421" name="Oval 44"/>
          <p:cNvSpPr>
            <a:spLocks noChangeArrowheads="1"/>
          </p:cNvSpPr>
          <p:nvPr/>
        </p:nvSpPr>
        <p:spPr bwMode="auto">
          <a:xfrm>
            <a:off x="5883275" y="314325"/>
            <a:ext cx="433388" cy="40481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kumimoji="0" lang="en-US" altLang="ko-KR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 Unicode MS"/>
              </a:rPr>
              <a:t>6</a:t>
            </a:r>
          </a:p>
        </p:txBody>
      </p:sp>
      <p:sp>
        <p:nvSpPr>
          <p:cNvPr id="60422" name="Rectangle 45"/>
          <p:cNvSpPr>
            <a:spLocks noChangeArrowheads="1"/>
          </p:cNvSpPr>
          <p:nvPr/>
        </p:nvSpPr>
        <p:spPr bwMode="auto">
          <a:xfrm>
            <a:off x="1331913" y="1449388"/>
            <a:ext cx="4354512" cy="17272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15888" indent="-115888">
              <a:lnSpc>
                <a:spcPct val="110000"/>
              </a:lnSpc>
              <a:buFontTx/>
              <a:buChar char="•"/>
            </a:pPr>
            <a:r>
              <a:rPr kumimoji="0" lang="en-US" altLang="ko-KR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Ceramic</a:t>
            </a:r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를 중심으로 </a:t>
            </a:r>
            <a:r>
              <a:rPr kumimoji="0" lang="en-US" altLang="ko-KR" sz="14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Vertical Integration</a:t>
            </a:r>
          </a:p>
          <a:p>
            <a:pPr marL="115888" indent="-115888">
              <a:lnSpc>
                <a:spcPct val="110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   - 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재료기술을 바탕으로 한 독자 기술보유</a:t>
            </a:r>
          </a:p>
          <a:p>
            <a:pPr marL="115888" indent="-115888">
              <a:lnSpc>
                <a:spcPct val="11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    → 기술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Black Box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化</a:t>
            </a:r>
          </a:p>
          <a:p>
            <a:pPr marL="115888" indent="-115888">
              <a:lnSpc>
                <a:spcPct val="60000"/>
              </a:lnSpc>
            </a:pPr>
            <a:endParaRPr kumimoji="0" lang="ko-KR" altLang="en-US" sz="1400">
              <a:latin typeface="HY견고딕" pitchFamily="18" charset="-127"/>
              <a:ea typeface="HY견고딕" pitchFamily="18" charset="-127"/>
            </a:endParaRPr>
          </a:p>
          <a:p>
            <a:pPr marL="115888" indent="-115888">
              <a:buFontTx/>
              <a:buChar char="•"/>
            </a:pPr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선택과 집중의 사업전개</a:t>
            </a:r>
          </a:p>
          <a:p>
            <a:pPr marL="115888" indent="-115888">
              <a:lnSpc>
                <a:spcPct val="12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- Ceramic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부품사업에 자원집중 </a:t>
            </a:r>
          </a:p>
          <a:p>
            <a:pPr marL="115888" indent="-115888">
              <a:lnSpc>
                <a:spcPct val="12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기술과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M/S 1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 제품 다수 보유</a:t>
            </a:r>
          </a:p>
        </p:txBody>
      </p:sp>
      <p:sp>
        <p:nvSpPr>
          <p:cNvPr id="60423" name="AutoShape 46"/>
          <p:cNvSpPr>
            <a:spLocks noChangeArrowheads="1"/>
          </p:cNvSpPr>
          <p:nvPr/>
        </p:nvSpPr>
        <p:spPr bwMode="auto">
          <a:xfrm>
            <a:off x="1403350" y="982663"/>
            <a:ext cx="4367213" cy="428625"/>
          </a:xfrm>
          <a:prstGeom prst="bevel">
            <a:avLst>
              <a:gd name="adj" fmla="val 9889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90000" anchor="ctr"/>
          <a:lstStyle/>
          <a:p>
            <a:pPr eaLnBrk="0" fontAlgn="ctr" latinLnBrk="0" hangingPunct="0">
              <a:tabLst>
                <a:tab pos="5238750" algn="r"/>
              </a:tabLst>
            </a:pPr>
            <a:r>
              <a:rPr kumimoji="0" lang="ko-KR" altLang="en-US">
                <a:solidFill>
                  <a:srgbClr val="1C1C1C"/>
                </a:solidFill>
                <a:latin typeface="HY견고딕" pitchFamily="18" charset="-127"/>
                <a:ea typeface="HY견고딕" pitchFamily="18" charset="-127"/>
              </a:rPr>
              <a:t>事業特性</a:t>
            </a:r>
          </a:p>
        </p:txBody>
      </p:sp>
      <p:sp>
        <p:nvSpPr>
          <p:cNvPr id="60424" name="AutoShape 47"/>
          <p:cNvSpPr>
            <a:spLocks noChangeArrowheads="1"/>
          </p:cNvSpPr>
          <p:nvPr/>
        </p:nvSpPr>
        <p:spPr bwMode="auto">
          <a:xfrm>
            <a:off x="5821363" y="1008063"/>
            <a:ext cx="3136900" cy="428625"/>
          </a:xfrm>
          <a:prstGeom prst="bevel">
            <a:avLst>
              <a:gd name="adj" fmla="val 9889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lIns="90000" anchor="ctr"/>
          <a:lstStyle/>
          <a:p>
            <a:pPr eaLnBrk="0" fontAlgn="ctr" latinLnBrk="0" hangingPunct="0">
              <a:tabLst>
                <a:tab pos="5238750" algn="r"/>
              </a:tabLst>
            </a:pPr>
            <a:r>
              <a:rPr kumimoji="0" lang="en-US" altLang="ko-KR">
                <a:solidFill>
                  <a:srgbClr val="1C1C1C"/>
                </a:solidFill>
                <a:latin typeface="HY견고딕" pitchFamily="18" charset="-127"/>
                <a:ea typeface="HY견고딕" pitchFamily="18" charset="-127"/>
              </a:rPr>
              <a:t>Market Share Top</a:t>
            </a:r>
            <a:r>
              <a:rPr kumimoji="0" lang="ko-KR" altLang="en-US">
                <a:solidFill>
                  <a:srgbClr val="1C1C1C"/>
                </a:solidFill>
                <a:latin typeface="HY견고딕" pitchFamily="18" charset="-127"/>
                <a:ea typeface="HY견고딕" pitchFamily="18" charset="-127"/>
              </a:rPr>
              <a:t>製品</a:t>
            </a:r>
          </a:p>
        </p:txBody>
      </p:sp>
      <p:sp>
        <p:nvSpPr>
          <p:cNvPr id="60425" name="Rectangle 48"/>
          <p:cNvSpPr>
            <a:spLocks noChangeArrowheads="1"/>
          </p:cNvSpPr>
          <p:nvPr/>
        </p:nvSpPr>
        <p:spPr bwMode="auto">
          <a:xfrm>
            <a:off x="5842000" y="1436688"/>
            <a:ext cx="3059113" cy="17399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15888" indent="-115888" algn="dist">
              <a:lnSpc>
                <a:spcPts val="3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MLCC                         33%(1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ts val="3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Inductor                  27  (1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ts val="3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Common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모드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Filter     15  (1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ts val="3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角速度센서              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20  (2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ct val="80000"/>
              </a:lnSpc>
            </a:pPr>
            <a:endParaRPr kumimoji="0" lang="en-US" altLang="ko-KR" sz="140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60426" name="Group 50"/>
          <p:cNvGrpSpPr>
            <a:grpSpLocks/>
          </p:cNvGrpSpPr>
          <p:nvPr/>
        </p:nvGrpSpPr>
        <p:grpSpPr bwMode="auto">
          <a:xfrm>
            <a:off x="153988" y="2024063"/>
            <a:ext cx="1104900" cy="352425"/>
            <a:chOff x="0" y="0"/>
            <a:chExt cx="116" cy="37"/>
          </a:xfrm>
        </p:grpSpPr>
        <p:pic>
          <p:nvPicPr>
            <p:cNvPr id="60433" name="Picture 51" descr="C:\DOCUME~1\30011198\LOCALS~1\Temp\hunclip1\13\huntemp.files\img0001.jpg"/>
            <p:cNvPicPr preferRelativeResize="0">
              <a:picLocks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0" y="4"/>
              <a:ext cx="111" cy="3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0434" name="Rectangle 52"/>
            <p:cNvSpPr>
              <a:spLocks noChangeArrowheads="1"/>
            </p:cNvSpPr>
            <p:nvPr/>
          </p:nvSpPr>
          <p:spPr bwMode="auto">
            <a:xfrm>
              <a:off x="106" y="0"/>
              <a:ext cx="10" cy="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</p:grpSp>
      <p:pic>
        <p:nvPicPr>
          <p:cNvPr id="60427" name="Picture 53" descr="img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92775"/>
            <a:ext cx="1333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Rectangle 54"/>
          <p:cNvSpPr>
            <a:spLocks noChangeArrowheads="1"/>
          </p:cNvSpPr>
          <p:nvPr/>
        </p:nvSpPr>
        <p:spPr bwMode="auto">
          <a:xfrm>
            <a:off x="1331913" y="3219450"/>
            <a:ext cx="4354512" cy="190182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15888" indent="-115888">
              <a:lnSpc>
                <a:spcPct val="120000"/>
              </a:lnSpc>
              <a:buFontTx/>
              <a:buChar char="•"/>
            </a:pPr>
            <a:r>
              <a:rPr kumimoji="0" lang="en-US" altLang="ko-KR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Niche Market</a:t>
            </a:r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에 특화</a:t>
            </a:r>
          </a:p>
          <a:p>
            <a:pPr marL="115888" indent="-115888">
              <a:lnSpc>
                <a:spcPct val="12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대단위 투자가  필요한 최첨단사업 不參</a:t>
            </a:r>
          </a:p>
          <a:p>
            <a:pPr marL="115888" indent="-115888">
              <a:lnSpc>
                <a:spcPct val="12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- Discrete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와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Analog IC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에 특화</a:t>
            </a:r>
          </a:p>
          <a:p>
            <a:pPr marL="115888" indent="-115888">
              <a:lnSpc>
                <a:spcPct val="60000"/>
              </a:lnSpc>
            </a:pPr>
            <a:endParaRPr kumimoji="0" lang="ko-KR" altLang="en-US" sz="1400">
              <a:latin typeface="HY견고딕" pitchFamily="18" charset="-127"/>
              <a:ea typeface="HY견고딕" pitchFamily="18" charset="-127"/>
            </a:endParaRPr>
          </a:p>
          <a:p>
            <a:pPr marL="115888" indent="-115888">
              <a:buFontTx/>
              <a:buChar char="•"/>
            </a:pPr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Customer</a:t>
            </a:r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제품 중심의 사업전개</a:t>
            </a:r>
          </a:p>
          <a:p>
            <a:pPr marL="115888" indent="-115888">
              <a:lnSpc>
                <a:spcPct val="11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표준품보다는 자사 설계력에 의한 </a:t>
            </a:r>
          </a:p>
          <a:p>
            <a:pPr marL="115888" indent="-115888">
              <a:lnSpc>
                <a:spcPct val="11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 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Custom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제품 전개</a:t>
            </a:r>
          </a:p>
          <a:p>
            <a:pPr marL="115888" indent="-115888"/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- Flexible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생산체제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, Application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별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R&amp;D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체제</a:t>
            </a:r>
          </a:p>
        </p:txBody>
      </p:sp>
      <p:sp>
        <p:nvSpPr>
          <p:cNvPr id="60429" name="Rectangle 55"/>
          <p:cNvSpPr>
            <a:spLocks noChangeArrowheads="1"/>
          </p:cNvSpPr>
          <p:nvPr/>
        </p:nvSpPr>
        <p:spPr bwMode="auto">
          <a:xfrm>
            <a:off x="1322388" y="5173663"/>
            <a:ext cx="4354512" cy="16129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15888" indent="-115888">
              <a:buFontTx/>
              <a:buChar char="•"/>
            </a:pPr>
            <a:r>
              <a:rPr kumimoji="0" lang="en-US" altLang="ko-KR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Ceramic</a:t>
            </a:r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소재기술을 바탕으로 수직통합</a:t>
            </a:r>
          </a:p>
          <a:p>
            <a:pPr marL="115888" indent="-115888">
              <a:lnSpc>
                <a:spcPct val="12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소재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부품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, Set, service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까지 보유</a:t>
            </a:r>
          </a:p>
          <a:p>
            <a:pPr marL="115888" indent="-115888">
              <a:lnSpc>
                <a:spcPct val="12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- M&amp;A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로 사업 영역 확대</a:t>
            </a:r>
          </a:p>
          <a:p>
            <a:pPr marL="115888" indent="-115888">
              <a:lnSpc>
                <a:spcPct val="60000"/>
              </a:lnSpc>
            </a:pPr>
            <a:endParaRPr kumimoji="0" lang="ko-KR" altLang="en-US" sz="1400">
              <a:latin typeface="HY견고딕" pitchFamily="18" charset="-127"/>
              <a:ea typeface="HY견고딕" pitchFamily="18" charset="-127"/>
            </a:endParaRPr>
          </a:p>
          <a:p>
            <a:pPr marL="115888" indent="-115888">
              <a:buFontTx/>
              <a:buChar char="•"/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정보통신기기 사업 강화로 </a:t>
            </a:r>
          </a:p>
          <a:p>
            <a:pPr marL="115888" indent="-115888"/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  소재</a:t>
            </a:r>
            <a:r>
              <a:rPr kumimoji="0" lang="en-US" altLang="ko-KR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부품사업과의 </a:t>
            </a:r>
            <a:r>
              <a:rPr kumimoji="0" lang="en-US" altLang="ko-KR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Collaboration </a:t>
            </a:r>
            <a:r>
              <a:rPr kumimoji="0" lang="ko-KR" altLang="en-US" sz="16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강화</a:t>
            </a:r>
          </a:p>
        </p:txBody>
      </p:sp>
      <p:sp>
        <p:nvSpPr>
          <p:cNvPr id="60430" name="Rectangle 56"/>
          <p:cNvSpPr>
            <a:spLocks noChangeArrowheads="1"/>
          </p:cNvSpPr>
          <p:nvPr/>
        </p:nvSpPr>
        <p:spPr bwMode="auto">
          <a:xfrm>
            <a:off x="5834063" y="3224213"/>
            <a:ext cx="3059112" cy="190817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15888" indent="-115888" algn="dist">
              <a:lnSpc>
                <a:spcPct val="160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Discrete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반도체     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13%(2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ct val="160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Chip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저항           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31  (2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ct val="160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SBD                  18  (1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ct val="160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※ Schottky Barrier Diode</a:t>
            </a:r>
          </a:p>
          <a:p>
            <a:pPr marL="115888" indent="-115888" algn="dist">
              <a:lnSpc>
                <a:spcPct val="160000"/>
              </a:lnSpc>
            </a:pP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    금속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/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반도체 접합 고주파用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IC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 </a:t>
            </a:r>
            <a:endParaRPr kumimoji="0" lang="en-US" altLang="ko-KR" sz="140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0431" name="Rectangle 57"/>
          <p:cNvSpPr>
            <a:spLocks noChangeArrowheads="1"/>
          </p:cNvSpPr>
          <p:nvPr/>
        </p:nvSpPr>
        <p:spPr bwMode="auto">
          <a:xfrm>
            <a:off x="5834063" y="5165725"/>
            <a:ext cx="3059112" cy="1595438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tIns="91440" bIns="91440"/>
          <a:lstStyle/>
          <a:p>
            <a:pPr marL="115888" indent="-115888" algn="dist">
              <a:lnSpc>
                <a:spcPts val="3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Ceramic PKG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基板     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80%(1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ts val="3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TCXO                 33  (1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ts val="3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Tantal Condenser   27  (1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115888" indent="-115888" algn="dist">
              <a:lnSpc>
                <a:spcPts val="3000"/>
              </a:lnSpc>
            </a:pP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Crystal              25  (2</a:t>
            </a:r>
            <a:r>
              <a:rPr kumimoji="0" lang="ko-KR" altLang="en-US" sz="1400">
                <a:latin typeface="HY견고딕" pitchFamily="18" charset="-127"/>
                <a:ea typeface="HY견고딕" pitchFamily="18" charset="-127"/>
              </a:rPr>
              <a:t>위</a:t>
            </a:r>
            <a:r>
              <a:rPr kumimoji="0" lang="en-US" altLang="ko-KR" sz="1400"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pic>
        <p:nvPicPr>
          <p:cNvPr id="60432" name="Picture 8" descr="エレクトロニクスで社会に貢献する ROHM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5428" t="37801" b="14951"/>
          <a:stretch>
            <a:fillRect/>
          </a:stretch>
        </p:blipFill>
        <p:spPr bwMode="auto">
          <a:xfrm>
            <a:off x="179388" y="3935413"/>
            <a:ext cx="9477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0BC0C1-73E1-4FA8-89EE-264B32669E2A}" type="slidenum">
              <a:rPr lang="ko-KR" altLang="en-US"/>
              <a:pPr>
                <a:defRPr/>
              </a:pPr>
              <a:t>35</a:t>
            </a:fld>
            <a:endParaRPr lang="ko-KR" altLang="en-US"/>
          </a:p>
        </p:txBody>
      </p:sp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57150" y="222250"/>
            <a:ext cx="7683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京都 </a:t>
            </a:r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社는 왜 강한가</a:t>
            </a:r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</p:txBody>
      </p:sp>
      <p:grpSp>
        <p:nvGrpSpPr>
          <p:cNvPr id="61443" name="Group 5"/>
          <p:cNvGrpSpPr>
            <a:grpSpLocks/>
          </p:cNvGrpSpPr>
          <p:nvPr/>
        </p:nvGrpSpPr>
        <p:grpSpPr bwMode="auto">
          <a:xfrm>
            <a:off x="298450" y="177800"/>
            <a:ext cx="612775" cy="609600"/>
            <a:chOff x="802" y="1071"/>
            <a:chExt cx="386" cy="384"/>
          </a:xfrm>
        </p:grpSpPr>
        <p:grpSp>
          <p:nvGrpSpPr>
            <p:cNvPr id="61447" name="Group 6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20" name="Oval 7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Oval 9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10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464" name="Oval 11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1465" name="Oval 12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1466" name="Oval 13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1467" name="Oval 14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1468" name="Oval 15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61448" name="Text Box 16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61449" name="Group 17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11" name="Oval 1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Oval 20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21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1455" name="Oval 22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1456" name="Oval 2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1457" name="Oval 2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1458" name="Oval 2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1459" name="Oval 2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61450" name="Text Box 27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Ⅳ</a:t>
              </a:r>
            </a:p>
          </p:txBody>
        </p:sp>
      </p:grpSp>
      <p:sp>
        <p:nvSpPr>
          <p:cNvPr id="61444" name="AutoShape 28"/>
          <p:cNvSpPr>
            <a:spLocks noChangeArrowheads="1"/>
          </p:cNvSpPr>
          <p:nvPr/>
        </p:nvSpPr>
        <p:spPr bwMode="gray">
          <a:xfrm>
            <a:off x="230188" y="969963"/>
            <a:ext cx="8662987" cy="5459412"/>
          </a:xfrm>
          <a:prstGeom prst="roundRect">
            <a:avLst>
              <a:gd name="adj" fmla="val 5014"/>
            </a:avLst>
          </a:prstGeom>
          <a:solidFill>
            <a:schemeClr val="bg1"/>
          </a:solidFill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 wrap="none" lIns="97200" tIns="50400" rIns="97200" bIns="50400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61445" name="Text Box 29"/>
          <p:cNvSpPr txBox="1">
            <a:spLocks noChangeArrowheads="1"/>
          </p:cNvSpPr>
          <p:nvPr/>
        </p:nvSpPr>
        <p:spPr bwMode="auto">
          <a:xfrm>
            <a:off x="447675" y="982663"/>
            <a:ext cx="83724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0"/>
              </a:lnSpc>
              <a:spcBef>
                <a:spcPct val="50000"/>
              </a:spcBef>
            </a:pPr>
            <a:r>
              <a:rPr kumimoji="0"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 marL="342900" indent="-342900">
              <a:lnSpc>
                <a:spcPct val="30000"/>
              </a:lnSpc>
              <a:spcBef>
                <a:spcPct val="50000"/>
              </a:spcBef>
            </a:pPr>
            <a:r>
              <a:rPr kumimoji="0"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부품사업에 대한 歷史와 哲學은 물론 </a:t>
            </a:r>
            <a:r>
              <a:rPr kumimoji="0"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Core Competence</a:t>
            </a:r>
            <a:r>
              <a:rPr kumimoji="0"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를 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보유하고 있음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村田는 事業 기초가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Ceramic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으로 오랫동안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TiBaO3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의 재료를 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   심화 발전시켜 관련 제품으로 전개</a:t>
            </a:r>
            <a:endParaRPr kumimoji="0" lang="en-US" altLang="ko-KR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     - KYOCERA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도 碍子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(Ceramic)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事業으로 시작해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지금도 그 기술을 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Main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으로 水平展開하여 사업 多角化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ROHM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은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Memory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事業에 참여하지 않고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Custom IC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에 집중 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남이 模倣할 수 없는 獨自技術 開發로 競爭 優位 製品의 開發에 </a:t>
            </a:r>
            <a:endParaRPr kumimoji="0" lang="ko-KR" altLang="en-US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  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全力 追究</a:t>
            </a:r>
            <a:endParaRPr kumimoji="0" lang="ko-KR" altLang="en-US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ko-KR" altLang="en-US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  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*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NIDEC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는 </a:t>
            </a:r>
            <a:r>
              <a:rPr kumimoji="0" lang="ko-KR" altLang="en-US" sz="1600">
                <a:latin typeface="Arial" charset="0"/>
                <a:ea typeface="HY견고딕" pitchFamily="18" charset="-127"/>
              </a:rPr>
              <a:t>“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돌아가고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움직이는 것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(Motor)</a:t>
            </a:r>
            <a:r>
              <a:rPr kumimoji="0" lang="en-US" altLang="ko-KR" sz="1600">
                <a:latin typeface="Arial" charset="0"/>
                <a:ea typeface="HY견고딕" pitchFamily="18" charset="-127"/>
              </a:rPr>
              <a:t>”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에만 집중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           M&amp;A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대상업체도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Motor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관련의 요소기술 업체만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Target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으로 매수</a:t>
            </a:r>
          </a:p>
        </p:txBody>
      </p:sp>
      <p:pic>
        <p:nvPicPr>
          <p:cNvPr id="61446" name="Picture 30" descr="그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89063"/>
            <a:ext cx="360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3AE33-76AD-4E11-BD61-96956746883C}" type="slidenum">
              <a:rPr lang="ko-KR" altLang="en-US"/>
              <a:pPr>
                <a:defRPr/>
              </a:pPr>
              <a:t>36</a:t>
            </a:fld>
            <a:endParaRPr lang="ko-KR" altLang="en-US"/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57150" y="209550"/>
            <a:ext cx="76835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京都 </a:t>
            </a:r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社는 왜 강한가</a:t>
            </a:r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</p:txBody>
      </p:sp>
      <p:grpSp>
        <p:nvGrpSpPr>
          <p:cNvPr id="62467" name="Group 5"/>
          <p:cNvGrpSpPr>
            <a:grpSpLocks/>
          </p:cNvGrpSpPr>
          <p:nvPr/>
        </p:nvGrpSpPr>
        <p:grpSpPr bwMode="auto">
          <a:xfrm>
            <a:off x="298450" y="165100"/>
            <a:ext cx="612775" cy="609600"/>
            <a:chOff x="802" y="1071"/>
            <a:chExt cx="386" cy="384"/>
          </a:xfrm>
        </p:grpSpPr>
        <p:grpSp>
          <p:nvGrpSpPr>
            <p:cNvPr id="62472" name="Group 6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74" name="Oval 7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Oval 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Oval 9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7" name="Oval 10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489" name="Oval 11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2490" name="Oval 12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2491" name="Oval 13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2492" name="Oval 14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2493" name="Oval 15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62473" name="Text Box 16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62474" name="Group 17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65" name="Oval 1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6" name="Oval 19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Oval 20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Oval 21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480" name="Oval 22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2481" name="Oval 2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2482" name="Oval 2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2483" name="Oval 2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2484" name="Oval 2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62475" name="Text Box 27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Ⅳ</a:t>
              </a:r>
            </a:p>
          </p:txBody>
        </p:sp>
      </p:grpSp>
      <p:sp>
        <p:nvSpPr>
          <p:cNvPr id="62468" name="AutoShape 28"/>
          <p:cNvSpPr>
            <a:spLocks noChangeArrowheads="1"/>
          </p:cNvSpPr>
          <p:nvPr/>
        </p:nvSpPr>
        <p:spPr bwMode="gray">
          <a:xfrm>
            <a:off x="230188" y="1089025"/>
            <a:ext cx="8662987" cy="5340350"/>
          </a:xfrm>
          <a:prstGeom prst="roundRect">
            <a:avLst>
              <a:gd name="adj" fmla="val 5014"/>
            </a:avLst>
          </a:prstGeom>
          <a:solidFill>
            <a:schemeClr val="bg1"/>
          </a:solidFill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 wrap="none" lIns="97200" tIns="50400" rIns="97200" bIns="50400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62469" name="Text Box 29"/>
          <p:cNvSpPr txBox="1">
            <a:spLocks noChangeArrowheads="1"/>
          </p:cNvSpPr>
          <p:nvPr/>
        </p:nvSpPr>
        <p:spPr bwMode="auto">
          <a:xfrm>
            <a:off x="447675" y="1179513"/>
            <a:ext cx="8372475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ko-KR" sz="20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en-US" sz="2000">
                <a:solidFill>
                  <a:srgbClr val="000066"/>
                </a:solidFill>
                <a:latin typeface="HY견고딕" pitchFamily="18" charset="-127"/>
                <a:ea typeface="HY견고딕" pitchFamily="18" charset="-127"/>
              </a:rPr>
              <a:t>世界 M/S 1位 製品 多數 保有로 景氣變動 影響이 低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村田는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수동부품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個 製品이 M/S 1位(2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位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 1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個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로 市場을 先占 Lead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  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 ※ </a:t>
            </a:r>
            <a:r>
              <a:rPr kumimoji="0" lang="en-US" altLang="en-US" sz="1600">
                <a:latin typeface="HY견고딕" pitchFamily="18" charset="-127"/>
                <a:ea typeface="HY견고딕" pitchFamily="18" charset="-127"/>
              </a:rPr>
              <a:t>MLCC (Multi Layer Ceramic Capacitor)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 sz="1600">
                <a:latin typeface="HY견고딕" pitchFamily="18" charset="-127"/>
                <a:ea typeface="HY견고딕" pitchFamily="18" charset="-127"/>
              </a:rPr>
              <a:t>              Inductor, Common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모드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Filter,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角速度센서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位</a:t>
            </a:r>
            <a:endParaRPr kumimoji="0" lang="en-US" altLang="en-US" sz="160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 - 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ROHM은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1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個(2位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個), Kyocera는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個(2位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1</a:t>
            </a: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個)임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en-US">
                <a:latin typeface="HY견고딕" pitchFamily="18" charset="-127"/>
                <a:ea typeface="HY견고딕" pitchFamily="18" charset="-127"/>
              </a:rPr>
              <a:t>        ※ </a:t>
            </a:r>
            <a:r>
              <a:rPr kumimoji="0" lang="en-US" altLang="en-US" sz="1600">
                <a:latin typeface="HY견고딕" pitchFamily="18" charset="-127"/>
                <a:ea typeface="HY견고딕" pitchFamily="18" charset="-127"/>
              </a:rPr>
              <a:t>ROHM : SBD 1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位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, Discrete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반도체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 2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位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, Chip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저항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位</a:t>
            </a:r>
            <a:endParaRPr kumimoji="0" lang="en-US" altLang="ko-KR" sz="160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            </a:t>
            </a:r>
            <a:r>
              <a:rPr kumimoji="0" lang="en-US" altLang="en-US" sz="1600">
                <a:latin typeface="HY견고딕" pitchFamily="18" charset="-127"/>
                <a:ea typeface="HY견고딕" pitchFamily="18" charset="-127"/>
              </a:rPr>
              <a:t> Kyocera : Ceramic PKG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기판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, TCXO, Tantal Condenser, Crystal 2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位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342900" indent="-342900">
              <a:lnSpc>
                <a:spcPct val="60000"/>
              </a:lnSpc>
              <a:spcBef>
                <a:spcPct val="50000"/>
              </a:spcBef>
            </a:pPr>
            <a:endParaRPr kumimoji="0" lang="en-US" altLang="ko-KR" sz="160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설비의 自體設計 </a:t>
            </a:r>
            <a:r>
              <a:rPr kumimoji="0"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/ </a:t>
            </a:r>
            <a:r>
              <a:rPr kumimoji="0"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自作 능력 보유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대부분의 설비를 내부 설계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자작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개선하고 있으며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 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       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중고 설비의 염가 인수 후 개선 등으로 설비 투자의 절감은 물론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   공기 단축 및 합리화 도모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제품에 대한 기술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지식이 완벽하기 때문에 自作 가능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      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※ </a:t>
            </a:r>
            <a:r>
              <a:rPr kumimoji="0" lang="en-US" altLang="ko-KR" sz="1600">
                <a:latin typeface="Arial" charset="0"/>
                <a:ea typeface="HY견고딕" pitchFamily="18" charset="-127"/>
              </a:rPr>
              <a:t>“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설비를 사서 생산하는 것은 인건비 장사에 불과하다</a:t>
            </a:r>
            <a:r>
              <a:rPr kumimoji="0" lang="ko-KR" altLang="en-US" sz="1600">
                <a:latin typeface="Arial" charset="0"/>
                <a:ea typeface="HY견고딕" pitchFamily="18" charset="-127"/>
              </a:rPr>
              <a:t>”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; ROHM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創業者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佐藤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</a:p>
        </p:txBody>
      </p:sp>
      <p:pic>
        <p:nvPicPr>
          <p:cNvPr id="62470" name="Picture 30" descr="그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1101725"/>
            <a:ext cx="360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31" descr="그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4025900"/>
            <a:ext cx="3603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62292BB5-DD31-4A5C-97A6-A48D45511670}" type="slidenum">
              <a:rPr lang="ko-KR" altLang="en-US"/>
              <a:pPr>
                <a:defRPr/>
              </a:pPr>
              <a:t>37</a:t>
            </a:fld>
            <a:endParaRPr lang="ko-KR" altLang="en-US"/>
          </a:p>
        </p:txBody>
      </p:sp>
      <p:sp>
        <p:nvSpPr>
          <p:cNvPr id="63490" name="AutoShape 28"/>
          <p:cNvSpPr>
            <a:spLocks noChangeArrowheads="1"/>
          </p:cNvSpPr>
          <p:nvPr/>
        </p:nvSpPr>
        <p:spPr bwMode="gray">
          <a:xfrm>
            <a:off x="250825" y="1100138"/>
            <a:ext cx="8713788" cy="5400675"/>
          </a:xfrm>
          <a:prstGeom prst="roundRect">
            <a:avLst>
              <a:gd name="adj" fmla="val 5014"/>
            </a:avLst>
          </a:prstGeom>
          <a:solidFill>
            <a:schemeClr val="bg1"/>
          </a:solidFill>
          <a:ln w="34925" algn="ctr">
            <a:solidFill>
              <a:schemeClr val="accent2"/>
            </a:solidFill>
            <a:round/>
            <a:headEnd/>
            <a:tailEnd/>
          </a:ln>
        </p:spPr>
        <p:txBody>
          <a:bodyPr wrap="none" lIns="97200" tIns="50400" rIns="97200" bIns="50400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63491" name="Text Box 29"/>
          <p:cNvSpPr txBox="1">
            <a:spLocks noChangeArrowheads="1"/>
          </p:cNvSpPr>
          <p:nvPr/>
        </p:nvSpPr>
        <p:spPr bwMode="auto">
          <a:xfrm>
            <a:off x="366713" y="1114425"/>
            <a:ext cx="867568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30000"/>
              </a:lnSpc>
              <a:spcBef>
                <a:spcPct val="50000"/>
              </a:spcBef>
            </a:pPr>
            <a:r>
              <a:rPr kumimoji="0"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0"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개발</a:t>
            </a:r>
            <a:r>
              <a:rPr kumimoji="0" lang="en-US" altLang="ko-KR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생산의 분업 체제 운영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원가경쟁력으로 무장한 생산전문 자회사 체제 유지로 본사와 자회사간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   철저한 分業體制로 운영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村田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18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개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 ROHM 10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개의 생산자회사 보유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     -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생산인력의 계약직 유지로 인력의 伸縮的 운영이 가능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kumimoji="0" lang="ko-KR" altLang="en-US" sz="60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 sz="2000">
                <a:solidFill>
                  <a:srgbClr val="000099"/>
                </a:solidFill>
                <a:latin typeface="HY견고딕" pitchFamily="18" charset="-127"/>
                <a:ea typeface="HY견고딕" pitchFamily="18" charset="-127"/>
              </a:rPr>
              <a:t>    연구개발 중심의 기업경영 및 인재육성 교육에 힘을 쏟고 있음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村田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 ROHM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은 연구개발비율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7∼11%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유지</a:t>
            </a:r>
            <a:endParaRPr kumimoji="0" lang="ko-KR" altLang="en-US" sz="1600"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        ▷ 村田의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R&amp;D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전략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素材로부터의 一貫 연구 체제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                                       技術의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Black Box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化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                                        製品의 </a:t>
            </a:r>
            <a:r>
              <a:rPr kumimoji="0" lang="en-US" altLang="ko-KR" sz="1600">
                <a:latin typeface="HY견고딕" pitchFamily="18" charset="-127"/>
                <a:ea typeface="HY견고딕" pitchFamily="18" charset="-127"/>
              </a:rPr>
              <a:t>Module</a:t>
            </a:r>
            <a:r>
              <a:rPr kumimoji="0" lang="ko-KR" altLang="en-US" sz="1600">
                <a:latin typeface="HY견고딕" pitchFamily="18" charset="-127"/>
                <a:ea typeface="HY견고딕" pitchFamily="18" charset="-127"/>
              </a:rPr>
              <a:t>化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연구개발 인력의 집중 육성 및 기술 우위의 기업경영 유지</a:t>
            </a:r>
            <a:endParaRPr kumimoji="0" lang="ko-KR" altLang="en-US" sz="2000">
              <a:solidFill>
                <a:srgbClr val="000099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- KYOCERA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의 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Ameba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經營은 所屬員의 능력이 요구되기 때문에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        사내 교육 시스템이 잘되어 있고</a:t>
            </a: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kumimoji="0" lang="en-US" altLang="ko-KR">
                <a:latin typeface="HY견고딕" pitchFamily="18" charset="-127"/>
                <a:ea typeface="HY견고딕" pitchFamily="18" charset="-127"/>
              </a:rPr>
              <a:t>        </a:t>
            </a:r>
            <a:r>
              <a:rPr kumimoji="0" lang="ko-KR" altLang="en-US">
                <a:latin typeface="HY견고딕" pitchFamily="18" charset="-127"/>
                <a:ea typeface="HY견고딕" pitchFamily="18" charset="-127"/>
              </a:rPr>
              <a:t>교육의 중요성에 대한 인식이 사내 저변까지 침투되어 있음</a:t>
            </a:r>
          </a:p>
        </p:txBody>
      </p:sp>
      <p:pic>
        <p:nvPicPr>
          <p:cNvPr id="63492" name="Picture 30" descr="그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067050"/>
            <a:ext cx="3730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31" descr="그림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338263"/>
            <a:ext cx="373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Text Box 58"/>
          <p:cNvSpPr txBox="1">
            <a:spLocks noChangeArrowheads="1"/>
          </p:cNvSpPr>
          <p:nvPr/>
        </p:nvSpPr>
        <p:spPr bwMode="auto">
          <a:xfrm>
            <a:off x="57150" y="220663"/>
            <a:ext cx="76835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     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京都 </a:t>
            </a:r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3</a:t>
            </a: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社는 왜 강한가</a:t>
            </a:r>
            <a:r>
              <a:rPr kumimoji="0" lang="en-US" altLang="ko-KR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</p:txBody>
      </p:sp>
      <p:grpSp>
        <p:nvGrpSpPr>
          <p:cNvPr id="63495" name="Group 59"/>
          <p:cNvGrpSpPr>
            <a:grpSpLocks/>
          </p:cNvGrpSpPr>
          <p:nvPr/>
        </p:nvGrpSpPr>
        <p:grpSpPr bwMode="auto">
          <a:xfrm>
            <a:off x="298450" y="176213"/>
            <a:ext cx="612775" cy="609600"/>
            <a:chOff x="802" y="1071"/>
            <a:chExt cx="386" cy="384"/>
          </a:xfrm>
        </p:grpSpPr>
        <p:grpSp>
          <p:nvGrpSpPr>
            <p:cNvPr id="63496" name="Group 60"/>
            <p:cNvGrpSpPr>
              <a:grpSpLocks/>
            </p:cNvGrpSpPr>
            <p:nvPr/>
          </p:nvGrpSpPr>
          <p:grpSpPr bwMode="auto">
            <a:xfrm>
              <a:off x="816" y="1071"/>
              <a:ext cx="372" cy="384"/>
              <a:chOff x="816" y="1872"/>
              <a:chExt cx="384" cy="384"/>
            </a:xfrm>
          </p:grpSpPr>
          <p:sp>
            <p:nvSpPr>
              <p:cNvPr id="24" name="Oval 61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62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63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Oval 64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13" name="Oval 65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3514" name="Oval 66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3515" name="Oval 67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3516" name="Oval 68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3517" name="Oval 69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63497" name="Text Box 70"/>
            <p:cNvSpPr txBox="1">
              <a:spLocks noChangeArrowheads="1"/>
            </p:cNvSpPr>
            <p:nvPr/>
          </p:nvSpPr>
          <p:spPr bwMode="gray">
            <a:xfrm>
              <a:off x="854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Ⅰ</a:t>
              </a:r>
            </a:p>
          </p:txBody>
        </p:sp>
        <p:grpSp>
          <p:nvGrpSpPr>
            <p:cNvPr id="63498" name="Group 71"/>
            <p:cNvGrpSpPr>
              <a:grpSpLocks/>
            </p:cNvGrpSpPr>
            <p:nvPr/>
          </p:nvGrpSpPr>
          <p:grpSpPr bwMode="auto">
            <a:xfrm>
              <a:off x="802" y="1071"/>
              <a:ext cx="372" cy="384"/>
              <a:chOff x="816" y="1872"/>
              <a:chExt cx="384" cy="384"/>
            </a:xfrm>
          </p:grpSpPr>
          <p:sp>
            <p:nvSpPr>
              <p:cNvPr id="15" name="Oval 72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7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74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75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504" name="Oval 76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3505" name="Oval 77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3506" name="Oval 78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3507" name="Oval 79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63508" name="Oval 80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</p:grpSp>
        <p:sp>
          <p:nvSpPr>
            <p:cNvPr id="63499" name="Text Box 81"/>
            <p:cNvSpPr txBox="1">
              <a:spLocks noChangeArrowheads="1"/>
            </p:cNvSpPr>
            <p:nvPr/>
          </p:nvSpPr>
          <p:spPr bwMode="gray">
            <a:xfrm>
              <a:off x="840" y="1102"/>
              <a:ext cx="30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kumimoji="0" lang="en-US" altLang="ko-KR" sz="2400">
                  <a:solidFill>
                    <a:srgbClr val="000000"/>
                  </a:solidFill>
                  <a:latin typeface="Arial" charset="0"/>
                  <a:ea typeface="신명조 약자" pitchFamily="18" charset="-127"/>
                </a:rPr>
                <a:t>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제목 3"/>
          <p:cNvSpPr>
            <a:spLocks noGrp="1"/>
          </p:cNvSpPr>
          <p:nvPr>
            <p:ph type="title" idx="4294967295"/>
          </p:nvPr>
        </p:nvSpPr>
        <p:spPr>
          <a:xfrm>
            <a:off x="4572000" y="1643063"/>
            <a:ext cx="4572000" cy="1143000"/>
          </a:xfrm>
        </p:spPr>
        <p:txBody>
          <a:bodyPr/>
          <a:lstStyle/>
          <a:p>
            <a:r>
              <a:rPr lang="ko-KR" altLang="en-US" sz="3600" smtClean="0">
                <a:solidFill>
                  <a:schemeClr val="bg1"/>
                </a:solidFill>
              </a:rPr>
              <a:t>산업의 중심이동</a:t>
            </a:r>
            <a:r>
              <a:rPr lang="en-US" altLang="ko-KR" sz="3600" smtClean="0">
                <a:solidFill>
                  <a:schemeClr val="bg1"/>
                </a:solidFill>
              </a:rPr>
              <a:t/>
            </a:r>
            <a:br>
              <a:rPr lang="en-US" altLang="ko-KR" sz="3600" smtClean="0">
                <a:solidFill>
                  <a:schemeClr val="bg1"/>
                </a:solidFill>
              </a:rPr>
            </a:br>
            <a:r>
              <a:rPr lang="en-US" altLang="ko-KR" sz="3600" smtClean="0">
                <a:solidFill>
                  <a:schemeClr val="bg1"/>
                </a:solidFill>
              </a:rPr>
              <a:t>(</a:t>
            </a:r>
            <a:r>
              <a:rPr lang="ko-KR" altLang="en-US" sz="3600" smtClean="0">
                <a:solidFill>
                  <a:schemeClr val="bg1"/>
                </a:solidFill>
              </a:rPr>
              <a:t>조선</a:t>
            </a:r>
            <a:r>
              <a:rPr lang="en-US" altLang="ko-KR" sz="3600" smtClean="0">
                <a:solidFill>
                  <a:schemeClr val="bg1"/>
                </a:solidFill>
              </a:rPr>
              <a:t>,</a:t>
            </a:r>
            <a:r>
              <a:rPr lang="ko-KR" altLang="en-US" sz="3600" smtClean="0">
                <a:solidFill>
                  <a:schemeClr val="bg1"/>
                </a:solidFill>
              </a:rPr>
              <a:t>반도체</a:t>
            </a:r>
            <a:r>
              <a:rPr lang="en-US" altLang="ko-KR" sz="3600" smtClean="0">
                <a:solidFill>
                  <a:schemeClr val="bg1"/>
                </a:solidFill>
              </a:rPr>
              <a:t>)</a:t>
            </a:r>
            <a:endParaRPr lang="ko-KR" altLang="en-US" sz="3600" smtClean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  <a:p>
            <a:pPr algn="ctr"/>
            <a:endParaRPr kumimoji="0" lang="en-US" altLang="ja-JP">
              <a:solidFill>
                <a:schemeClr val="accent2"/>
              </a:solidFill>
              <a:latin typeface="맑은 고딕"/>
              <a:ea typeface="MS PGothic" pitchFamily="34" charset="-128"/>
            </a:endParaRPr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0" y="3400425"/>
          <a:ext cx="4608513" cy="3457575"/>
        </p:xfrm>
        <a:graphic>
          <a:graphicData uri="http://schemas.openxmlformats.org/presentationml/2006/ole">
            <p:oleObj spid="_x0000_s75780" name="Image" r:id="rId3" imgW="8749206" imgH="6565079" progId="">
              <p:embed/>
            </p:oleObj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0" y="26988"/>
            <a:ext cx="4572000" cy="6858000"/>
          </a:xfrm>
          <a:prstGeom prst="rect">
            <a:avLst/>
          </a:prstGeom>
          <a:solidFill>
            <a:srgbClr val="0140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en-US" altLang="ja-JP" sz="3200" b="1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 </a:t>
            </a:r>
          </a:p>
          <a:p>
            <a:pPr algn="ctr"/>
            <a:endParaRPr kumimoji="0" lang="ja-JP" altLang="en-US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ja-JP" altLang="en-US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en-US" altLang="ja-JP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  <a:p>
            <a:pPr algn="ctr"/>
            <a:endParaRPr kumimoji="0" lang="en-US" altLang="ja-JP" sz="240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75782" name="제목 개체 틀 1"/>
          <p:cNvSpPr>
            <a:spLocks noGrp="1"/>
          </p:cNvSpPr>
          <p:nvPr>
            <p:ph type="title" idx="4294967295"/>
          </p:nvPr>
        </p:nvSpPr>
        <p:spPr>
          <a:xfrm>
            <a:off x="4643438" y="1844675"/>
            <a:ext cx="4537075" cy="1143000"/>
          </a:xfrm>
          <a:noFill/>
        </p:spPr>
        <p:txBody>
          <a:bodyPr/>
          <a:lstStyle/>
          <a:p>
            <a:r>
              <a:rPr lang="ko-KR" altLang="en-US" sz="3200" smtClean="0">
                <a:solidFill>
                  <a:schemeClr val="bg1"/>
                </a:solidFill>
              </a:rPr>
              <a:t>産業의 중심이동</a:t>
            </a:r>
            <a:br>
              <a:rPr lang="ko-KR" altLang="en-US" sz="3200" smtClean="0">
                <a:solidFill>
                  <a:schemeClr val="bg1"/>
                </a:solidFill>
              </a:rPr>
            </a:br>
            <a:r>
              <a:rPr lang="en-US" altLang="ko-KR" sz="3200" smtClean="0">
                <a:solidFill>
                  <a:schemeClr val="bg1"/>
                </a:solidFill>
              </a:rPr>
              <a:t>(</a:t>
            </a:r>
            <a:r>
              <a:rPr lang="ko-KR" altLang="en-US" sz="3200" smtClean="0">
                <a:solidFill>
                  <a:schemeClr val="bg1"/>
                </a:solidFill>
              </a:rPr>
              <a:t>造船</a:t>
            </a:r>
            <a:r>
              <a:rPr lang="en-US" altLang="ko-KR" sz="3200" smtClean="0">
                <a:solidFill>
                  <a:schemeClr val="bg1"/>
                </a:solidFill>
              </a:rPr>
              <a:t>, </a:t>
            </a:r>
            <a:r>
              <a:rPr lang="ko-KR" altLang="en-US" sz="3200" smtClean="0">
                <a:solidFill>
                  <a:schemeClr val="bg1"/>
                </a:solidFill>
              </a:rPr>
              <a:t>半導體</a:t>
            </a:r>
            <a:r>
              <a:rPr lang="en-US" altLang="ko-KR" sz="320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그림 18" descr="Napoleon(1850).jpg"/>
          <p:cNvPicPr>
            <a:picLocks noChangeAspect="1"/>
          </p:cNvPicPr>
          <p:nvPr/>
        </p:nvPicPr>
        <p:blipFill>
          <a:blip r:embed="rId2" cstate="print">
            <a:lum bright="38000" contrast="28000"/>
          </a:blip>
          <a:srcRect/>
          <a:stretch>
            <a:fillRect/>
          </a:stretch>
        </p:blipFill>
        <p:spPr bwMode="auto">
          <a:xfrm>
            <a:off x="0" y="1071563"/>
            <a:ext cx="914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제목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>
                <a:solidFill>
                  <a:schemeClr val="bg1"/>
                </a:solidFill>
              </a:rPr>
              <a:t>造船산업</a:t>
            </a:r>
          </a:p>
        </p:txBody>
      </p:sp>
      <p:sp>
        <p:nvSpPr>
          <p:cNvPr id="4" name="슬라이드 번호 개체 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A140912-344E-4D55-A696-4C3B4E451AA9}" type="slidenum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71438" y="1143000"/>
            <a:ext cx="1643062" cy="785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ko-KR" altLang="en-US" sz="2400">
                <a:solidFill>
                  <a:srgbClr val="FFFFFF"/>
                </a:solidFill>
                <a:cs typeface="맑은 고딕"/>
              </a:rPr>
              <a:t>英國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143125" y="1143000"/>
            <a:ext cx="1643063" cy="785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ko-KR" altLang="en-US" sz="2400">
                <a:solidFill>
                  <a:srgbClr val="FFFFFF"/>
                </a:solidFill>
                <a:cs typeface="맑은 고딕"/>
              </a:rPr>
              <a:t>美國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214813" y="1143000"/>
            <a:ext cx="1643062" cy="785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ko-KR" altLang="en-US" sz="2400">
                <a:solidFill>
                  <a:srgbClr val="FFFFFF"/>
                </a:solidFill>
                <a:cs typeface="맑은 고딕"/>
              </a:rPr>
              <a:t>日本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6286500" y="1143000"/>
            <a:ext cx="1643063" cy="7858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ko-KR" altLang="en-US" sz="2400">
                <a:solidFill>
                  <a:srgbClr val="FFFFFF"/>
                </a:solidFill>
                <a:cs typeface="맑은 고딕"/>
              </a:rPr>
              <a:t>韓國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1714500" y="1285875"/>
            <a:ext cx="35718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3786188" y="1285875"/>
            <a:ext cx="357187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857875" y="1285875"/>
            <a:ext cx="357188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7929563" y="1285875"/>
            <a:ext cx="357187" cy="571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76813" name="TextBox 12"/>
          <p:cNvSpPr txBox="1">
            <a:spLocks noChangeArrowheads="1"/>
          </p:cNvSpPr>
          <p:nvPr/>
        </p:nvSpPr>
        <p:spPr bwMode="auto">
          <a:xfrm>
            <a:off x="8274050" y="1285875"/>
            <a:ext cx="958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400">
                <a:latin typeface="맑은 고딕"/>
                <a:ea typeface="맑은 고딕"/>
              </a:rPr>
              <a:t>中國</a:t>
            </a:r>
            <a:r>
              <a:rPr kumimoji="0" lang="en-US" altLang="ko-KR" sz="2400">
                <a:latin typeface="맑은 고딕"/>
                <a:ea typeface="맑은 고딕"/>
              </a:rPr>
              <a:t>?</a:t>
            </a:r>
            <a:endParaRPr kumimoji="0" lang="ko-KR" altLang="en-US" sz="2400">
              <a:latin typeface="맑은 고딕"/>
              <a:ea typeface="맑은 고딕"/>
            </a:endParaRPr>
          </a:p>
        </p:txBody>
      </p:sp>
      <p:sp>
        <p:nvSpPr>
          <p:cNvPr id="76814" name="TextBox 13"/>
          <p:cNvSpPr txBox="1">
            <a:spLocks noChangeArrowheads="1"/>
          </p:cNvSpPr>
          <p:nvPr/>
        </p:nvSpPr>
        <p:spPr bwMode="auto">
          <a:xfrm>
            <a:off x="428625" y="2000250"/>
            <a:ext cx="92392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kumimoji="0" lang="ko-KR" altLang="en-US" sz="2400">
                <a:latin typeface="맑은 고딕"/>
                <a:ea typeface="맑은 고딕"/>
              </a:rPr>
              <a:t>증기기관선으로 </a:t>
            </a:r>
            <a:r>
              <a:rPr kumimoji="0" lang="en-US" altLang="ko-KR" sz="2400">
                <a:latin typeface="맑은 고딕"/>
                <a:ea typeface="맑은 고딕"/>
              </a:rPr>
              <a:t>1920</a:t>
            </a:r>
            <a:r>
              <a:rPr kumimoji="0" lang="ko-KR" altLang="en-US" sz="2400">
                <a:latin typeface="맑은 고딕"/>
                <a:ea typeface="맑은 고딕"/>
              </a:rPr>
              <a:t>년대까지</a:t>
            </a:r>
            <a:endParaRPr kumimoji="0" lang="en-US" altLang="ko-KR" sz="2400">
              <a:latin typeface="맑은 고딕"/>
              <a:ea typeface="맑은 고딕"/>
            </a:endParaRPr>
          </a:p>
          <a:p>
            <a:r>
              <a:rPr kumimoji="0" lang="en-US" altLang="ko-KR" sz="2400">
                <a:latin typeface="맑은 고딕"/>
                <a:ea typeface="맑은 고딕"/>
              </a:rPr>
              <a:t>50</a:t>
            </a:r>
            <a:r>
              <a:rPr kumimoji="0" lang="ko-KR" altLang="en-US" sz="2400">
                <a:latin typeface="맑은 고딕"/>
                <a:ea typeface="맑은 고딕"/>
              </a:rPr>
              <a:t>여년동안 독점적 지위 유지</a:t>
            </a:r>
          </a:p>
        </p:txBody>
      </p:sp>
      <p:sp>
        <p:nvSpPr>
          <p:cNvPr id="76815" name="TextBox 14"/>
          <p:cNvSpPr txBox="1">
            <a:spLocks noChangeArrowheads="1"/>
          </p:cNvSpPr>
          <p:nvPr/>
        </p:nvSpPr>
        <p:spPr bwMode="auto">
          <a:xfrm>
            <a:off x="2351088" y="2000250"/>
            <a:ext cx="1292225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kumimoji="0" lang="ko-KR" altLang="en-US" sz="2400">
                <a:latin typeface="맑은 고딕"/>
                <a:ea typeface="맑은 고딕"/>
              </a:rPr>
              <a:t>항공산업의 블록</a:t>
            </a:r>
            <a:r>
              <a:rPr kumimoji="0" lang="en-US" altLang="ko-KR" sz="2400">
                <a:latin typeface="맑은 고딕"/>
                <a:ea typeface="맑은 고딕"/>
              </a:rPr>
              <a:t>,</a:t>
            </a:r>
            <a:r>
              <a:rPr kumimoji="0" lang="ko-KR" altLang="en-US" sz="2400">
                <a:latin typeface="맑은 고딕"/>
                <a:ea typeface="맑은 고딕"/>
              </a:rPr>
              <a:t>모듈공법을 도입</a:t>
            </a:r>
            <a:endParaRPr kumimoji="0" lang="en-US" altLang="ko-KR" sz="2400">
              <a:latin typeface="맑은 고딕"/>
              <a:ea typeface="맑은 고딕"/>
            </a:endParaRPr>
          </a:p>
          <a:p>
            <a:r>
              <a:rPr kumimoji="0" lang="ko-KR" altLang="en-US" sz="2400">
                <a:latin typeface="맑은 고딕"/>
                <a:ea typeface="맑은 고딕"/>
              </a:rPr>
              <a:t>항공모함</a:t>
            </a:r>
            <a:r>
              <a:rPr kumimoji="0" lang="en-US" altLang="ko-KR" sz="2400">
                <a:latin typeface="맑은 고딕"/>
                <a:ea typeface="맑은 고딕"/>
              </a:rPr>
              <a:t>,</a:t>
            </a:r>
            <a:r>
              <a:rPr kumimoji="0" lang="ko-KR" altLang="en-US" sz="2400">
                <a:latin typeface="맑은 고딕"/>
                <a:ea typeface="맑은 고딕"/>
              </a:rPr>
              <a:t>잠수함</a:t>
            </a:r>
            <a:r>
              <a:rPr kumimoji="0" lang="en-US" altLang="ko-KR" sz="2400">
                <a:latin typeface="맑은 고딕"/>
                <a:ea typeface="맑은 고딕"/>
              </a:rPr>
              <a:t>,</a:t>
            </a:r>
            <a:r>
              <a:rPr kumimoji="0" lang="ko-KR" altLang="en-US" sz="2400">
                <a:latin typeface="맑은 고딕"/>
                <a:ea typeface="맑은 고딕"/>
              </a:rPr>
              <a:t>구축함 등으로</a:t>
            </a:r>
            <a:endParaRPr kumimoji="0" lang="en-US" altLang="ko-KR" sz="2400">
              <a:latin typeface="맑은 고딕"/>
              <a:ea typeface="맑은 고딕"/>
            </a:endParaRPr>
          </a:p>
          <a:p>
            <a:r>
              <a:rPr kumimoji="0" lang="en-US" altLang="ko-KR" sz="2400">
                <a:latin typeface="맑은 고딕"/>
                <a:ea typeface="맑은 고딕"/>
              </a:rPr>
              <a:t>1950</a:t>
            </a:r>
            <a:r>
              <a:rPr kumimoji="0" lang="ko-KR" altLang="en-US" sz="2400">
                <a:latin typeface="맑은 고딕"/>
                <a:ea typeface="맑은 고딕"/>
              </a:rPr>
              <a:t>년대까지 세계시장 장악</a:t>
            </a:r>
          </a:p>
        </p:txBody>
      </p:sp>
      <p:sp>
        <p:nvSpPr>
          <p:cNvPr id="76816" name="TextBox 15"/>
          <p:cNvSpPr txBox="1">
            <a:spLocks noChangeArrowheads="1"/>
          </p:cNvSpPr>
          <p:nvPr/>
        </p:nvSpPr>
        <p:spPr bwMode="auto">
          <a:xfrm>
            <a:off x="4429125" y="2000250"/>
            <a:ext cx="129381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kumimoji="0" lang="ko-KR" altLang="en-US" sz="2400">
                <a:latin typeface="맑은 고딕"/>
                <a:ea typeface="맑은 고딕"/>
              </a:rPr>
              <a:t>미국의 도크</a:t>
            </a:r>
            <a:r>
              <a:rPr kumimoji="0" lang="en-US" altLang="ko-KR" sz="2400">
                <a:latin typeface="맑은 고딕"/>
                <a:ea typeface="맑은 고딕"/>
              </a:rPr>
              <a:t>,</a:t>
            </a:r>
            <a:r>
              <a:rPr kumimoji="0" lang="ko-KR" altLang="en-US" sz="2400">
                <a:latin typeface="맑은 고딕"/>
                <a:ea typeface="맑은 고딕"/>
              </a:rPr>
              <a:t>블록공법 등 기술을</a:t>
            </a:r>
            <a:endParaRPr kumimoji="0" lang="en-US" altLang="ko-KR" sz="2400">
              <a:latin typeface="맑은 고딕"/>
              <a:ea typeface="맑은 고딕"/>
            </a:endParaRPr>
          </a:p>
          <a:p>
            <a:r>
              <a:rPr kumimoji="0" lang="ko-KR" altLang="en-US" sz="2400">
                <a:latin typeface="맑은 고딕"/>
                <a:ea typeface="맑은 고딕"/>
              </a:rPr>
              <a:t>도입</a:t>
            </a:r>
            <a:r>
              <a:rPr kumimoji="0" lang="en-US" altLang="ko-KR" sz="2400">
                <a:latin typeface="맑은 고딕"/>
                <a:ea typeface="맑은 고딕"/>
              </a:rPr>
              <a:t>,</a:t>
            </a:r>
            <a:r>
              <a:rPr kumimoji="0" lang="ko-KR" altLang="en-US" sz="2400">
                <a:latin typeface="맑은 고딕"/>
                <a:ea typeface="맑은 고딕"/>
              </a:rPr>
              <a:t>철강산업과 노동력을</a:t>
            </a:r>
            <a:r>
              <a:rPr kumimoji="0" lang="en-US" altLang="ko-KR" sz="2400">
                <a:latin typeface="맑은 고딕"/>
                <a:ea typeface="맑은 고딕"/>
              </a:rPr>
              <a:t> </a:t>
            </a:r>
            <a:r>
              <a:rPr kumimoji="0" lang="ko-KR" altLang="en-US" sz="2400">
                <a:latin typeface="맑은 고딕"/>
                <a:ea typeface="맑은 고딕"/>
              </a:rPr>
              <a:t>기반</a:t>
            </a:r>
            <a:endParaRPr kumimoji="0" lang="en-US" altLang="ko-KR" sz="2400">
              <a:latin typeface="맑은 고딕"/>
              <a:ea typeface="맑은 고딕"/>
            </a:endParaRPr>
          </a:p>
          <a:p>
            <a:r>
              <a:rPr kumimoji="0" lang="ko-KR" altLang="en-US" sz="2400">
                <a:latin typeface="맑은 고딕"/>
                <a:ea typeface="맑은 고딕"/>
              </a:rPr>
              <a:t>으로 </a:t>
            </a:r>
            <a:r>
              <a:rPr kumimoji="0" lang="en-US" altLang="ko-KR" sz="2400">
                <a:latin typeface="맑은 고딕"/>
                <a:ea typeface="맑은 고딕"/>
              </a:rPr>
              <a:t>1950</a:t>
            </a:r>
            <a:r>
              <a:rPr kumimoji="0" lang="ko-KR" altLang="en-US" sz="2400">
                <a:latin typeface="맑은 고딕"/>
                <a:ea typeface="맑은 고딕"/>
              </a:rPr>
              <a:t>년대 이후 독점적</a:t>
            </a:r>
            <a:r>
              <a:rPr kumimoji="0" lang="en-US" altLang="ko-KR" sz="2400">
                <a:latin typeface="맑은 고딕"/>
                <a:ea typeface="맑은 고딕"/>
              </a:rPr>
              <a:t> </a:t>
            </a:r>
            <a:r>
              <a:rPr kumimoji="0" lang="ko-KR" altLang="en-US" sz="2400">
                <a:latin typeface="맑은 고딕"/>
                <a:ea typeface="맑은 고딕"/>
              </a:rPr>
              <a:t>지위 </a:t>
            </a:r>
          </a:p>
        </p:txBody>
      </p:sp>
      <p:sp>
        <p:nvSpPr>
          <p:cNvPr id="76817" name="TextBox 16"/>
          <p:cNvSpPr txBox="1">
            <a:spLocks noChangeArrowheads="1"/>
          </p:cNvSpPr>
          <p:nvPr/>
        </p:nvSpPr>
        <p:spPr bwMode="auto">
          <a:xfrm>
            <a:off x="6429375" y="2000250"/>
            <a:ext cx="1293813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kumimoji="0" lang="ko-KR" altLang="en-US" sz="2400">
                <a:latin typeface="맑은 고딕"/>
                <a:ea typeface="맑은 고딕"/>
              </a:rPr>
              <a:t>현재 세계 </a:t>
            </a:r>
            <a:r>
              <a:rPr kumimoji="0" lang="en-US" altLang="ko-KR" sz="2400">
                <a:latin typeface="맑은 고딕"/>
                <a:ea typeface="맑은 고딕"/>
              </a:rPr>
              <a:t>1,2,3</a:t>
            </a:r>
            <a:r>
              <a:rPr kumimoji="0" lang="ko-KR" altLang="en-US" sz="2400">
                <a:latin typeface="맑은 고딕"/>
                <a:ea typeface="맑은 고딕"/>
              </a:rPr>
              <a:t>위의 조선소는</a:t>
            </a:r>
            <a:endParaRPr kumimoji="0" lang="en-US" altLang="ko-KR" sz="2400">
              <a:latin typeface="맑은 고딕"/>
              <a:ea typeface="맑은 고딕"/>
            </a:endParaRPr>
          </a:p>
          <a:p>
            <a:r>
              <a:rPr kumimoji="0" lang="ko-KR" altLang="en-US" sz="2400">
                <a:latin typeface="맑은 고딕"/>
                <a:ea typeface="맑은 고딕"/>
              </a:rPr>
              <a:t>모두 한국</a:t>
            </a:r>
            <a:r>
              <a:rPr kumimoji="0" lang="en-US" altLang="ko-KR" sz="2400">
                <a:latin typeface="맑은 고딕"/>
                <a:ea typeface="맑은 고딕"/>
              </a:rPr>
              <a:t>,</a:t>
            </a:r>
            <a:r>
              <a:rPr kumimoji="0" lang="ko-KR" altLang="en-US" sz="2400">
                <a:latin typeface="맑은 고딕"/>
                <a:ea typeface="맑은 고딕"/>
              </a:rPr>
              <a:t>우수 인재의 양성과</a:t>
            </a:r>
            <a:endParaRPr kumimoji="0" lang="en-US" altLang="ko-KR" sz="2400">
              <a:latin typeface="맑은 고딕"/>
              <a:ea typeface="맑은 고딕"/>
            </a:endParaRPr>
          </a:p>
          <a:p>
            <a:r>
              <a:rPr kumimoji="0" lang="ko-KR" altLang="en-US" sz="2400">
                <a:latin typeface="맑은 고딕"/>
                <a:ea typeface="맑은 고딕"/>
              </a:rPr>
              <a:t>맞춤형 배로</a:t>
            </a:r>
            <a:r>
              <a:rPr kumimoji="0" lang="en-US" altLang="ko-KR" sz="2400">
                <a:latin typeface="맑은 고딕"/>
                <a:ea typeface="맑은 고딕"/>
              </a:rPr>
              <a:t> </a:t>
            </a:r>
            <a:r>
              <a:rPr kumimoji="0" lang="ko-KR" altLang="en-US" sz="2400">
                <a:latin typeface="맑은 고딕"/>
                <a:ea typeface="맑은 고딕"/>
              </a:rPr>
              <a:t>일본을 극복</a:t>
            </a:r>
            <a:endParaRPr kumimoji="0" lang="en-US" altLang="ko-KR" sz="2400"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72062"/>
          </a:xfrm>
        </p:spPr>
        <p:txBody>
          <a:bodyPr>
            <a:normAutofit/>
          </a:bodyPr>
          <a:lstStyle/>
          <a:p>
            <a:r>
              <a:rPr lang="en-US" altLang="ja-JP" smtClean="0"/>
              <a:t>1977</a:t>
            </a:r>
            <a:r>
              <a:rPr lang="ko-KR" altLang="en-US" smtClean="0"/>
              <a:t>년</a:t>
            </a:r>
            <a:r>
              <a:rPr lang="en-US" altLang="ko-KR" smtClean="0"/>
              <a:t>, </a:t>
            </a:r>
            <a:r>
              <a:rPr lang="ja-JP" altLang="en-US" smtClean="0"/>
              <a:t>石川島播磨重工業</a:t>
            </a:r>
            <a:r>
              <a:rPr lang="en-US" altLang="ja-JP" smtClean="0"/>
              <a:t>(IHI)</a:t>
            </a:r>
          </a:p>
          <a:p>
            <a:pPr lvl="1"/>
            <a:r>
              <a:rPr lang="ko-KR" altLang="en-US" smtClean="0"/>
              <a:t>연료전지 </a:t>
            </a:r>
            <a:r>
              <a:rPr lang="en-US" altLang="ko-KR" smtClean="0"/>
              <a:t>(SOFC) </a:t>
            </a:r>
            <a:r>
              <a:rPr lang="ko-KR" altLang="en-US" smtClean="0"/>
              <a:t>연구</a:t>
            </a:r>
            <a:endParaRPr lang="en-US" altLang="ko-KR" smtClean="0"/>
          </a:p>
          <a:p>
            <a:pPr lvl="1"/>
            <a:r>
              <a:rPr lang="ko-KR" altLang="en-US" smtClean="0"/>
              <a:t>유황박테리아 연구</a:t>
            </a:r>
            <a:endParaRPr lang="en-US" altLang="ko-KR" smtClean="0"/>
          </a:p>
          <a:p>
            <a:r>
              <a:rPr lang="en-US" altLang="ko-KR" smtClean="0"/>
              <a:t>2004</a:t>
            </a:r>
            <a:r>
              <a:rPr lang="ko-KR" altLang="en-US" smtClean="0"/>
              <a:t>년</a:t>
            </a:r>
            <a:r>
              <a:rPr lang="en-US" altLang="ko-KR" smtClean="0"/>
              <a:t>, </a:t>
            </a:r>
            <a:r>
              <a:rPr lang="ko-KR" altLang="en-US" smtClean="0"/>
              <a:t>日本三星</a:t>
            </a:r>
            <a:endParaRPr lang="en-US" altLang="ko-KR" smtClean="0"/>
          </a:p>
          <a:p>
            <a:pPr lvl="1"/>
            <a:r>
              <a:rPr lang="ko-KR" altLang="en-US" smtClean="0"/>
              <a:t>三星전자의 실적 쇼크</a:t>
            </a:r>
            <a:endParaRPr lang="en-US" altLang="ko-KR" smtClean="0"/>
          </a:p>
          <a:p>
            <a:pPr lvl="1"/>
            <a:r>
              <a:rPr lang="ko-KR" altLang="en-US" smtClean="0"/>
              <a:t>달라진 위상</a:t>
            </a:r>
          </a:p>
        </p:txBody>
      </p:sp>
      <p:sp>
        <p:nvSpPr>
          <p:cNvPr id="19458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en-US" altLang="ko-KR" dirty="0" smtClean="0"/>
              <a:t>1977</a:t>
            </a:r>
            <a:r>
              <a:rPr lang="ko-KR" altLang="en-US" dirty="0" smtClean="0"/>
              <a:t>年의 日本기업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그리고 </a:t>
            </a:r>
            <a:r>
              <a:rPr lang="en-US" altLang="ko-KR" dirty="0" smtClean="0"/>
              <a:t>2004</a:t>
            </a:r>
            <a:r>
              <a:rPr lang="ko-KR" altLang="en-US" dirty="0" smtClean="0"/>
              <a:t>年</a:t>
            </a:r>
          </a:p>
        </p:txBody>
      </p:sp>
      <p:pic>
        <p:nvPicPr>
          <p:cNvPr id="19459" name="Picture 2" descr="http://cfs.tistory.com/attach/302/1045025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997075"/>
            <a:ext cx="314325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5E339-BD92-4582-9E47-8EDA6C895B12}" type="slidenum">
              <a:rPr lang="ko-KR" altLang="en-US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15934B-E8A8-40E3-8FE3-5DF14668AF3C}" type="slidenum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827" name="제목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>
                <a:solidFill>
                  <a:schemeClr val="bg1"/>
                </a:solidFill>
              </a:rPr>
              <a:t>日本의 조선산업</a:t>
            </a:r>
          </a:p>
        </p:txBody>
      </p:sp>
      <p:pic>
        <p:nvPicPr>
          <p:cNvPr id="77828" name="그림 5" descr="1853Yokohama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9825"/>
            <a:ext cx="8245475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그림 6" descr="468px-Sakamoto_Ryo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214438"/>
            <a:ext cx="37147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TextBox 7"/>
          <p:cNvSpPr txBox="1">
            <a:spLocks noChangeArrowheads="1"/>
          </p:cNvSpPr>
          <p:nvPr/>
        </p:nvSpPr>
        <p:spPr bwMode="auto">
          <a:xfrm>
            <a:off x="71438" y="1285875"/>
            <a:ext cx="66659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kumimoji="0" lang="en-US" altLang="ko-KR" sz="2400">
                <a:latin typeface="맑은 고딕"/>
                <a:ea typeface="맑은 고딕"/>
              </a:rPr>
              <a:t> 1853</a:t>
            </a:r>
            <a:r>
              <a:rPr kumimoji="0" lang="ko-KR" altLang="en-US" sz="2400">
                <a:latin typeface="맑은 고딕"/>
                <a:ea typeface="맑은 고딕"/>
              </a:rPr>
              <a:t>年 </a:t>
            </a:r>
            <a:r>
              <a:rPr kumimoji="0" lang="ko-KR" altLang="en-US" sz="2400" b="1">
                <a:latin typeface="맑은 고딕"/>
                <a:ea typeface="맑은 고딕"/>
              </a:rPr>
              <a:t>黑船</a:t>
            </a:r>
            <a:r>
              <a:rPr kumimoji="0" lang="ko-KR" altLang="en-US" sz="2400">
                <a:latin typeface="맑은 고딕"/>
                <a:ea typeface="맑은 고딕"/>
              </a:rPr>
              <a:t>사건으로 서양식 조선기술에 개안</a:t>
            </a:r>
            <a:endParaRPr kumimoji="0" lang="en-US" altLang="ko-KR" sz="2400"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2400">
                <a:latin typeface="맑은 고딕"/>
                <a:ea typeface="맑은 고딕"/>
              </a:rPr>
              <a:t> 1865</a:t>
            </a:r>
            <a:r>
              <a:rPr kumimoji="0" lang="ko-KR" altLang="en-US" sz="2400">
                <a:latin typeface="맑은 고딕"/>
                <a:ea typeface="맑은 고딕"/>
              </a:rPr>
              <a:t>年 프랑스 해군기사 초빙 조선소 건설</a:t>
            </a:r>
            <a:endParaRPr kumimoji="0" lang="en-US" altLang="ko-KR" sz="2400"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2400">
                <a:latin typeface="맑은 고딕"/>
                <a:ea typeface="맑은 고딕"/>
              </a:rPr>
              <a:t> </a:t>
            </a:r>
            <a:r>
              <a:rPr kumimoji="0" lang="ko-KR" altLang="en-US" sz="2400">
                <a:latin typeface="맑은 고딕"/>
                <a:ea typeface="맑은 고딕"/>
              </a:rPr>
              <a:t>러일전쟁과 제</a:t>
            </a:r>
            <a:r>
              <a:rPr kumimoji="0" lang="en-US" altLang="ko-KR" sz="2400">
                <a:latin typeface="맑은 고딕"/>
                <a:ea typeface="맑은 고딕"/>
              </a:rPr>
              <a:t>1</a:t>
            </a:r>
            <a:r>
              <a:rPr kumimoji="0" lang="ko-KR" altLang="en-US" sz="2400">
                <a:latin typeface="맑은 고딕"/>
                <a:ea typeface="맑은 고딕"/>
              </a:rPr>
              <a:t>차 세계대전을 거치면서</a:t>
            </a:r>
            <a:endParaRPr kumimoji="0" lang="en-US" altLang="ko-KR" sz="2400">
              <a:latin typeface="맑은 고딕"/>
              <a:ea typeface="맑은 고딕"/>
            </a:endParaRPr>
          </a:p>
          <a:p>
            <a:r>
              <a:rPr kumimoji="0" lang="en-US" altLang="ko-KR" sz="2400">
                <a:latin typeface="맑은 고딕"/>
                <a:ea typeface="맑은 고딕"/>
              </a:rPr>
              <a:t>  1930</a:t>
            </a:r>
            <a:r>
              <a:rPr kumimoji="0" lang="ko-KR" altLang="en-US" sz="2400">
                <a:latin typeface="맑은 고딕"/>
                <a:ea typeface="맑은 고딕"/>
              </a:rPr>
              <a:t>년경 서구와 견줄 수 있는 배를 건조 </a:t>
            </a:r>
            <a:endParaRPr kumimoji="0" lang="en-US" altLang="ko-KR" sz="2400"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2400">
                <a:latin typeface="맑은 고딕"/>
                <a:ea typeface="맑은 고딕"/>
              </a:rPr>
              <a:t> </a:t>
            </a:r>
            <a:r>
              <a:rPr kumimoji="0" lang="ko-KR" altLang="en-US" sz="2400">
                <a:latin typeface="맑은 고딕"/>
                <a:ea typeface="맑은 고딕"/>
              </a:rPr>
              <a:t>제</a:t>
            </a:r>
            <a:r>
              <a:rPr kumimoji="0" lang="en-US" altLang="ko-KR" sz="2400">
                <a:latin typeface="맑은 고딕"/>
                <a:ea typeface="맑은 고딕"/>
              </a:rPr>
              <a:t>2</a:t>
            </a:r>
            <a:r>
              <a:rPr kumimoji="0" lang="ko-KR" altLang="en-US" sz="2400">
                <a:latin typeface="맑은 고딕"/>
                <a:ea typeface="맑은 고딕"/>
              </a:rPr>
              <a:t>차 세계대전후 미국의 조선기술 도입</a:t>
            </a:r>
            <a:endParaRPr kumimoji="0" lang="en-US" altLang="ko-KR" sz="2400"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en-US" altLang="ko-KR" sz="2400">
                <a:latin typeface="맑은 고딕"/>
                <a:ea typeface="맑은 고딕"/>
              </a:rPr>
              <a:t> 1965</a:t>
            </a:r>
            <a:r>
              <a:rPr kumimoji="0" lang="ko-KR" altLang="en-US" sz="2400">
                <a:latin typeface="맑은 고딕"/>
                <a:ea typeface="맑은 고딕"/>
              </a:rPr>
              <a:t>年 이후 </a:t>
            </a:r>
            <a:r>
              <a:rPr kumimoji="0" lang="en-US" altLang="ko-KR" sz="2400">
                <a:latin typeface="맑은 고딕"/>
                <a:ea typeface="맑은 고딕"/>
              </a:rPr>
              <a:t>1998</a:t>
            </a:r>
            <a:r>
              <a:rPr kumimoji="0" lang="ko-KR" altLang="en-US" sz="2400">
                <a:latin typeface="맑은 고딕"/>
                <a:ea typeface="맑은 고딕"/>
              </a:rPr>
              <a:t>년까지 </a:t>
            </a:r>
            <a:r>
              <a:rPr kumimoji="0" lang="en-US" altLang="ko-KR" sz="2400">
                <a:latin typeface="맑은 고딕"/>
                <a:ea typeface="맑은 고딕"/>
              </a:rPr>
              <a:t>33</a:t>
            </a:r>
            <a:r>
              <a:rPr kumimoji="0" lang="ko-KR" altLang="en-US" sz="2400">
                <a:latin typeface="맑은 고딕"/>
                <a:ea typeface="맑은 고딕"/>
              </a:rPr>
              <a:t>년간</a:t>
            </a:r>
            <a:endParaRPr kumimoji="0" lang="en-US" altLang="ko-KR" sz="2400">
              <a:latin typeface="맑은 고딕"/>
              <a:ea typeface="맑은 고딕"/>
            </a:endParaRPr>
          </a:p>
          <a:p>
            <a:r>
              <a:rPr kumimoji="0" lang="en-US" altLang="ko-KR" sz="2400">
                <a:latin typeface="맑은 고딕"/>
                <a:ea typeface="맑은 고딕"/>
              </a:rPr>
              <a:t>  </a:t>
            </a:r>
            <a:r>
              <a:rPr kumimoji="0" lang="ko-KR" altLang="en-US" sz="2400">
                <a:latin typeface="맑은 고딕"/>
                <a:ea typeface="맑은 고딕"/>
              </a:rPr>
              <a:t>세계 신규</a:t>
            </a:r>
            <a:r>
              <a:rPr kumimoji="0" lang="en-US" altLang="ko-KR" sz="2400">
                <a:latin typeface="맑은 고딕"/>
                <a:ea typeface="맑은 고딕"/>
              </a:rPr>
              <a:t> </a:t>
            </a:r>
            <a:r>
              <a:rPr kumimoji="0" lang="ko-KR" altLang="en-US" sz="2400">
                <a:latin typeface="맑은 고딕"/>
                <a:ea typeface="맑은 고딕"/>
              </a:rPr>
              <a:t>선박 건조량 </a:t>
            </a:r>
            <a:r>
              <a:rPr kumimoji="0" lang="en-US" altLang="ko-KR" sz="2400">
                <a:latin typeface="맑은 고딕"/>
                <a:ea typeface="맑은 고딕"/>
              </a:rPr>
              <a:t>1</a:t>
            </a:r>
            <a:r>
              <a:rPr kumimoji="0" lang="ko-KR" altLang="en-US" sz="2400">
                <a:latin typeface="맑은 고딕"/>
                <a:ea typeface="맑은 고딕"/>
              </a:rPr>
              <a:t>위 </a:t>
            </a:r>
            <a:r>
              <a:rPr kumimoji="0" lang="en-US" altLang="ko-KR" sz="2400">
                <a:latin typeface="맑은 고딕"/>
                <a:ea typeface="맑은 고딕"/>
              </a:rPr>
              <a:t>(M/S 40~50%)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제목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>
                <a:solidFill>
                  <a:schemeClr val="bg1"/>
                </a:solidFill>
              </a:rPr>
              <a:t>반도체 산업</a:t>
            </a:r>
          </a:p>
        </p:txBody>
      </p:sp>
      <p:sp>
        <p:nvSpPr>
          <p:cNvPr id="4" name="슬라이드 번호 개체 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C5ACE7-CF78-4004-B8B4-D0737635ED3B}" type="slidenum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8852" name="Picture 4" descr="C:\DOCUME~1\seriuser\LOCALS~1\Temp\UNI0000107805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928688"/>
            <a:ext cx="80438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Box 7"/>
          <p:cNvSpPr txBox="1">
            <a:spLocks noChangeArrowheads="1"/>
          </p:cNvSpPr>
          <p:nvPr/>
        </p:nvSpPr>
        <p:spPr bwMode="auto">
          <a:xfrm>
            <a:off x="690563" y="5429250"/>
            <a:ext cx="805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b="1">
                <a:latin typeface="맑은 고딕"/>
                <a:ea typeface="맑은 고딕"/>
              </a:rPr>
              <a:t>(</a:t>
            </a:r>
            <a:r>
              <a:rPr kumimoji="0" lang="ko-KR" altLang="en-US" b="1">
                <a:latin typeface="맑은 고딕"/>
                <a:ea typeface="맑은 고딕"/>
              </a:rPr>
              <a:t>일본</a:t>
            </a:r>
            <a:r>
              <a:rPr kumimoji="0" lang="en-US" altLang="ko-KR" b="1">
                <a:latin typeface="맑은 고딕"/>
                <a:ea typeface="맑은 고딕"/>
              </a:rPr>
              <a:t>)</a:t>
            </a:r>
          </a:p>
          <a:p>
            <a:pPr>
              <a:buFont typeface="Arial" charset="0"/>
              <a:buChar char="•"/>
            </a:pPr>
            <a:r>
              <a:rPr kumimoji="0" lang="en-US" altLang="ko-KR" b="1">
                <a:latin typeface="맑은 고딕"/>
                <a:ea typeface="맑은 고딕"/>
              </a:rPr>
              <a:t> </a:t>
            </a:r>
            <a:r>
              <a:rPr kumimoji="0" lang="ko-KR" altLang="en-US" b="1">
                <a:latin typeface="맑은 고딕"/>
                <a:ea typeface="맑은 고딕"/>
              </a:rPr>
              <a:t>미국 컴퓨터 회사들의 반도체 제품에 대한 </a:t>
            </a:r>
            <a:r>
              <a:rPr kumimoji="0" lang="en-US" altLang="ko-KR" b="1">
                <a:latin typeface="맑은 고딕"/>
                <a:ea typeface="맑은 고딕"/>
              </a:rPr>
              <a:t>25</a:t>
            </a:r>
            <a:r>
              <a:rPr kumimoji="0" lang="ko-KR" altLang="en-US" b="1">
                <a:latin typeface="맑은 고딕"/>
                <a:ea typeface="맑은 고딕"/>
              </a:rPr>
              <a:t>년간 장기보증 요구</a:t>
            </a:r>
            <a:endParaRPr kumimoji="0" lang="en-US" altLang="ko-KR" b="1"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en-US" altLang="ko-KR" b="1">
                <a:latin typeface="맑은 고딕"/>
                <a:ea typeface="맑은 고딕"/>
              </a:rPr>
              <a:t> </a:t>
            </a:r>
            <a:r>
              <a:rPr kumimoji="0" lang="ko-KR" altLang="en-US" b="1">
                <a:latin typeface="맑은 고딕"/>
                <a:ea typeface="맑은 고딕"/>
              </a:rPr>
              <a:t>미세가공 및 균일성 확보 가능한 혁신적인 장비 개발로 대응</a:t>
            </a:r>
            <a:endParaRPr kumimoji="0" lang="en-US" altLang="ko-KR" b="1">
              <a:latin typeface="맑은 고딕"/>
              <a:ea typeface="맑은 고딕"/>
            </a:endParaRPr>
          </a:p>
          <a:p>
            <a:pPr>
              <a:buFont typeface="Arial" charset="0"/>
              <a:buChar char="•"/>
            </a:pPr>
            <a:r>
              <a:rPr kumimoji="0" lang="en-US" altLang="ko-KR" b="1">
                <a:latin typeface="맑은 고딕"/>
                <a:ea typeface="맑은 고딕"/>
              </a:rPr>
              <a:t> </a:t>
            </a:r>
            <a:r>
              <a:rPr kumimoji="0" lang="ko-KR" altLang="en-US" b="1">
                <a:latin typeface="맑은 고딕"/>
                <a:ea typeface="맑은 고딕"/>
              </a:rPr>
              <a:t>극한성능을 추구한 나머지 과잉기술</a:t>
            </a:r>
            <a:r>
              <a:rPr kumimoji="0" lang="en-US" altLang="ko-KR" b="1">
                <a:latin typeface="맑은 고딕"/>
                <a:ea typeface="맑은 고딕"/>
              </a:rPr>
              <a:t>, </a:t>
            </a:r>
            <a:r>
              <a:rPr kumimoji="0" lang="ko-KR" altLang="en-US" b="1">
                <a:latin typeface="맑은 고딕"/>
                <a:ea typeface="맑은 고딕"/>
              </a:rPr>
              <a:t>과잉품질로 한국과 대만에 추격당함</a:t>
            </a:r>
            <a:r>
              <a:rPr kumimoji="0" lang="en-US" altLang="ko-KR" b="1">
                <a:latin typeface="맑은 고딕"/>
                <a:ea typeface="맑은 고딕"/>
              </a:rPr>
              <a:t> </a:t>
            </a:r>
            <a:r>
              <a:rPr kumimoji="0" lang="ko-KR" altLang="en-US" b="1">
                <a:latin typeface="맑은 고딕"/>
                <a:ea typeface="맑은 고딕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4071938"/>
            <a:ext cx="2143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내용 개체 틀 1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5072062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ko-KR" altLang="en-US" smtClean="0"/>
              <a:t>造船산업의 교훈</a:t>
            </a:r>
            <a:endParaRPr lang="en-US" altLang="ko-KR" smtClean="0"/>
          </a:p>
          <a:p>
            <a:pPr lvl="1"/>
            <a:r>
              <a:rPr lang="ko-KR" altLang="en-US" smtClean="0"/>
              <a:t>造船業이 한창 잘나가던 때에는 各 대학에 조선학과가 만들어져 대단한 인기를 끌었으나</a:t>
            </a:r>
            <a:r>
              <a:rPr lang="en-US" altLang="ko-KR" smtClean="0"/>
              <a:t>, </a:t>
            </a:r>
            <a:r>
              <a:rPr lang="ko-KR" altLang="en-US" smtClean="0"/>
              <a:t>경제력과 생활수준이 올라가면서 굳이 해안이나 시골에 있는 造船所에 취직을 하지 않고도 먹고 살 수 있는 길이 많아져</a:t>
            </a:r>
            <a:r>
              <a:rPr lang="en-US" altLang="ko-KR" smtClean="0"/>
              <a:t>, </a:t>
            </a:r>
            <a:r>
              <a:rPr lang="ko-KR" altLang="en-US" smtClean="0"/>
              <a:t>양질의 기술인력 양성이 곤란해짐</a:t>
            </a:r>
            <a:endParaRPr lang="en-US" altLang="ko-KR" smtClean="0"/>
          </a:p>
        </p:txBody>
      </p:sp>
      <p:sp>
        <p:nvSpPr>
          <p:cNvPr id="3" name="슬라이드 번호 개체 틀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3BFBBA-DC50-41FA-A6F0-7E79E8826F30}" type="slidenum">
              <a:rPr kumimoji="0" lang="ko-KR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kumimoji="0" lang="ko-KR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9877" name="제목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>
                <a:solidFill>
                  <a:schemeClr val="bg1"/>
                </a:solidFill>
              </a:rPr>
              <a:t>산업 중심이동의 핵심은 사람</a:t>
            </a:r>
          </a:p>
        </p:txBody>
      </p:sp>
      <p:grpSp>
        <p:nvGrpSpPr>
          <p:cNvPr id="79878" name="그룹 82"/>
          <p:cNvGrpSpPr>
            <a:grpSpLocks/>
          </p:cNvGrpSpPr>
          <p:nvPr/>
        </p:nvGrpSpPr>
        <p:grpSpPr bwMode="auto">
          <a:xfrm>
            <a:off x="142875" y="4572000"/>
            <a:ext cx="8929688" cy="2214563"/>
            <a:chOff x="571472" y="428604"/>
            <a:chExt cx="8786842" cy="2093466"/>
          </a:xfrm>
        </p:grpSpPr>
        <p:pic>
          <p:nvPicPr>
            <p:cNvPr id="79879" name="Picture 14" descr="05"/>
            <p:cNvPicPr>
              <a:picLocks noChangeAspect="1" noChangeArrowheads="1"/>
            </p:cNvPicPr>
            <p:nvPr/>
          </p:nvPicPr>
          <p:blipFill>
            <a:blip r:embed="rId3" cstate="print"/>
            <a:srcRect l="55618" b="10390"/>
            <a:stretch>
              <a:fillRect/>
            </a:stretch>
          </p:blipFill>
          <p:spPr bwMode="auto">
            <a:xfrm>
              <a:off x="8235963" y="431332"/>
              <a:ext cx="1122351" cy="2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80" name="Picture 14" descr="05"/>
            <p:cNvPicPr>
              <a:picLocks noChangeAspect="1" noChangeArrowheads="1"/>
            </p:cNvPicPr>
            <p:nvPr/>
          </p:nvPicPr>
          <p:blipFill>
            <a:blip r:embed="rId3" cstate="print"/>
            <a:srcRect l="50848" r="46327" b="10390"/>
            <a:stretch>
              <a:fillRect/>
            </a:stretch>
          </p:blipFill>
          <p:spPr bwMode="auto">
            <a:xfrm>
              <a:off x="1857356" y="428604"/>
              <a:ext cx="6378607" cy="2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881" name="Picture 14" descr="05"/>
            <p:cNvPicPr>
              <a:picLocks noChangeAspect="1" noChangeArrowheads="1"/>
            </p:cNvPicPr>
            <p:nvPr/>
          </p:nvPicPr>
          <p:blipFill>
            <a:blip r:embed="rId3" cstate="print"/>
            <a:srcRect r="49152" b="10390"/>
            <a:stretch>
              <a:fillRect/>
            </a:stretch>
          </p:blipFill>
          <p:spPr bwMode="auto">
            <a:xfrm>
              <a:off x="571472" y="428604"/>
              <a:ext cx="1285884" cy="2090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882" name="TextBox 8"/>
          <p:cNvSpPr txBox="1">
            <a:spLocks noChangeArrowheads="1"/>
          </p:cNvSpPr>
          <p:nvPr/>
        </p:nvSpPr>
        <p:spPr bwMode="auto">
          <a:xfrm>
            <a:off x="1038225" y="5500688"/>
            <a:ext cx="75707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/>
            <a:r>
              <a:rPr kumimoji="0" lang="ko-KR" altLang="en-US" sz="2600">
                <a:latin typeface="맑은 고딕"/>
                <a:ea typeface="맑은 고딕"/>
              </a:rPr>
              <a:t>인재의 블랙홀 中國 </a:t>
            </a:r>
            <a:r>
              <a:rPr kumimoji="0" lang="en-US" altLang="ko-KR" sz="2600">
                <a:latin typeface="맑은 고딕"/>
                <a:ea typeface="맑은 고딕"/>
              </a:rPr>
              <a:t>: </a:t>
            </a:r>
            <a:r>
              <a:rPr kumimoji="0" lang="ko-KR" altLang="en-US" sz="2600">
                <a:latin typeface="맑은 고딕"/>
                <a:ea typeface="맑은 고딕"/>
              </a:rPr>
              <a:t>每年 공학부 입학생 </a:t>
            </a:r>
            <a:r>
              <a:rPr kumimoji="0" lang="en-US" altLang="ko-KR" sz="2600">
                <a:latin typeface="맑은 고딕"/>
                <a:ea typeface="맑은 고딕"/>
              </a:rPr>
              <a:t>234</a:t>
            </a:r>
            <a:r>
              <a:rPr kumimoji="0" lang="ko-KR" altLang="en-US" sz="2600">
                <a:latin typeface="맑은 고딕"/>
                <a:ea typeface="맑은 고딕"/>
              </a:rPr>
              <a:t>萬명</a:t>
            </a:r>
            <a:endParaRPr kumimoji="0" lang="en-US" altLang="ko-KR" sz="2600">
              <a:latin typeface="맑은 고딕"/>
              <a:ea typeface="맑은 고딕"/>
            </a:endParaRPr>
          </a:p>
          <a:p>
            <a:pPr marL="0" lvl="1"/>
            <a:r>
              <a:rPr kumimoji="0" lang="en-US" altLang="ko-KR" sz="2600">
                <a:latin typeface="맑은 고딕"/>
                <a:ea typeface="맑은 고딕"/>
              </a:rPr>
              <a:t>                                            </a:t>
            </a:r>
            <a:r>
              <a:rPr kumimoji="0" lang="ko-KR" altLang="en-US" sz="2600">
                <a:latin typeface="맑은 고딕"/>
                <a:ea typeface="맑은 고딕"/>
              </a:rPr>
              <a:t>졸업생 </a:t>
            </a:r>
            <a:r>
              <a:rPr kumimoji="0" lang="en-US" altLang="ko-KR" sz="2600">
                <a:latin typeface="맑은 고딕"/>
                <a:ea typeface="맑은 고딕"/>
              </a:rPr>
              <a:t>192</a:t>
            </a:r>
            <a:r>
              <a:rPr kumimoji="0" lang="ko-KR" altLang="en-US" sz="2600">
                <a:latin typeface="맑은 고딕"/>
                <a:ea typeface="맑은 고딕"/>
              </a:rPr>
              <a:t>萬명</a:t>
            </a:r>
            <a:r>
              <a:rPr kumimoji="0" lang="en-US" altLang="ko-KR" sz="2600">
                <a:latin typeface="맑은 고딕"/>
                <a:ea typeface="맑은 고딕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맺음말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0E005-AB14-4DBA-8DEA-88D8E618FBCE}" type="slidenum">
              <a:rPr lang="ko-KR" altLang="en-US"/>
              <a:pPr>
                <a:defRPr/>
              </a:pPr>
              <a:t>43</a:t>
            </a:fld>
            <a:endParaRPr lang="ko-KR" altLang="en-US"/>
          </a:p>
        </p:txBody>
      </p:sp>
      <p:sp>
        <p:nvSpPr>
          <p:cNvPr id="5" name="내용 개체 틀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072062"/>
          </a:xfrm>
        </p:spPr>
        <p:txBody>
          <a:bodyPr>
            <a:normAutofit/>
          </a:bodyPr>
          <a:lstStyle/>
          <a:p>
            <a:r>
              <a:rPr lang="ko-KR" altLang="en-US" smtClean="0"/>
              <a:t>집요한 호기심</a:t>
            </a:r>
            <a:endParaRPr lang="en-US" altLang="ko-KR" smtClean="0"/>
          </a:p>
          <a:p>
            <a:r>
              <a:rPr lang="ko-KR" altLang="en-US" smtClean="0"/>
              <a:t>제대로 된 벤치마킹 </a:t>
            </a:r>
            <a:endParaRPr lang="en-US" altLang="ko-KR" smtClean="0"/>
          </a:p>
          <a:p>
            <a:pPr lvl="1"/>
            <a:r>
              <a:rPr lang="ko-KR" altLang="en-US" smtClean="0"/>
              <a:t>△＋</a:t>
            </a:r>
            <a:r>
              <a:rPr lang="en-US" altLang="ko-KR" smtClean="0"/>
              <a:t>α=</a:t>
            </a:r>
            <a:r>
              <a:rPr lang="ko-KR" altLang="en-US" smtClean="0"/>
              <a:t>□＋</a:t>
            </a:r>
            <a:r>
              <a:rPr lang="en-US" altLang="ko-KR" smtClean="0"/>
              <a:t>?</a:t>
            </a:r>
          </a:p>
          <a:p>
            <a:r>
              <a:rPr lang="ko-KR" altLang="en-US" smtClean="0"/>
              <a:t>뿌리 </a:t>
            </a:r>
            <a:r>
              <a:rPr lang="en-US" altLang="ko-KR" smtClean="0"/>
              <a:t>(</a:t>
            </a:r>
            <a:r>
              <a:rPr lang="ko-KR" altLang="en-US" smtClean="0"/>
              <a:t>역사</a:t>
            </a:r>
            <a:r>
              <a:rPr lang="en-US" altLang="ko-KR" smtClean="0"/>
              <a:t>) </a:t>
            </a:r>
            <a:r>
              <a:rPr lang="ko-KR" altLang="en-US" smtClean="0"/>
              <a:t>에 대한 관심</a:t>
            </a:r>
            <a:endParaRPr lang="en-US" altLang="ko-KR" smtClean="0"/>
          </a:p>
          <a:p>
            <a:r>
              <a:rPr lang="ko-KR" altLang="en-US" smtClean="0"/>
              <a:t>핵심역량</a:t>
            </a:r>
            <a:r>
              <a:rPr lang="en-US" altLang="ko-KR" smtClean="0"/>
              <a:t>(</a:t>
            </a:r>
            <a:r>
              <a:rPr lang="ko-KR" altLang="en-US" smtClean="0"/>
              <a:t>업의 개념</a:t>
            </a:r>
            <a:r>
              <a:rPr lang="en-US" altLang="ko-KR" smtClean="0"/>
              <a:t>) </a:t>
            </a:r>
            <a:r>
              <a:rPr lang="ko-KR" altLang="en-US" smtClean="0"/>
              <a:t> 또는 </a:t>
            </a:r>
            <a:r>
              <a:rPr lang="en-US" altLang="ko-KR" smtClean="0"/>
              <a:t>DNA</a:t>
            </a:r>
            <a:r>
              <a:rPr lang="ko-KR" altLang="en-US" smtClean="0"/>
              <a:t>의 발견과 확장</a:t>
            </a:r>
            <a:endParaRPr lang="en-US" altLang="ko-KR" smtClean="0"/>
          </a:p>
          <a:p>
            <a:pPr lvl="1"/>
            <a:r>
              <a:rPr lang="ko-KR" altLang="en-US" smtClean="0"/>
              <a:t>한우물 파기</a:t>
            </a:r>
            <a:r>
              <a:rPr lang="en-US" altLang="ko-KR" smtClean="0"/>
              <a:t>(</a:t>
            </a:r>
            <a:r>
              <a:rPr lang="ko-KR" altLang="en-US" smtClean="0"/>
              <a:t>줄기</a:t>
            </a:r>
            <a:r>
              <a:rPr lang="en-US" altLang="ko-KR" smtClean="0"/>
              <a:t>)</a:t>
            </a:r>
            <a:r>
              <a:rPr lang="ko-KR" altLang="en-US" smtClean="0"/>
              <a:t> ＋ 응용 </a:t>
            </a:r>
            <a:r>
              <a:rPr lang="en-US" altLang="ko-KR" smtClean="0"/>
              <a:t>(</a:t>
            </a:r>
            <a:r>
              <a:rPr lang="ko-KR" altLang="en-US" smtClean="0"/>
              <a:t>가지</a:t>
            </a:r>
            <a:r>
              <a:rPr lang="en-US" altLang="ko-KR" smtClean="0"/>
              <a:t>)</a:t>
            </a:r>
          </a:p>
          <a:p>
            <a:r>
              <a:rPr lang="ko-KR" altLang="en-US" smtClean="0"/>
              <a:t>중장기적 관점의 인내와 끈기</a:t>
            </a:r>
          </a:p>
          <a:p>
            <a:pPr>
              <a:buFont typeface="Wingdings" pitchFamily="2" charset="2"/>
              <a:buNone/>
            </a:pPr>
            <a:r>
              <a:rPr lang="ko-KR" altLang="en-US" smtClean="0"/>
              <a:t>   → 산업 흐름의 물줄기를 잘 잡아야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4218E-3888-467F-A1D6-51153D1B0C51}" type="slidenum">
              <a:rPr lang="ko-KR" altLang="en-US"/>
              <a:pPr>
                <a:defRPr/>
              </a:pPr>
              <a:t>5</a:t>
            </a:fld>
            <a:endParaRPr lang="ko-KR" altLang="en-US"/>
          </a:p>
        </p:txBody>
      </p:sp>
      <p:sp>
        <p:nvSpPr>
          <p:cNvPr id="20482" name="제목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韓國企業에 대한 인식 변화</a:t>
            </a:r>
          </a:p>
        </p:txBody>
      </p:sp>
      <p:sp>
        <p:nvSpPr>
          <p:cNvPr id="20483" name="AutoShape 77"/>
          <p:cNvSpPr>
            <a:spLocks noChangeArrowheads="1"/>
          </p:cNvSpPr>
          <p:nvPr/>
        </p:nvSpPr>
        <p:spPr bwMode="auto">
          <a:xfrm>
            <a:off x="4859338" y="2636838"/>
            <a:ext cx="3600450" cy="1439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20484" name="AutoShape 74"/>
          <p:cNvSpPr>
            <a:spLocks noChangeArrowheads="1"/>
          </p:cNvSpPr>
          <p:nvPr/>
        </p:nvSpPr>
        <p:spPr bwMode="auto">
          <a:xfrm>
            <a:off x="539750" y="2636838"/>
            <a:ext cx="3455988" cy="1439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2700000" scaled="1"/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grpSp>
        <p:nvGrpSpPr>
          <p:cNvPr id="20485" name="Group 7"/>
          <p:cNvGrpSpPr>
            <a:grpSpLocks/>
          </p:cNvGrpSpPr>
          <p:nvPr/>
        </p:nvGrpSpPr>
        <p:grpSpPr bwMode="auto">
          <a:xfrm>
            <a:off x="5651500" y="4221163"/>
            <a:ext cx="2886075" cy="1371600"/>
            <a:chOff x="68" y="2292"/>
            <a:chExt cx="3402" cy="1682"/>
          </a:xfrm>
        </p:grpSpPr>
        <p:pic>
          <p:nvPicPr>
            <p:cNvPr id="20503" name="Picture 8" descr="0701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" y="2334"/>
              <a:ext cx="254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9" descr="공동공장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4" y="2994"/>
              <a:ext cx="1526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5" name="Rectangle 10"/>
            <p:cNvSpPr>
              <a:spLocks noChangeArrowheads="1"/>
            </p:cNvSpPr>
            <p:nvPr/>
          </p:nvSpPr>
          <p:spPr bwMode="auto">
            <a:xfrm>
              <a:off x="1388" y="3655"/>
              <a:ext cx="799" cy="31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pic>
          <p:nvPicPr>
            <p:cNvPr id="20506" name="Picture 11" descr="handotai-1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3046" y="2356"/>
              <a:ext cx="424" cy="1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12" descr="handotai-3"/>
            <p:cNvPicPr>
              <a:picLocks noChangeAspect="1" noChangeArrowheads="1"/>
            </p:cNvPicPr>
            <p:nvPr/>
          </p:nvPicPr>
          <p:blipFill>
            <a:blip r:embed="rId5" cstate="print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2631" y="2292"/>
              <a:ext cx="348" cy="1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8" name="AutoShape 13"/>
            <p:cNvSpPr>
              <a:spLocks noChangeArrowheads="1"/>
            </p:cNvSpPr>
            <p:nvPr/>
          </p:nvSpPr>
          <p:spPr bwMode="auto">
            <a:xfrm>
              <a:off x="1423" y="2395"/>
              <a:ext cx="1101" cy="211"/>
            </a:xfrm>
            <a:prstGeom prst="roundRect">
              <a:avLst>
                <a:gd name="adj" fmla="val 0"/>
              </a:avLst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20509" name="AutoShape 14"/>
            <p:cNvSpPr>
              <a:spLocks noChangeArrowheads="1"/>
            </p:cNvSpPr>
            <p:nvPr/>
          </p:nvSpPr>
          <p:spPr bwMode="auto">
            <a:xfrm>
              <a:off x="1601" y="3295"/>
              <a:ext cx="357" cy="138"/>
            </a:xfrm>
            <a:prstGeom prst="roundRect">
              <a:avLst>
                <a:gd name="adj" fmla="val 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20510" name="AutoShape 15"/>
            <p:cNvSpPr>
              <a:spLocks noChangeArrowheads="1"/>
            </p:cNvSpPr>
            <p:nvPr/>
          </p:nvSpPr>
          <p:spPr bwMode="auto">
            <a:xfrm>
              <a:off x="2640" y="2364"/>
              <a:ext cx="163" cy="1511"/>
            </a:xfrm>
            <a:prstGeom prst="roundRect">
              <a:avLst>
                <a:gd name="adj" fmla="val 0"/>
              </a:avLst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20511" name="AutoShape 16"/>
            <p:cNvSpPr>
              <a:spLocks noChangeArrowheads="1"/>
            </p:cNvSpPr>
            <p:nvPr/>
          </p:nvSpPr>
          <p:spPr bwMode="auto">
            <a:xfrm>
              <a:off x="2805" y="3457"/>
              <a:ext cx="163" cy="419"/>
            </a:xfrm>
            <a:prstGeom prst="roundRect">
              <a:avLst>
                <a:gd name="adj" fmla="val 0"/>
              </a:avLst>
            </a:prstGeom>
            <a:noFill/>
            <a:ln w="28575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20512" name="Rectangle 17"/>
            <p:cNvSpPr>
              <a:spLocks noChangeArrowheads="1"/>
            </p:cNvSpPr>
            <p:nvPr/>
          </p:nvSpPr>
          <p:spPr bwMode="auto">
            <a:xfrm>
              <a:off x="2785" y="3466"/>
              <a:ext cx="38" cy="40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</p:grpSp>
      <p:grpSp>
        <p:nvGrpSpPr>
          <p:cNvPr id="20486" name="Group 18"/>
          <p:cNvGrpSpPr>
            <a:grpSpLocks/>
          </p:cNvGrpSpPr>
          <p:nvPr/>
        </p:nvGrpSpPr>
        <p:grpSpPr bwMode="auto">
          <a:xfrm>
            <a:off x="755650" y="1916113"/>
            <a:ext cx="1223963" cy="574675"/>
            <a:chOff x="839" y="2432"/>
            <a:chExt cx="545" cy="272"/>
          </a:xfrm>
        </p:grpSpPr>
        <p:sp>
          <p:nvSpPr>
            <p:cNvPr id="2050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839" y="2432"/>
              <a:ext cx="545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ko-KR" alt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a typeface="견고딕"/>
                </a:rPr>
                <a:t>타도삼성</a:t>
              </a:r>
            </a:p>
          </p:txBody>
        </p:sp>
        <p:sp>
          <p:nvSpPr>
            <p:cNvPr id="2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839" y="2614"/>
              <a:ext cx="545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Tahoma"/>
                  <a:ea typeface="+mn-ea"/>
                  <a:cs typeface="Tahoma"/>
                </a:rPr>
                <a:t>(</a:t>
              </a:r>
              <a:r>
                <a:rPr kumimoji="0" lang="ko-KR" alt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Tahoma"/>
                  <a:ea typeface="+mn-ea"/>
                  <a:cs typeface="Tahoma"/>
                </a:rPr>
                <a:t>위협</a:t>
              </a:r>
              <a:r>
                <a:rPr kumimoji="0" lang="en-US" altLang="ko-KR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Tahoma"/>
                  <a:ea typeface="+mn-ea"/>
                  <a:cs typeface="Tahoma"/>
                </a:rPr>
                <a:t>·</a:t>
              </a:r>
              <a:r>
                <a:rPr kumimoji="0" lang="ko-KR" alt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Tahoma"/>
                  <a:ea typeface="+mn-ea"/>
                  <a:cs typeface="Tahoma"/>
                </a:rPr>
                <a:t>견제</a:t>
              </a:r>
              <a:r>
                <a:rPr kumimoji="0" lang="en-US" altLang="ko-KR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tx2"/>
                  </a:solidFill>
                  <a:latin typeface="Tahoma"/>
                  <a:ea typeface="+mn-ea"/>
                  <a:cs typeface="Tahoma"/>
                </a:rPr>
                <a:t>)</a:t>
              </a:r>
              <a:endParaRPr kumimoji="0" lang="ko-KR" altLang="en-US" sz="3600" b="1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Tahoma"/>
                <a:ea typeface="+mn-ea"/>
                <a:cs typeface="Tahoma"/>
              </a:endParaRPr>
            </a:p>
          </p:txBody>
        </p:sp>
      </p:grpSp>
      <p:pic>
        <p:nvPicPr>
          <p:cNvPr id="20487" name="Picture 21" descr="47696087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238" y="4289425"/>
            <a:ext cx="11493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8" name="Group 22"/>
          <p:cNvGrpSpPr>
            <a:grpSpLocks/>
          </p:cNvGrpSpPr>
          <p:nvPr/>
        </p:nvGrpSpPr>
        <p:grpSpPr bwMode="auto">
          <a:xfrm>
            <a:off x="223838" y="6000750"/>
            <a:ext cx="1539875" cy="555625"/>
            <a:chOff x="260" y="1751"/>
            <a:chExt cx="1131" cy="408"/>
          </a:xfrm>
        </p:grpSpPr>
        <p:pic>
          <p:nvPicPr>
            <p:cNvPr id="20498" name="Picture 23" descr="エイリアン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5" y="1751"/>
              <a:ext cx="406" cy="40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499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758" y="1919"/>
              <a:ext cx="182" cy="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3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003399"/>
                  </a:solidFill>
                  <a:latin typeface="Tahoma"/>
                  <a:cs typeface="Tahoma"/>
                </a:rPr>
                <a:t>=</a:t>
              </a:r>
              <a:endParaRPr lang="ko-KR" altLang="en-US" sz="3600" b="1" i="1" kern="10">
                <a:ln w="9525">
                  <a:noFill/>
                  <a:round/>
                  <a:headEnd/>
                  <a:tailEnd/>
                </a:ln>
                <a:solidFill>
                  <a:srgbClr val="003399"/>
                </a:solidFill>
                <a:latin typeface="Tahoma"/>
                <a:cs typeface="Tahoma"/>
              </a:endParaRPr>
            </a:p>
          </p:txBody>
        </p:sp>
        <p:pic>
          <p:nvPicPr>
            <p:cNvPr id="20500" name="Picture 25" descr="logo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0" y="1886"/>
              <a:ext cx="453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9" name="AutoShape 66"/>
          <p:cNvSpPr>
            <a:spLocks noChangeArrowheads="1"/>
          </p:cNvSpPr>
          <p:nvPr/>
        </p:nvSpPr>
        <p:spPr bwMode="auto">
          <a:xfrm>
            <a:off x="360363" y="1089025"/>
            <a:ext cx="8388350" cy="609600"/>
          </a:xfrm>
          <a:prstGeom prst="roundRect">
            <a:avLst>
              <a:gd name="adj" fmla="val 8815"/>
            </a:avLst>
          </a:prstGeom>
          <a:gradFill rotWithShape="1">
            <a:gsLst>
              <a:gs pos="0">
                <a:srgbClr val="FFFFFF"/>
              </a:gs>
              <a:gs pos="100000">
                <a:srgbClr val="E1EBFF"/>
              </a:gs>
            </a:gsLst>
            <a:lin ang="2700000" scaled="1"/>
          </a:gradFill>
          <a:ln w="9525" algn="ctr">
            <a:solidFill>
              <a:srgbClr val="8092C8"/>
            </a:solidFill>
            <a:round/>
            <a:headEnd/>
            <a:tailEnd/>
          </a:ln>
        </p:spPr>
        <p:txBody>
          <a:bodyPr lIns="72000" tIns="36000" rIns="0" bIns="36000"/>
          <a:lstStyle/>
          <a:p>
            <a:pPr>
              <a:lnSpc>
                <a:spcPct val="140000"/>
              </a:lnSpc>
              <a:buSzPct val="120000"/>
              <a:buFontTx/>
              <a:buBlip>
                <a:blip r:embed="rId9"/>
              </a:buBlip>
            </a:pPr>
            <a:r>
              <a:rPr kumimoji="0" lang="en-US" altLang="ko-KR" sz="2000">
                <a:latin typeface="맑은 고딕"/>
                <a:ea typeface="맑은 고딕"/>
              </a:rPr>
              <a:t> 2004</a:t>
            </a:r>
            <a:r>
              <a:rPr kumimoji="0" lang="ko-KR" altLang="en-US" sz="2000">
                <a:latin typeface="맑은 고딕"/>
                <a:ea typeface="맑은 고딕"/>
              </a:rPr>
              <a:t>년 </a:t>
            </a:r>
            <a:r>
              <a:rPr kumimoji="0" lang="en-US" altLang="ko-KR" sz="2000">
                <a:latin typeface="맑은 고딕"/>
                <a:ea typeface="맑은 고딕"/>
              </a:rPr>
              <a:t>~ 2005</a:t>
            </a:r>
            <a:r>
              <a:rPr kumimoji="0" lang="ko-KR" altLang="en-US" sz="2000">
                <a:latin typeface="맑은 고딕"/>
                <a:ea typeface="맑은 고딕"/>
              </a:rPr>
              <a:t>년 </a:t>
            </a:r>
            <a:r>
              <a:rPr kumimoji="0" lang="en-US" altLang="ko-KR" sz="2000">
                <a:latin typeface="맑은 고딕"/>
                <a:ea typeface="맑은 고딕"/>
              </a:rPr>
              <a:t>: </a:t>
            </a:r>
            <a:r>
              <a:rPr kumimoji="0" lang="ko-KR" altLang="en-US" sz="2000">
                <a:latin typeface="맑은 고딕"/>
                <a:ea typeface="맑은 고딕"/>
              </a:rPr>
              <a:t>위협적 존재 </a:t>
            </a:r>
            <a:r>
              <a:rPr kumimoji="0" lang="en-US" altLang="ja-JP" sz="2000">
                <a:latin typeface="MS PGothic" pitchFamily="34" charset="-128"/>
                <a:ea typeface="MS PGothic" pitchFamily="34" charset="-128"/>
              </a:rPr>
              <a:t>(</a:t>
            </a:r>
            <a:r>
              <a:rPr kumimoji="0" lang="ja-JP" altLang="en-US" sz="2000">
                <a:latin typeface="MS PGothic" pitchFamily="34" charset="-128"/>
                <a:ea typeface="MS PGothic" pitchFamily="34" charset="-128"/>
              </a:rPr>
              <a:t>恐い・恐るべし</a:t>
            </a:r>
            <a:r>
              <a:rPr kumimoji="0" lang="en-US" altLang="ja-JP" sz="2000">
                <a:latin typeface="MS PGothic" pitchFamily="34" charset="-128"/>
                <a:ea typeface="MS PGothic" pitchFamily="34" charset="-128"/>
              </a:rPr>
              <a:t>)</a:t>
            </a:r>
          </a:p>
        </p:txBody>
      </p:sp>
      <p:sp>
        <p:nvSpPr>
          <p:cNvPr id="20490" name="Text Box 67"/>
          <p:cNvSpPr txBox="1">
            <a:spLocks noChangeArrowheads="1"/>
          </p:cNvSpPr>
          <p:nvPr/>
        </p:nvSpPr>
        <p:spPr bwMode="auto">
          <a:xfrm>
            <a:off x="1344538" y="4221163"/>
            <a:ext cx="40195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ko-KR" altLang="en-US" sz="1600" b="1" dirty="0">
                <a:latin typeface="가는각진제목체"/>
                <a:ea typeface="가는각진제목체"/>
                <a:cs typeface="가는각진제목체"/>
              </a:rPr>
              <a:t>세계 최강기업 </a:t>
            </a:r>
            <a:r>
              <a:rPr kumimoji="0" lang="ko-KR" altLang="en-US" sz="1600" b="1" dirty="0">
                <a:solidFill>
                  <a:srgbClr val="FF0000"/>
                </a:solidFill>
                <a:latin typeface="가는각진제목체"/>
                <a:ea typeface="가는각진제목체"/>
                <a:cs typeface="가는각진제목체"/>
              </a:rPr>
              <a:t>삼성</a:t>
            </a:r>
          </a:p>
          <a:p>
            <a:pPr algn="ctr">
              <a:lnSpc>
                <a:spcPct val="90000"/>
              </a:lnSpc>
            </a:pPr>
            <a:r>
              <a:rPr kumimoji="0" lang="ko-KR" altLang="en-US" sz="1600" b="1" dirty="0">
                <a:latin typeface="가는각진제목체"/>
                <a:ea typeface="가는각진제목체"/>
                <a:cs typeface="가는각진제목체"/>
              </a:rPr>
              <a:t>왜</a:t>
            </a:r>
            <a:r>
              <a:rPr kumimoji="0" lang="en-US" altLang="ko-KR" sz="1600" b="1" dirty="0">
                <a:latin typeface="가는각진제목체"/>
                <a:ea typeface="가는각진제목체"/>
                <a:cs typeface="가는각진제목체"/>
              </a:rPr>
              <a:t>, </a:t>
            </a:r>
            <a:r>
              <a:rPr kumimoji="0" lang="ko-KR" altLang="en-US" sz="1600" b="1" dirty="0">
                <a:latin typeface="가는각진제목체"/>
                <a:ea typeface="가는각진제목체"/>
                <a:cs typeface="가는각진제목체"/>
              </a:rPr>
              <a:t>일본기업은 삼성을 이길 수 없는가</a:t>
            </a:r>
            <a:r>
              <a:rPr kumimoji="0" lang="en-US" altLang="ko-KR" sz="1600" b="1" dirty="0">
                <a:latin typeface="가는각진제목체"/>
                <a:ea typeface="가는각진제목체"/>
                <a:cs typeface="가는각진제목체"/>
              </a:rPr>
              <a:t>?</a:t>
            </a:r>
          </a:p>
          <a:p>
            <a:pPr algn="ctr">
              <a:lnSpc>
                <a:spcPct val="90000"/>
              </a:lnSpc>
            </a:pPr>
            <a:r>
              <a:rPr kumimoji="0" lang="ko-KR" altLang="en-US" sz="1600" b="1" dirty="0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두려움</a:t>
            </a:r>
            <a:r>
              <a:rPr kumimoji="0" lang="en-US" altLang="ko-KR" sz="1600" b="1" dirty="0">
                <a:solidFill>
                  <a:srgbClr val="000099"/>
                </a:solidFill>
                <a:latin typeface="가는각진제목체"/>
                <a:ea typeface="가는각진제목체"/>
                <a:cs typeface="가는각진제목체"/>
              </a:rPr>
              <a:t>!</a:t>
            </a:r>
          </a:p>
        </p:txBody>
      </p:sp>
      <p:sp>
        <p:nvSpPr>
          <p:cNvPr id="20491" name="Text Box 68"/>
          <p:cNvSpPr txBox="1">
            <a:spLocks noChangeArrowheads="1"/>
          </p:cNvSpPr>
          <p:nvPr/>
        </p:nvSpPr>
        <p:spPr bwMode="auto">
          <a:xfrm>
            <a:off x="1290638" y="5359400"/>
            <a:ext cx="37433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600" b="1">
                <a:solidFill>
                  <a:srgbClr val="0000CC"/>
                </a:solidFill>
                <a:latin typeface="가는각진제목체"/>
                <a:ea typeface="가는각진제목체"/>
                <a:cs typeface="가는각진제목체"/>
              </a:rPr>
              <a:t>에이리언</a:t>
            </a:r>
            <a:r>
              <a:rPr kumimoji="0" lang="ko-KR" altLang="en-US" sz="1600" b="1">
                <a:latin typeface="가는각진제목체"/>
                <a:ea typeface="가는각진제목체"/>
                <a:cs typeface="가는각진제목체"/>
              </a:rPr>
              <a:t>과 같은 </a:t>
            </a:r>
          </a:p>
          <a:p>
            <a:pPr algn="ctr">
              <a:lnSpc>
                <a:spcPct val="90000"/>
              </a:lnSpc>
            </a:pPr>
            <a:r>
              <a:rPr kumimoji="0" lang="ko-KR" altLang="en-US" sz="1600" b="1">
                <a:latin typeface="바탕" pitchFamily="18" charset="-127"/>
                <a:ea typeface="가는각진제목체"/>
                <a:cs typeface="가는각진제목체"/>
              </a:rPr>
              <a:t>“</a:t>
            </a:r>
            <a:r>
              <a:rPr kumimoji="0" lang="ko-KR" altLang="en-US" sz="1600" b="1">
                <a:latin typeface="가는각진제목체"/>
                <a:ea typeface="가는각진제목체"/>
                <a:cs typeface="가는각진제목체"/>
              </a:rPr>
              <a:t>순이익 </a:t>
            </a:r>
            <a:r>
              <a:rPr kumimoji="0" lang="en-US" altLang="ko-KR" sz="1600" b="1">
                <a:latin typeface="가는각진제목체"/>
                <a:ea typeface="가는각진제목체"/>
                <a:cs typeface="가는각진제목체"/>
              </a:rPr>
              <a:t>1</a:t>
            </a:r>
            <a:r>
              <a:rPr kumimoji="0" lang="ko-KR" altLang="en-US" sz="1600" b="1">
                <a:latin typeface="가는각진제목체"/>
                <a:ea typeface="가는각진제목체"/>
                <a:cs typeface="가는각진제목체"/>
              </a:rPr>
              <a:t>조엔 </a:t>
            </a:r>
            <a:r>
              <a:rPr kumimoji="0" lang="en-US" altLang="ko-KR" sz="1600" b="1">
                <a:latin typeface="바탕" pitchFamily="18" charset="-127"/>
                <a:ea typeface="가는각진제목체"/>
                <a:cs typeface="가는각진제목체"/>
              </a:rPr>
              <a:t>·</a:t>
            </a:r>
            <a:r>
              <a:rPr kumimoji="0" lang="en-US" altLang="ko-KR" sz="1600" b="1">
                <a:latin typeface="가는각진제목체"/>
                <a:ea typeface="가는각진제목체"/>
                <a:cs typeface="가는각진제목체"/>
              </a:rPr>
              <a:t> </a:t>
            </a:r>
            <a:r>
              <a:rPr kumimoji="0" lang="ko-KR" altLang="en-US" sz="1600" b="1">
                <a:latin typeface="가는각진제목체"/>
                <a:ea typeface="가는각진제목체"/>
                <a:cs typeface="가는각진제목체"/>
              </a:rPr>
              <a:t>세계최강기업</a:t>
            </a:r>
            <a:r>
              <a:rPr kumimoji="0" lang="ko-KR" altLang="en-US" sz="1600" b="1">
                <a:latin typeface="바탕" pitchFamily="18" charset="-127"/>
                <a:ea typeface="가는각진제목체"/>
                <a:cs typeface="가는각진제목체"/>
              </a:rPr>
              <a:t>”</a:t>
            </a:r>
            <a:r>
              <a:rPr kumimoji="0" lang="ko-KR" altLang="en-US" sz="1600" b="1">
                <a:latin typeface="가는각진제목체"/>
                <a:ea typeface="가는각진제목체"/>
                <a:cs typeface="가는각진제목체"/>
              </a:rPr>
              <a:t>을</a:t>
            </a:r>
          </a:p>
          <a:p>
            <a:pPr algn="ctr">
              <a:lnSpc>
                <a:spcPct val="90000"/>
              </a:lnSpc>
            </a:pPr>
            <a:r>
              <a:rPr kumimoji="0" lang="ko-KR" altLang="en-US" sz="1600" b="1">
                <a:latin typeface="가는각진제목체"/>
                <a:ea typeface="가는각진제목체"/>
                <a:cs typeface="가는각진제목체"/>
              </a:rPr>
              <a:t>해부한다</a:t>
            </a:r>
            <a:r>
              <a:rPr kumimoji="0" lang="en-US" altLang="ko-KR" sz="1600" b="1">
                <a:latin typeface="가는각진제목체"/>
                <a:ea typeface="가는각진제목체"/>
                <a:cs typeface="가는각진제목체"/>
              </a:rPr>
              <a:t>!</a:t>
            </a:r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5003800" y="5870575"/>
            <a:ext cx="38544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>
                <a:latin typeface="바탕" pitchFamily="18" charset="-127"/>
                <a:ea typeface="바탕" pitchFamily="18" charset="-127"/>
                <a:cs typeface="+mn-cs"/>
              </a:rPr>
              <a:t>삼성의 </a:t>
            </a:r>
            <a:r>
              <a:rPr kumimoji="0" lang="ko-KR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바탕" pitchFamily="18" charset="-127"/>
                <a:ea typeface="바탕" pitchFamily="18" charset="-127"/>
                <a:cs typeface="+mn-cs"/>
              </a:rPr>
              <a:t>보급로를 차단</a:t>
            </a:r>
            <a:r>
              <a:rPr kumimoji="0" lang="ko-KR" altLang="en-US" sz="1600" b="1">
                <a:latin typeface="바탕" pitchFamily="18" charset="-127"/>
                <a:ea typeface="바탕" pitchFamily="18" charset="-127"/>
                <a:cs typeface="+mn-cs"/>
              </a:rPr>
              <a:t>하라</a:t>
            </a:r>
            <a:r>
              <a:rPr kumimoji="0" lang="en-US" altLang="ko-KR" sz="1600" b="1">
                <a:latin typeface="바탕" pitchFamily="18" charset="-127"/>
                <a:ea typeface="바탕" pitchFamily="18" charset="-127"/>
                <a:cs typeface="+mn-cs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>
                <a:latin typeface="바탕" pitchFamily="18" charset="-127"/>
                <a:ea typeface="바탕" pitchFamily="18" charset="-127"/>
                <a:cs typeface="+mn-cs"/>
              </a:rPr>
              <a:t>삼성에 대항하기 위한 업계의 </a:t>
            </a:r>
            <a:r>
              <a:rPr kumimoji="0" lang="ko-KR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바탕" pitchFamily="18" charset="-127"/>
                <a:ea typeface="바탕" pitchFamily="18" charset="-127"/>
                <a:cs typeface="+mn-cs"/>
              </a:rPr>
              <a:t>“대동단결”</a:t>
            </a:r>
          </a:p>
        </p:txBody>
      </p:sp>
      <p:sp>
        <p:nvSpPr>
          <p:cNvPr id="20493" name="Text Box 70"/>
          <p:cNvSpPr txBox="1">
            <a:spLocks noChangeArrowheads="1"/>
          </p:cNvSpPr>
          <p:nvPr/>
        </p:nvSpPr>
        <p:spPr bwMode="auto">
          <a:xfrm>
            <a:off x="468313" y="2565400"/>
            <a:ext cx="36004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190800" rIns="36000" bIns="190800">
            <a:spAutoFit/>
          </a:bodyPr>
          <a:lstStyle/>
          <a:p>
            <a:r>
              <a:rPr kumimoji="0" lang="en-US" altLang="ko-KR">
                <a:latin typeface="맑은 고딕"/>
                <a:ea typeface="맑은 고딕"/>
              </a:rPr>
              <a:t> </a:t>
            </a:r>
            <a:r>
              <a:rPr kumimoji="0" lang="en-US" altLang="ko-KR">
                <a:latin typeface="바탕" pitchFamily="18" charset="-127"/>
                <a:ea typeface="맑은 고딕"/>
              </a:rPr>
              <a:t>’</a:t>
            </a:r>
            <a:r>
              <a:rPr kumimoji="0" lang="en-US" altLang="ko-KR">
                <a:latin typeface="맑은 고딕"/>
                <a:ea typeface="맑은 고딕"/>
              </a:rPr>
              <a:t>04</a:t>
            </a:r>
            <a:r>
              <a:rPr kumimoji="0" lang="ko-KR" altLang="en-US">
                <a:latin typeface="맑은 고딕"/>
                <a:ea typeface="맑은 고딕"/>
              </a:rPr>
              <a:t>년 </a:t>
            </a:r>
            <a:r>
              <a:rPr kumimoji="0" lang="en-US" altLang="ko-KR">
                <a:latin typeface="맑은 고딕"/>
                <a:ea typeface="맑은 고딕"/>
              </a:rPr>
              <a:t>1</a:t>
            </a:r>
            <a:r>
              <a:rPr kumimoji="0" lang="ko-KR" altLang="en-US">
                <a:latin typeface="맑은 고딕"/>
                <a:ea typeface="맑은 고딕"/>
              </a:rPr>
              <a:t>兆엔 이익</a:t>
            </a:r>
          </a:p>
          <a:p>
            <a:r>
              <a:rPr kumimoji="0" lang="ko-KR" altLang="en-US">
                <a:latin typeface="맑은 고딕"/>
                <a:ea typeface="맑은 고딕"/>
              </a:rPr>
              <a:t>  </a:t>
            </a:r>
            <a:r>
              <a:rPr kumimoji="0" lang="en-US" altLang="ko-KR">
                <a:latin typeface="바탕" pitchFamily="18" charset="-127"/>
                <a:ea typeface="바탕" pitchFamily="18" charset="-127"/>
              </a:rPr>
              <a:t>- </a:t>
            </a:r>
            <a:r>
              <a:rPr kumimoji="0" lang="ko-KR" altLang="en-US" sz="1600" b="1">
                <a:solidFill>
                  <a:srgbClr val="005AB4"/>
                </a:solidFill>
                <a:latin typeface="바탕" pitchFamily="18" charset="-127"/>
                <a:ea typeface="바탕" pitchFamily="18" charset="-127"/>
              </a:rPr>
              <a:t>일본 전기</a:t>
            </a:r>
            <a:r>
              <a:rPr kumimoji="0" lang="en-US" altLang="ko-KR" sz="1600" b="1">
                <a:solidFill>
                  <a:srgbClr val="005AB4"/>
                </a:solidFill>
                <a:latin typeface="바탕" pitchFamily="18" charset="-127"/>
                <a:ea typeface="바탕" pitchFamily="18" charset="-127"/>
              </a:rPr>
              <a:t>·</a:t>
            </a:r>
            <a:r>
              <a:rPr kumimoji="0" lang="ko-KR" altLang="en-US" sz="1600" b="1">
                <a:solidFill>
                  <a:srgbClr val="005AB4"/>
                </a:solidFill>
                <a:latin typeface="바탕" pitchFamily="18" charset="-127"/>
                <a:ea typeface="바탕" pitchFamily="18" charset="-127"/>
              </a:rPr>
              <a:t>전자업체 상위 </a:t>
            </a:r>
            <a:r>
              <a:rPr kumimoji="0" lang="en-US" altLang="ko-KR" sz="1600" b="1">
                <a:solidFill>
                  <a:srgbClr val="005AB4"/>
                </a:solidFill>
                <a:latin typeface="바탕" pitchFamily="18" charset="-127"/>
                <a:ea typeface="바탕" pitchFamily="18" charset="-127"/>
              </a:rPr>
              <a:t>10</a:t>
            </a:r>
            <a:r>
              <a:rPr kumimoji="0" lang="ko-KR" altLang="en-US" sz="1600" b="1">
                <a:solidFill>
                  <a:srgbClr val="005AB4"/>
                </a:solidFill>
                <a:latin typeface="바탕" pitchFamily="18" charset="-127"/>
                <a:ea typeface="바탕" pitchFamily="18" charset="-127"/>
              </a:rPr>
              <a:t>개사</a:t>
            </a:r>
          </a:p>
          <a:p>
            <a:r>
              <a:rPr kumimoji="0" lang="ko-KR" altLang="en-US" sz="1600" b="1">
                <a:solidFill>
                  <a:srgbClr val="005AB4"/>
                </a:solidFill>
                <a:latin typeface="바탕" pitchFamily="18" charset="-127"/>
                <a:ea typeface="바탕" pitchFamily="18" charset="-127"/>
              </a:rPr>
              <a:t>      이익합계의 約 </a:t>
            </a:r>
            <a:r>
              <a:rPr kumimoji="0" lang="en-US" altLang="ko-KR" sz="1600" b="1">
                <a:solidFill>
                  <a:srgbClr val="005AB4"/>
                </a:solidFill>
                <a:latin typeface="바탕" pitchFamily="18" charset="-127"/>
                <a:ea typeface="바탕" pitchFamily="18" charset="-127"/>
              </a:rPr>
              <a:t>2</a:t>
            </a:r>
            <a:r>
              <a:rPr kumimoji="0" lang="ko-KR" altLang="en-US" sz="1600" b="1">
                <a:solidFill>
                  <a:srgbClr val="005AB4"/>
                </a:solidFill>
                <a:latin typeface="바탕" pitchFamily="18" charset="-127"/>
                <a:ea typeface="바탕" pitchFamily="18" charset="-127"/>
              </a:rPr>
              <a:t>倍</a:t>
            </a:r>
          </a:p>
        </p:txBody>
      </p:sp>
      <p:sp>
        <p:nvSpPr>
          <p:cNvPr id="20494" name="Text Box 71"/>
          <p:cNvSpPr txBox="1">
            <a:spLocks noChangeArrowheads="1"/>
          </p:cNvSpPr>
          <p:nvPr/>
        </p:nvSpPr>
        <p:spPr bwMode="auto">
          <a:xfrm>
            <a:off x="4859338" y="3068638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2000" b="1">
                <a:latin typeface="바탕" pitchFamily="18" charset="-127"/>
                <a:ea typeface="바탕" pitchFamily="18" charset="-127"/>
              </a:rPr>
              <a:t>삼성에 대한</a:t>
            </a:r>
            <a:r>
              <a:rPr kumimoji="0" lang="ko-KR" altLang="en-US" sz="2000" b="1">
                <a:solidFill>
                  <a:srgbClr val="0000CC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ko-KR" altLang="en-US" sz="2000" b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견제</a:t>
            </a:r>
            <a:r>
              <a:rPr kumimoji="0" lang="ko-KR" altLang="en-US" sz="2000" b="1">
                <a:latin typeface="바탕" pitchFamily="18" charset="-127"/>
                <a:ea typeface="바탕" pitchFamily="18" charset="-127"/>
              </a:rPr>
              <a:t>와</a:t>
            </a:r>
            <a:r>
              <a:rPr kumimoji="0" lang="ko-KR" altLang="en-US" sz="2000" b="1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압력</a:t>
            </a:r>
            <a:r>
              <a:rPr kumimoji="0" lang="ko-KR" altLang="en-US" sz="2000" b="1">
                <a:solidFill>
                  <a:srgbClr val="0000CC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kumimoji="0" lang="ko-KR" altLang="en-US" sz="2000" b="1">
                <a:latin typeface="바탕" pitchFamily="18" charset="-127"/>
                <a:ea typeface="바탕" pitchFamily="18" charset="-127"/>
              </a:rPr>
              <a:t>증가</a:t>
            </a:r>
          </a:p>
        </p:txBody>
      </p:sp>
      <p:pic>
        <p:nvPicPr>
          <p:cNvPr id="20495" name="Picture 72" descr="3-00381_yellowbellarro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200" y="3140075"/>
            <a:ext cx="5746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Text Box 78"/>
          <p:cNvSpPr txBox="1">
            <a:spLocks noChangeArrowheads="1"/>
          </p:cNvSpPr>
          <p:nvPr/>
        </p:nvSpPr>
        <p:spPr bwMode="auto">
          <a:xfrm>
            <a:off x="2370138" y="6429375"/>
            <a:ext cx="15128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ko-KR" sz="1200">
                <a:latin typeface="가는각진제목체"/>
                <a:ea typeface="가는각진제목체"/>
                <a:cs typeface="가는각진제목체"/>
              </a:rPr>
              <a:t>(</a:t>
            </a:r>
            <a:r>
              <a:rPr kumimoji="0" lang="en-US" altLang="ko-KR" sz="1200">
                <a:latin typeface="Arial" charset="0"/>
                <a:ea typeface="가는각진제목체"/>
                <a:cs typeface="가는각진제목체"/>
              </a:rPr>
              <a:t>’</a:t>
            </a:r>
            <a:r>
              <a:rPr kumimoji="0" lang="en-US" altLang="ko-KR" sz="1200">
                <a:latin typeface="가는각진제목체"/>
                <a:ea typeface="가는각진제목체"/>
                <a:cs typeface="가는각진제목체"/>
              </a:rPr>
              <a:t>05</a:t>
            </a:r>
            <a:r>
              <a:rPr kumimoji="0" lang="ko-KR" altLang="en-US" sz="1200">
                <a:latin typeface="가는각진제목체"/>
                <a:ea typeface="가는각진제목체"/>
                <a:cs typeface="가는각진제목체"/>
              </a:rPr>
              <a:t>년 </a:t>
            </a:r>
            <a:r>
              <a:rPr kumimoji="0" lang="en-US" altLang="ko-KR" sz="1200">
                <a:latin typeface="가는각진제목체"/>
                <a:ea typeface="가는각진제목체"/>
                <a:cs typeface="가는각진제목체"/>
              </a:rPr>
              <a:t>9</a:t>
            </a:r>
            <a:r>
              <a:rPr kumimoji="0" lang="ko-KR" altLang="en-US" sz="1200">
                <a:latin typeface="가는각진제목체"/>
                <a:ea typeface="가는각진제목체"/>
                <a:cs typeface="가는각진제목체"/>
              </a:rPr>
              <a:t>월 발매</a:t>
            </a:r>
            <a:r>
              <a:rPr kumimoji="0" lang="en-US" altLang="ko-KR" sz="1200">
                <a:latin typeface="가는각진제목체"/>
                <a:ea typeface="가는각진제목체"/>
                <a:cs typeface="가는각진제목체"/>
              </a:rPr>
              <a:t>)</a:t>
            </a:r>
          </a:p>
        </p:txBody>
      </p:sp>
      <p:sp>
        <p:nvSpPr>
          <p:cNvPr id="20497" name="Text Box 79"/>
          <p:cNvSpPr txBox="1">
            <a:spLocks noChangeArrowheads="1"/>
          </p:cNvSpPr>
          <p:nvPr/>
        </p:nvSpPr>
        <p:spPr bwMode="auto">
          <a:xfrm>
            <a:off x="6372225" y="5589588"/>
            <a:ext cx="23034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kumimoji="0" lang="en-US" altLang="ko-KR" sz="1200">
                <a:latin typeface="가는각진제목체"/>
                <a:ea typeface="가는각진제목체"/>
                <a:cs typeface="가는각진제목체"/>
              </a:rPr>
              <a:t>(</a:t>
            </a:r>
            <a:r>
              <a:rPr kumimoji="0" lang="ko-KR" altLang="en-US" sz="1200">
                <a:latin typeface="가는각진제목체"/>
                <a:ea typeface="가는각진제목체"/>
                <a:cs typeface="가는각진제목체"/>
              </a:rPr>
              <a:t>週刊東洋經濟 </a:t>
            </a:r>
            <a:r>
              <a:rPr kumimoji="0" lang="ko-KR" altLang="en-US" sz="1200">
                <a:latin typeface="Arial" charset="0"/>
                <a:ea typeface="가는각진제목체"/>
                <a:cs typeface="가는각진제목체"/>
              </a:rPr>
              <a:t>’</a:t>
            </a:r>
            <a:r>
              <a:rPr kumimoji="0" lang="en-US" altLang="ko-KR" sz="1200">
                <a:latin typeface="가는각진제목체"/>
                <a:ea typeface="가는각진제목체"/>
                <a:cs typeface="가는각진제목체"/>
              </a:rPr>
              <a:t>05.11.12)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日本을 따라가려면 아직도 멀었다</a:t>
            </a:r>
          </a:p>
        </p:txBody>
      </p:sp>
      <p:pic>
        <p:nvPicPr>
          <p:cNvPr id="24578" name="Picture 7" descr="samsung-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700338"/>
            <a:ext cx="36877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0" y="4432300"/>
            <a:ext cx="9144000" cy="2298700"/>
          </a:xfrm>
          <a:prstGeom prst="rect">
            <a:avLst/>
          </a:prstGeom>
          <a:solidFill>
            <a:srgbClr val="3333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858838" y="6003925"/>
            <a:ext cx="7607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600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( </a:t>
            </a:r>
            <a:r>
              <a:rPr kumimoji="0" lang="ko-KR" altLang="ko-KR" sz="2600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2011년 1월11일</a:t>
            </a:r>
            <a:r>
              <a:rPr kumimoji="0" lang="en-US" altLang="ko-KR" sz="2600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,</a:t>
            </a:r>
            <a:r>
              <a:rPr kumimoji="0" lang="ko-KR" altLang="ko-KR" sz="2600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2600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이건희 회장 인터뷰 </a:t>
            </a:r>
            <a:r>
              <a:rPr kumimoji="0" lang="en-US" altLang="ko-KR" sz="2600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)</a:t>
            </a:r>
            <a:r>
              <a:rPr kumimoji="0" lang="ko-KR" altLang="ko-KR" sz="2600" dirty="0">
                <a:solidFill>
                  <a:schemeClr val="bg1"/>
                </a:solidFill>
                <a:latin typeface="나눔고딕 Bold" pitchFamily="50" charset="-127"/>
                <a:ea typeface="나눔고딕 Bold" pitchFamily="50" charset="-127"/>
              </a:rPr>
              <a:t> 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23838" y="1136650"/>
            <a:ext cx="5002212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ko-KR" sz="3400">
                <a:latin typeface="나눔고딕 Bold" pitchFamily="50" charset="-127"/>
                <a:ea typeface="나눔고딕 Bold" pitchFamily="50" charset="-127"/>
              </a:rPr>
              <a:t>2010年</a:t>
            </a:r>
            <a:endParaRPr kumimoji="0" lang="ko-KR" altLang="en-US" sz="3400">
              <a:latin typeface="나눔고딕 Bold" pitchFamily="50" charset="-127"/>
              <a:ea typeface="나눔고딕 Bold" pitchFamily="50" charset="-127"/>
            </a:endParaRPr>
          </a:p>
          <a:p>
            <a:r>
              <a:rPr kumimoji="0" lang="ko-KR" altLang="en-US" sz="3400">
                <a:latin typeface="나눔고딕 Bold" pitchFamily="50" charset="-127"/>
                <a:ea typeface="나눔고딕 Bold" pitchFamily="50" charset="-127"/>
              </a:rPr>
              <a:t>글로벌 전자업계 </a:t>
            </a:r>
            <a:r>
              <a:rPr kumimoji="0" lang="en-US" altLang="ko-KR" sz="3400">
                <a:latin typeface="나눔고딕 Bold" pitchFamily="50" charset="-127"/>
                <a:ea typeface="나눔고딕 Bold" pitchFamily="50" charset="-127"/>
              </a:rPr>
              <a:t>1</a:t>
            </a:r>
            <a:r>
              <a:rPr kumimoji="0" lang="ko-KR" altLang="en-US" sz="3400">
                <a:latin typeface="나눔고딕 Bold" pitchFamily="50" charset="-127"/>
                <a:ea typeface="나눔고딕 Bold" pitchFamily="50" charset="-127"/>
              </a:rPr>
              <a:t>위</a:t>
            </a:r>
            <a:r>
              <a:rPr kumimoji="0" lang="en-US" altLang="ko-KR" sz="3400">
                <a:latin typeface="나눔고딕 Bold" pitchFamily="50" charset="-127"/>
                <a:ea typeface="나눔고딕 Bold" pitchFamily="50" charset="-127"/>
              </a:rPr>
              <a:t>, </a:t>
            </a:r>
            <a:r>
              <a:rPr kumimoji="0" lang="ko-KR" altLang="en-US" sz="3400">
                <a:latin typeface="나눔고딕 Bold" pitchFamily="50" charset="-127"/>
                <a:ea typeface="나눔고딕 Bold" pitchFamily="50" charset="-127"/>
              </a:rPr>
              <a:t>三星</a:t>
            </a: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769938" y="4600575"/>
            <a:ext cx="80137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ko-KR" altLang="ko-KR" sz="3400">
                <a:solidFill>
                  <a:srgbClr val="FFCC00"/>
                </a:solidFill>
                <a:latin typeface="나눔명조 ExtraBold" pitchFamily="18" charset="-127"/>
                <a:ea typeface="나눔명조 ExtraBold" pitchFamily="18" charset="-127"/>
              </a:rPr>
              <a:t>“三星電子가</a:t>
            </a:r>
            <a:r>
              <a:rPr kumimoji="0" lang="ko-KR" altLang="en-US" sz="3400">
                <a:solidFill>
                  <a:srgbClr val="FFCC0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kumimoji="0" lang="ko-KR" altLang="ko-KR" sz="3400">
                <a:solidFill>
                  <a:srgbClr val="FFCC00"/>
                </a:solidFill>
                <a:latin typeface="나눔명조 ExtraBold" pitchFamily="18" charset="-127"/>
                <a:ea typeface="나눔명조 ExtraBold" pitchFamily="18" charset="-127"/>
              </a:rPr>
              <a:t>일본을 앞선 것처럼 </a:t>
            </a:r>
            <a:r>
              <a:rPr kumimoji="0" lang="ko-KR" altLang="en-US" sz="3400">
                <a:solidFill>
                  <a:srgbClr val="FFCC00"/>
                </a:solidFill>
                <a:latin typeface="나눔명조 ExtraBold" pitchFamily="18" charset="-127"/>
                <a:ea typeface="나눔명조 ExtraBold" pitchFamily="18" charset="-127"/>
              </a:rPr>
              <a:t>보이나</a:t>
            </a:r>
            <a:br>
              <a:rPr kumimoji="0" lang="ko-KR" altLang="en-US" sz="3400">
                <a:solidFill>
                  <a:srgbClr val="FFCC00"/>
                </a:solidFill>
                <a:latin typeface="나눔명조 ExtraBold" pitchFamily="18" charset="-127"/>
                <a:ea typeface="나눔명조 ExtraBold" pitchFamily="18" charset="-127"/>
              </a:rPr>
            </a:br>
            <a:r>
              <a:rPr kumimoji="0" lang="ko-KR" altLang="en-US" sz="3400">
                <a:solidFill>
                  <a:srgbClr val="FFCC00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kumimoji="0" lang="ko-KR" altLang="ko-KR" sz="3400">
                <a:solidFill>
                  <a:srgbClr val="FFCC00"/>
                </a:solidFill>
                <a:latin typeface="나눔명조 ExtraBold" pitchFamily="18" charset="-127"/>
                <a:ea typeface="나눔명조 ExtraBold" pitchFamily="18" charset="-127"/>
              </a:rPr>
              <a:t>그 속을 들여다보면 아직 멀었다</a:t>
            </a:r>
            <a:r>
              <a:rPr kumimoji="0" lang="en-US" altLang="ko-KR" sz="3400">
                <a:solidFill>
                  <a:srgbClr val="FFCC00"/>
                </a:solidFill>
                <a:latin typeface="나눔명조 ExtraBold" pitchFamily="18" charset="-127"/>
                <a:ea typeface="나눔명조 ExtraBold" pitchFamily="18" charset="-127"/>
              </a:rPr>
              <a:t>.”</a:t>
            </a:r>
            <a:endParaRPr kumimoji="0" lang="ko-KR" altLang="ko-KR" sz="3400">
              <a:solidFill>
                <a:srgbClr val="FFCC00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24583" name="Picture 6" descr="2011011100011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8" y="785813"/>
            <a:ext cx="4379912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3C7E3-A1F3-47FE-BE3E-890145D15A9D}" type="slidenum">
              <a:rPr lang="ko-KR" altLang="en-US"/>
              <a:pPr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제목 3"/>
          <p:cNvSpPr>
            <a:spLocks noGrp="1"/>
          </p:cNvSpPr>
          <p:nvPr>
            <p:ph type="title"/>
          </p:nvPr>
        </p:nvSpPr>
        <p:spPr>
          <a:xfrm>
            <a:off x="4714875" y="1643063"/>
            <a:ext cx="4143375" cy="1143000"/>
          </a:xfrm>
        </p:spPr>
        <p:txBody>
          <a:bodyPr/>
          <a:lstStyle/>
          <a:p>
            <a:r>
              <a:rPr lang="ko-KR" altLang="en-US" smtClean="0"/>
              <a:t>日本의 엄살과    불편한 진실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잃어버린 </a:t>
            </a:r>
            <a:r>
              <a:rPr lang="en-US" altLang="ko-KR" smtClean="0"/>
              <a:t>10</a:t>
            </a:r>
            <a:r>
              <a:rPr lang="ko-KR" altLang="en-US" smtClean="0"/>
              <a:t>年에 대한 오해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3838" y="1271588"/>
            <a:ext cx="8920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l"/>
            </a:pPr>
            <a:r>
              <a:rPr kumimoji="0" lang="en-US" altLang="ko-KR" sz="320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ko-KR" sz="3200">
                <a:latin typeface="나눔고딕 Bold" pitchFamily="50" charset="-127"/>
                <a:ea typeface="나눔고딕 Bold" pitchFamily="50" charset="-127"/>
              </a:rPr>
              <a:t>1990年代</a:t>
            </a: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ko-KR" sz="3200">
                <a:latin typeface="나눔고딕 Bold" pitchFamily="50" charset="-127"/>
                <a:ea typeface="나눔고딕 Bold" pitchFamily="50" charset="-127"/>
              </a:rPr>
              <a:t>버블</a:t>
            </a: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붕괴로 인한 日本의 장기침체</a:t>
            </a:r>
            <a:endParaRPr kumimoji="0" lang="ko-KR" altLang="ko-KR" sz="320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14313" y="1857375"/>
            <a:ext cx="8643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l"/>
            </a:pPr>
            <a:r>
              <a:rPr kumimoji="0" lang="en-US" altLang="ko-KR" sz="3200">
                <a:latin typeface="나눔고딕 Bold" pitchFamily="50" charset="-127"/>
                <a:ea typeface="나눔고딕 Bold" pitchFamily="50" charset="-127"/>
              </a:rPr>
              <a:t> </a:t>
            </a: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과거 고성장시대와 비교했을 때 침체일 뿐</a:t>
            </a:r>
            <a:r>
              <a:rPr kumimoji="0" lang="en-US" altLang="ko-KR" sz="3200">
                <a:latin typeface="나눔고딕 Bold" pitchFamily="50" charset="-127"/>
                <a:ea typeface="나눔고딕 Bold" pitchFamily="50" charset="-127"/>
              </a:rPr>
              <a:t>,</a:t>
            </a:r>
          </a:p>
          <a:p>
            <a:pPr>
              <a:buSzPct val="80000"/>
            </a:pPr>
            <a:r>
              <a:rPr kumimoji="0" lang="en-US" altLang="ko-KR" sz="3200">
                <a:latin typeface="나눔고딕 Bold" pitchFamily="50" charset="-127"/>
                <a:ea typeface="나눔고딕 Bold" pitchFamily="50" charset="-127"/>
              </a:rPr>
              <a:t>   </a:t>
            </a:r>
            <a:r>
              <a:rPr kumimoji="0" lang="ko-KR" altLang="en-US" sz="3200">
                <a:latin typeface="나눔고딕 Bold" pitchFamily="50" charset="-127"/>
                <a:ea typeface="나눔고딕 Bold" pitchFamily="50" charset="-127"/>
              </a:rPr>
              <a:t>유럽 등 선진국에 비하면 엄살</a:t>
            </a:r>
            <a:endParaRPr kumimoji="0" lang="ko-KR" altLang="ko-KR" sz="3200">
              <a:latin typeface="나눔고딕 Bold" pitchFamily="50" charset="-127"/>
              <a:ea typeface="나눔고딕 Bold" pitchFamily="50" charset="-127"/>
            </a:endParaRPr>
          </a:p>
        </p:txBody>
      </p:sp>
      <p:grpSp>
        <p:nvGrpSpPr>
          <p:cNvPr id="26628" name="그룹 223"/>
          <p:cNvGrpSpPr>
            <a:grpSpLocks/>
          </p:cNvGrpSpPr>
          <p:nvPr/>
        </p:nvGrpSpPr>
        <p:grpSpPr bwMode="auto">
          <a:xfrm>
            <a:off x="731838" y="3071813"/>
            <a:ext cx="7522662" cy="3727450"/>
            <a:chOff x="0" y="1516063"/>
            <a:chExt cx="9258299" cy="5354637"/>
          </a:xfrm>
        </p:grpSpPr>
        <p:grpSp>
          <p:nvGrpSpPr>
            <p:cNvPr id="26630" name="Group 637"/>
            <p:cNvGrpSpPr>
              <a:grpSpLocks/>
            </p:cNvGrpSpPr>
            <p:nvPr/>
          </p:nvGrpSpPr>
          <p:grpSpPr bwMode="auto">
            <a:xfrm>
              <a:off x="0" y="1516063"/>
              <a:ext cx="9144000" cy="5354637"/>
              <a:chOff x="0" y="955"/>
              <a:chExt cx="5760" cy="3373"/>
            </a:xfrm>
          </p:grpSpPr>
          <p:grpSp>
            <p:nvGrpSpPr>
              <p:cNvPr id="26641" name="Group 635"/>
              <p:cNvGrpSpPr>
                <a:grpSpLocks/>
              </p:cNvGrpSpPr>
              <p:nvPr/>
            </p:nvGrpSpPr>
            <p:grpSpPr bwMode="auto">
              <a:xfrm>
                <a:off x="0" y="955"/>
                <a:ext cx="5760" cy="3373"/>
                <a:chOff x="0" y="955"/>
                <a:chExt cx="5760" cy="3373"/>
              </a:xfrm>
            </p:grpSpPr>
            <p:sp>
              <p:nvSpPr>
                <p:cNvPr id="26643" name="Rectangle 621"/>
                <p:cNvSpPr>
                  <a:spLocks noChangeArrowheads="1"/>
                </p:cNvSpPr>
                <p:nvPr/>
              </p:nvSpPr>
              <p:spPr bwMode="auto">
                <a:xfrm>
                  <a:off x="0" y="1118"/>
                  <a:ext cx="5760" cy="3210"/>
                </a:xfrm>
                <a:prstGeom prst="rect">
                  <a:avLst/>
                </a:prstGeom>
                <a:solidFill>
                  <a:srgbClr val="DDDDDD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grpSp>
              <p:nvGrpSpPr>
                <p:cNvPr id="26644" name="Group 634"/>
                <p:cNvGrpSpPr>
                  <a:grpSpLocks/>
                </p:cNvGrpSpPr>
                <p:nvPr/>
              </p:nvGrpSpPr>
              <p:grpSpPr bwMode="auto">
                <a:xfrm>
                  <a:off x="1448" y="955"/>
                  <a:ext cx="2864" cy="364"/>
                  <a:chOff x="1448" y="955"/>
                  <a:chExt cx="2864" cy="364"/>
                </a:xfrm>
              </p:grpSpPr>
              <p:sp>
                <p:nvSpPr>
                  <p:cNvPr id="26843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1448" y="955"/>
                    <a:ext cx="2864" cy="32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333333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kumimoji="0" lang="ko-KR" altLang="en-US">
                      <a:latin typeface="맑은 고딕"/>
                      <a:ea typeface="맑은 고딕"/>
                    </a:endParaRPr>
                  </a:p>
                </p:txBody>
              </p:sp>
              <p:sp>
                <p:nvSpPr>
                  <p:cNvPr id="2684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959"/>
                    <a:ext cx="1491" cy="36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0" lang="ko-KR" altLang="en-US" sz="2000" dirty="0">
                        <a:solidFill>
                          <a:schemeClr val="bg1"/>
                        </a:solidFill>
                        <a:latin typeface="나눔고딕 Bold" pitchFamily="50" charset="-127"/>
                        <a:ea typeface="나눔고딕 Bold" pitchFamily="50" charset="-127"/>
                      </a:rPr>
                      <a:t>日本 경제성장률</a:t>
                    </a:r>
                  </a:p>
                </p:txBody>
              </p:sp>
            </p:grpSp>
            <p:sp>
              <p:nvSpPr>
                <p:cNvPr id="26645" name="Rectangle 416"/>
                <p:cNvSpPr>
                  <a:spLocks noChangeArrowheads="1"/>
                </p:cNvSpPr>
                <p:nvPr/>
              </p:nvSpPr>
              <p:spPr bwMode="auto">
                <a:xfrm>
                  <a:off x="510" y="1659"/>
                  <a:ext cx="54" cy="1683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46" name="Rectangle 418"/>
                <p:cNvSpPr>
                  <a:spLocks noChangeArrowheads="1"/>
                </p:cNvSpPr>
                <p:nvPr/>
              </p:nvSpPr>
              <p:spPr bwMode="auto">
                <a:xfrm>
                  <a:off x="618" y="2102"/>
                  <a:ext cx="43" cy="1240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47" name="Rectangle 420"/>
                <p:cNvSpPr>
                  <a:spLocks noChangeArrowheads="1"/>
                </p:cNvSpPr>
                <p:nvPr/>
              </p:nvSpPr>
              <p:spPr bwMode="auto">
                <a:xfrm>
                  <a:off x="715" y="2160"/>
                  <a:ext cx="55" cy="1182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48" name="Rectangle 422"/>
                <p:cNvSpPr>
                  <a:spLocks noChangeArrowheads="1"/>
                </p:cNvSpPr>
                <p:nvPr/>
              </p:nvSpPr>
              <p:spPr bwMode="auto">
                <a:xfrm>
                  <a:off x="824" y="1708"/>
                  <a:ext cx="54" cy="1634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49" name="Rectangle 424"/>
                <p:cNvSpPr>
                  <a:spLocks noChangeArrowheads="1"/>
                </p:cNvSpPr>
                <p:nvPr/>
              </p:nvSpPr>
              <p:spPr bwMode="auto">
                <a:xfrm>
                  <a:off x="932" y="2530"/>
                  <a:ext cx="54" cy="812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0" name="Rectangle 426"/>
                <p:cNvSpPr>
                  <a:spLocks noChangeArrowheads="1"/>
                </p:cNvSpPr>
                <p:nvPr/>
              </p:nvSpPr>
              <p:spPr bwMode="auto">
                <a:xfrm>
                  <a:off x="1040" y="1856"/>
                  <a:ext cx="54" cy="1486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1" name="Rectangle 428"/>
                <p:cNvSpPr>
                  <a:spLocks noChangeArrowheads="1"/>
                </p:cNvSpPr>
                <p:nvPr/>
              </p:nvSpPr>
              <p:spPr bwMode="auto">
                <a:xfrm>
                  <a:off x="1149" y="1799"/>
                  <a:ext cx="54" cy="1543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2" name="Rectangle 430"/>
                <p:cNvSpPr>
                  <a:spLocks noChangeArrowheads="1"/>
                </p:cNvSpPr>
                <p:nvPr/>
              </p:nvSpPr>
              <p:spPr bwMode="auto">
                <a:xfrm>
                  <a:off x="1257" y="1544"/>
                  <a:ext cx="43" cy="1798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3" name="Rectangle 432"/>
                <p:cNvSpPr>
                  <a:spLocks noChangeArrowheads="1"/>
                </p:cNvSpPr>
                <p:nvPr/>
              </p:nvSpPr>
              <p:spPr bwMode="auto">
                <a:xfrm>
                  <a:off x="1354" y="1602"/>
                  <a:ext cx="54" cy="1740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4" name="Rectangle 434"/>
                <p:cNvSpPr>
                  <a:spLocks noChangeArrowheads="1"/>
                </p:cNvSpPr>
                <p:nvPr/>
              </p:nvSpPr>
              <p:spPr bwMode="auto">
                <a:xfrm>
                  <a:off x="1463" y="2742"/>
                  <a:ext cx="54" cy="600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5" name="Rectangle 436"/>
                <p:cNvSpPr>
                  <a:spLocks noChangeArrowheads="1"/>
                </p:cNvSpPr>
                <p:nvPr/>
              </p:nvSpPr>
              <p:spPr bwMode="auto">
                <a:xfrm>
                  <a:off x="1571" y="2685"/>
                  <a:ext cx="54" cy="657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6" name="Rectangle 438"/>
                <p:cNvSpPr>
                  <a:spLocks noChangeArrowheads="1"/>
                </p:cNvSpPr>
                <p:nvPr/>
              </p:nvSpPr>
              <p:spPr bwMode="auto">
                <a:xfrm>
                  <a:off x="1679" y="2168"/>
                  <a:ext cx="54" cy="1174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7" name="Rectangle 440"/>
                <p:cNvSpPr>
                  <a:spLocks noChangeArrowheads="1"/>
                </p:cNvSpPr>
                <p:nvPr/>
              </p:nvSpPr>
              <p:spPr bwMode="auto">
                <a:xfrm>
                  <a:off x="1787" y="2217"/>
                  <a:ext cx="44" cy="1125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8" name="Rectangle 442"/>
                <p:cNvSpPr>
                  <a:spLocks noChangeArrowheads="1"/>
                </p:cNvSpPr>
                <p:nvPr/>
              </p:nvSpPr>
              <p:spPr bwMode="auto">
                <a:xfrm>
                  <a:off x="1885" y="3342"/>
                  <a:ext cx="54" cy="173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59" name="Rectangle 443"/>
                <p:cNvSpPr>
                  <a:spLocks noChangeArrowheads="1"/>
                </p:cNvSpPr>
                <p:nvPr/>
              </p:nvSpPr>
              <p:spPr bwMode="auto">
                <a:xfrm>
                  <a:off x="1885" y="3342"/>
                  <a:ext cx="54" cy="173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0" name="Rectangle 444"/>
                <p:cNvSpPr>
                  <a:spLocks noChangeArrowheads="1"/>
                </p:cNvSpPr>
                <p:nvPr/>
              </p:nvSpPr>
              <p:spPr bwMode="auto">
                <a:xfrm>
                  <a:off x="1993" y="2907"/>
                  <a:ext cx="54" cy="435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101" y="2784"/>
                  <a:ext cx="55" cy="558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2" name="Rectangle 448"/>
                <p:cNvSpPr>
                  <a:spLocks noChangeArrowheads="1"/>
                </p:cNvSpPr>
                <p:nvPr/>
              </p:nvSpPr>
              <p:spPr bwMode="auto">
                <a:xfrm>
                  <a:off x="2210" y="2727"/>
                  <a:ext cx="54" cy="615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3" name="Rectangle 450"/>
                <p:cNvSpPr>
                  <a:spLocks noChangeArrowheads="1"/>
                </p:cNvSpPr>
                <p:nvPr/>
              </p:nvSpPr>
              <p:spPr bwMode="auto">
                <a:xfrm>
                  <a:off x="2318" y="2603"/>
                  <a:ext cx="54" cy="739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4" name="Rectangle 452"/>
                <p:cNvSpPr>
                  <a:spLocks noChangeArrowheads="1"/>
                </p:cNvSpPr>
                <p:nvPr/>
              </p:nvSpPr>
              <p:spPr bwMode="auto">
                <a:xfrm>
                  <a:off x="2426" y="2579"/>
                  <a:ext cx="43" cy="763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5" name="Rectangle 454"/>
                <p:cNvSpPr>
                  <a:spLocks noChangeArrowheads="1"/>
                </p:cNvSpPr>
                <p:nvPr/>
              </p:nvSpPr>
              <p:spPr bwMode="auto">
                <a:xfrm>
                  <a:off x="2524" y="2948"/>
                  <a:ext cx="54" cy="394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6" name="Rectangle 456"/>
                <p:cNvSpPr>
                  <a:spLocks noChangeArrowheads="1"/>
                </p:cNvSpPr>
                <p:nvPr/>
              </p:nvSpPr>
              <p:spPr bwMode="auto">
                <a:xfrm>
                  <a:off x="2632" y="2759"/>
                  <a:ext cx="54" cy="583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7" name="Rectangle 458"/>
                <p:cNvSpPr>
                  <a:spLocks noChangeArrowheads="1"/>
                </p:cNvSpPr>
                <p:nvPr/>
              </p:nvSpPr>
              <p:spPr bwMode="auto">
                <a:xfrm>
                  <a:off x="2740" y="2874"/>
                  <a:ext cx="54" cy="468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8" name="Rectangle 460"/>
                <p:cNvSpPr>
                  <a:spLocks noChangeArrowheads="1"/>
                </p:cNvSpPr>
                <p:nvPr/>
              </p:nvSpPr>
              <p:spPr bwMode="auto">
                <a:xfrm>
                  <a:off x="2848" y="2915"/>
                  <a:ext cx="55" cy="427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69" name="Rectangle 462"/>
                <p:cNvSpPr>
                  <a:spLocks noChangeArrowheads="1"/>
                </p:cNvSpPr>
                <p:nvPr/>
              </p:nvSpPr>
              <p:spPr bwMode="auto">
                <a:xfrm>
                  <a:off x="2957" y="2718"/>
                  <a:ext cx="54" cy="624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0" name="Rectangle 464"/>
                <p:cNvSpPr>
                  <a:spLocks noChangeArrowheads="1"/>
                </p:cNvSpPr>
                <p:nvPr/>
              </p:nvSpPr>
              <p:spPr bwMode="auto">
                <a:xfrm>
                  <a:off x="3065" y="2456"/>
                  <a:ext cx="43" cy="886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1" name="Rectangle 466"/>
                <p:cNvSpPr>
                  <a:spLocks noChangeArrowheads="1"/>
                </p:cNvSpPr>
                <p:nvPr/>
              </p:nvSpPr>
              <p:spPr bwMode="auto">
                <a:xfrm>
                  <a:off x="3162" y="2948"/>
                  <a:ext cx="55" cy="394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2" name="Rectangle 468"/>
                <p:cNvSpPr>
                  <a:spLocks noChangeArrowheads="1"/>
                </p:cNvSpPr>
                <p:nvPr/>
              </p:nvSpPr>
              <p:spPr bwMode="auto">
                <a:xfrm>
                  <a:off x="3271" y="2767"/>
                  <a:ext cx="54" cy="575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3" name="Rectangle 470"/>
                <p:cNvSpPr>
                  <a:spLocks noChangeArrowheads="1"/>
                </p:cNvSpPr>
                <p:nvPr/>
              </p:nvSpPr>
              <p:spPr bwMode="auto">
                <a:xfrm>
                  <a:off x="3379" y="2348"/>
                  <a:ext cx="54" cy="994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4" name="Rectangle 472"/>
                <p:cNvSpPr>
                  <a:spLocks noChangeArrowheads="1"/>
                </p:cNvSpPr>
                <p:nvPr/>
              </p:nvSpPr>
              <p:spPr bwMode="auto">
                <a:xfrm>
                  <a:off x="3487" y="2595"/>
                  <a:ext cx="54" cy="747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5" name="Rectangle 417"/>
                <p:cNvSpPr>
                  <a:spLocks noChangeArrowheads="1"/>
                </p:cNvSpPr>
                <p:nvPr/>
              </p:nvSpPr>
              <p:spPr bwMode="auto">
                <a:xfrm>
                  <a:off x="510" y="1659"/>
                  <a:ext cx="54" cy="1683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6" name="Rectangle 419"/>
                <p:cNvSpPr>
                  <a:spLocks noChangeArrowheads="1"/>
                </p:cNvSpPr>
                <p:nvPr/>
              </p:nvSpPr>
              <p:spPr bwMode="auto">
                <a:xfrm>
                  <a:off x="618" y="2102"/>
                  <a:ext cx="43" cy="12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7" name="Rectangle 421"/>
                <p:cNvSpPr>
                  <a:spLocks noChangeArrowheads="1"/>
                </p:cNvSpPr>
                <p:nvPr/>
              </p:nvSpPr>
              <p:spPr bwMode="auto">
                <a:xfrm>
                  <a:off x="715" y="2159"/>
                  <a:ext cx="55" cy="1183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8" name="Rectangle 423"/>
                <p:cNvSpPr>
                  <a:spLocks noChangeArrowheads="1"/>
                </p:cNvSpPr>
                <p:nvPr/>
              </p:nvSpPr>
              <p:spPr bwMode="auto">
                <a:xfrm>
                  <a:off x="824" y="1708"/>
                  <a:ext cx="54" cy="163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79" name="Rectangle 425"/>
                <p:cNvSpPr>
                  <a:spLocks noChangeArrowheads="1"/>
                </p:cNvSpPr>
                <p:nvPr/>
              </p:nvSpPr>
              <p:spPr bwMode="auto">
                <a:xfrm>
                  <a:off x="932" y="2530"/>
                  <a:ext cx="54" cy="812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0" name="Rectangle 427"/>
                <p:cNvSpPr>
                  <a:spLocks noChangeArrowheads="1"/>
                </p:cNvSpPr>
                <p:nvPr/>
              </p:nvSpPr>
              <p:spPr bwMode="auto">
                <a:xfrm>
                  <a:off x="1040" y="1856"/>
                  <a:ext cx="54" cy="148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1" name="Rectangle 429"/>
                <p:cNvSpPr>
                  <a:spLocks noChangeArrowheads="1"/>
                </p:cNvSpPr>
                <p:nvPr/>
              </p:nvSpPr>
              <p:spPr bwMode="auto">
                <a:xfrm>
                  <a:off x="1149" y="1798"/>
                  <a:ext cx="54" cy="154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2" name="Rectangle 431"/>
                <p:cNvSpPr>
                  <a:spLocks noChangeArrowheads="1"/>
                </p:cNvSpPr>
                <p:nvPr/>
              </p:nvSpPr>
              <p:spPr bwMode="auto">
                <a:xfrm>
                  <a:off x="1257" y="1544"/>
                  <a:ext cx="43" cy="179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3" name="Rectangle 433"/>
                <p:cNvSpPr>
                  <a:spLocks noChangeArrowheads="1"/>
                </p:cNvSpPr>
                <p:nvPr/>
              </p:nvSpPr>
              <p:spPr bwMode="auto">
                <a:xfrm>
                  <a:off x="1354" y="1601"/>
                  <a:ext cx="54" cy="1741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4" name="Rectangle 435"/>
                <p:cNvSpPr>
                  <a:spLocks noChangeArrowheads="1"/>
                </p:cNvSpPr>
                <p:nvPr/>
              </p:nvSpPr>
              <p:spPr bwMode="auto">
                <a:xfrm>
                  <a:off x="1463" y="2742"/>
                  <a:ext cx="54" cy="60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5" name="Rectangle 437"/>
                <p:cNvSpPr>
                  <a:spLocks noChangeArrowheads="1"/>
                </p:cNvSpPr>
                <p:nvPr/>
              </p:nvSpPr>
              <p:spPr bwMode="auto">
                <a:xfrm>
                  <a:off x="1571" y="2685"/>
                  <a:ext cx="54" cy="657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6" name="Rectangle 439"/>
                <p:cNvSpPr>
                  <a:spLocks noChangeArrowheads="1"/>
                </p:cNvSpPr>
                <p:nvPr/>
              </p:nvSpPr>
              <p:spPr bwMode="auto">
                <a:xfrm>
                  <a:off x="1679" y="2168"/>
                  <a:ext cx="54" cy="117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7" name="Rectangle 441"/>
                <p:cNvSpPr>
                  <a:spLocks noChangeArrowheads="1"/>
                </p:cNvSpPr>
                <p:nvPr/>
              </p:nvSpPr>
              <p:spPr bwMode="auto">
                <a:xfrm>
                  <a:off x="1787" y="2217"/>
                  <a:ext cx="44" cy="1125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8" name="Rectangle 445"/>
                <p:cNvSpPr>
                  <a:spLocks noChangeArrowheads="1"/>
                </p:cNvSpPr>
                <p:nvPr/>
              </p:nvSpPr>
              <p:spPr bwMode="auto">
                <a:xfrm>
                  <a:off x="1993" y="2907"/>
                  <a:ext cx="54" cy="435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89" name="Rectangle 447"/>
                <p:cNvSpPr>
                  <a:spLocks noChangeArrowheads="1"/>
                </p:cNvSpPr>
                <p:nvPr/>
              </p:nvSpPr>
              <p:spPr bwMode="auto">
                <a:xfrm>
                  <a:off x="2101" y="2784"/>
                  <a:ext cx="55" cy="55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0" name="Rectangle 449"/>
                <p:cNvSpPr>
                  <a:spLocks noChangeArrowheads="1"/>
                </p:cNvSpPr>
                <p:nvPr/>
              </p:nvSpPr>
              <p:spPr bwMode="auto">
                <a:xfrm>
                  <a:off x="2210" y="2727"/>
                  <a:ext cx="54" cy="615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1" name="Rectangle 451"/>
                <p:cNvSpPr>
                  <a:spLocks noChangeArrowheads="1"/>
                </p:cNvSpPr>
                <p:nvPr/>
              </p:nvSpPr>
              <p:spPr bwMode="auto">
                <a:xfrm>
                  <a:off x="2318" y="2602"/>
                  <a:ext cx="54" cy="7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2" name="Rectangle 453"/>
                <p:cNvSpPr>
                  <a:spLocks noChangeArrowheads="1"/>
                </p:cNvSpPr>
                <p:nvPr/>
              </p:nvSpPr>
              <p:spPr bwMode="auto">
                <a:xfrm>
                  <a:off x="2426" y="2579"/>
                  <a:ext cx="43" cy="763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3" name="Rectangle 455"/>
                <p:cNvSpPr>
                  <a:spLocks noChangeArrowheads="1"/>
                </p:cNvSpPr>
                <p:nvPr/>
              </p:nvSpPr>
              <p:spPr bwMode="auto">
                <a:xfrm>
                  <a:off x="2524" y="2948"/>
                  <a:ext cx="54" cy="39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4" name="Rectangle 457"/>
                <p:cNvSpPr>
                  <a:spLocks noChangeArrowheads="1"/>
                </p:cNvSpPr>
                <p:nvPr/>
              </p:nvSpPr>
              <p:spPr bwMode="auto">
                <a:xfrm>
                  <a:off x="2632" y="2759"/>
                  <a:ext cx="54" cy="583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5" name="Rectangle 459"/>
                <p:cNvSpPr>
                  <a:spLocks noChangeArrowheads="1"/>
                </p:cNvSpPr>
                <p:nvPr/>
              </p:nvSpPr>
              <p:spPr bwMode="auto">
                <a:xfrm>
                  <a:off x="2740" y="2874"/>
                  <a:ext cx="54" cy="46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6" name="Rectangle 461"/>
                <p:cNvSpPr>
                  <a:spLocks noChangeArrowheads="1"/>
                </p:cNvSpPr>
                <p:nvPr/>
              </p:nvSpPr>
              <p:spPr bwMode="auto">
                <a:xfrm>
                  <a:off x="2848" y="2915"/>
                  <a:ext cx="55" cy="427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7" name="Rectangle 463"/>
                <p:cNvSpPr>
                  <a:spLocks noChangeArrowheads="1"/>
                </p:cNvSpPr>
                <p:nvPr/>
              </p:nvSpPr>
              <p:spPr bwMode="auto">
                <a:xfrm>
                  <a:off x="2957" y="2718"/>
                  <a:ext cx="54" cy="62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8" name="Rectangle 465"/>
                <p:cNvSpPr>
                  <a:spLocks noChangeArrowheads="1"/>
                </p:cNvSpPr>
                <p:nvPr/>
              </p:nvSpPr>
              <p:spPr bwMode="auto">
                <a:xfrm>
                  <a:off x="3065" y="2456"/>
                  <a:ext cx="43" cy="88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699" name="Rectangle 467"/>
                <p:cNvSpPr>
                  <a:spLocks noChangeArrowheads="1"/>
                </p:cNvSpPr>
                <p:nvPr/>
              </p:nvSpPr>
              <p:spPr bwMode="auto">
                <a:xfrm>
                  <a:off x="3162" y="2948"/>
                  <a:ext cx="55" cy="39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0" name="Rectangle 469"/>
                <p:cNvSpPr>
                  <a:spLocks noChangeArrowheads="1"/>
                </p:cNvSpPr>
                <p:nvPr/>
              </p:nvSpPr>
              <p:spPr bwMode="auto">
                <a:xfrm>
                  <a:off x="3271" y="2767"/>
                  <a:ext cx="54" cy="575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1" name="Rectangle 471"/>
                <p:cNvSpPr>
                  <a:spLocks noChangeArrowheads="1"/>
                </p:cNvSpPr>
                <p:nvPr/>
              </p:nvSpPr>
              <p:spPr bwMode="auto">
                <a:xfrm>
                  <a:off x="3379" y="2348"/>
                  <a:ext cx="54" cy="99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2" name="Rectangle 473"/>
                <p:cNvSpPr>
                  <a:spLocks noChangeArrowheads="1"/>
                </p:cNvSpPr>
                <p:nvPr/>
              </p:nvSpPr>
              <p:spPr bwMode="auto">
                <a:xfrm>
                  <a:off x="3487" y="2595"/>
                  <a:ext cx="54" cy="747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3" name="Rectangle 474"/>
                <p:cNvSpPr>
                  <a:spLocks noChangeArrowheads="1"/>
                </p:cNvSpPr>
                <p:nvPr/>
              </p:nvSpPr>
              <p:spPr bwMode="auto">
                <a:xfrm>
                  <a:off x="3596" y="2562"/>
                  <a:ext cx="43" cy="780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4" name="Rectangle 475"/>
                <p:cNvSpPr>
                  <a:spLocks noChangeArrowheads="1"/>
                </p:cNvSpPr>
                <p:nvPr/>
              </p:nvSpPr>
              <p:spPr bwMode="auto">
                <a:xfrm>
                  <a:off x="3596" y="2562"/>
                  <a:ext cx="43" cy="78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5" name="Rectangle 476"/>
                <p:cNvSpPr>
                  <a:spLocks noChangeArrowheads="1"/>
                </p:cNvSpPr>
                <p:nvPr/>
              </p:nvSpPr>
              <p:spPr bwMode="auto">
                <a:xfrm>
                  <a:off x="3693" y="2874"/>
                  <a:ext cx="54" cy="468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6" name="Rectangle 477"/>
                <p:cNvSpPr>
                  <a:spLocks noChangeArrowheads="1"/>
                </p:cNvSpPr>
                <p:nvPr/>
              </p:nvSpPr>
              <p:spPr bwMode="auto">
                <a:xfrm>
                  <a:off x="3693" y="2874"/>
                  <a:ext cx="54" cy="46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7" name="Rectangle 478"/>
                <p:cNvSpPr>
                  <a:spLocks noChangeArrowheads="1"/>
                </p:cNvSpPr>
                <p:nvPr/>
              </p:nvSpPr>
              <p:spPr bwMode="auto">
                <a:xfrm>
                  <a:off x="3801" y="3227"/>
                  <a:ext cx="54" cy="115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8" name="Rectangle 479"/>
                <p:cNvSpPr>
                  <a:spLocks noChangeArrowheads="1"/>
                </p:cNvSpPr>
                <p:nvPr/>
              </p:nvSpPr>
              <p:spPr bwMode="auto">
                <a:xfrm>
                  <a:off x="3801" y="3227"/>
                  <a:ext cx="54" cy="115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09" name="Rectangle 480"/>
                <p:cNvSpPr>
                  <a:spLocks noChangeArrowheads="1"/>
                </p:cNvSpPr>
                <p:nvPr/>
              </p:nvSpPr>
              <p:spPr bwMode="auto">
                <a:xfrm>
                  <a:off x="3910" y="3318"/>
                  <a:ext cx="54" cy="24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0" name="Rectangle 481"/>
                <p:cNvSpPr>
                  <a:spLocks noChangeArrowheads="1"/>
                </p:cNvSpPr>
                <p:nvPr/>
              </p:nvSpPr>
              <p:spPr bwMode="auto">
                <a:xfrm>
                  <a:off x="3910" y="3318"/>
                  <a:ext cx="54" cy="2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1" name="Rectangle 482"/>
                <p:cNvSpPr>
                  <a:spLocks noChangeArrowheads="1"/>
                </p:cNvSpPr>
                <p:nvPr/>
              </p:nvSpPr>
              <p:spPr bwMode="auto">
                <a:xfrm>
                  <a:off x="4018" y="3219"/>
                  <a:ext cx="54" cy="123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2" name="Rectangle 483"/>
                <p:cNvSpPr>
                  <a:spLocks noChangeArrowheads="1"/>
                </p:cNvSpPr>
                <p:nvPr/>
              </p:nvSpPr>
              <p:spPr bwMode="auto">
                <a:xfrm>
                  <a:off x="4018" y="3219"/>
                  <a:ext cx="54" cy="123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3" name="Rectangle 484"/>
                <p:cNvSpPr>
                  <a:spLocks noChangeArrowheads="1"/>
                </p:cNvSpPr>
                <p:nvPr/>
              </p:nvSpPr>
              <p:spPr bwMode="auto">
                <a:xfrm>
                  <a:off x="4126" y="3079"/>
                  <a:ext cx="54" cy="263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4" name="Rectangle 485"/>
                <p:cNvSpPr>
                  <a:spLocks noChangeArrowheads="1"/>
                </p:cNvSpPr>
                <p:nvPr/>
              </p:nvSpPr>
              <p:spPr bwMode="auto">
                <a:xfrm>
                  <a:off x="4126" y="3079"/>
                  <a:ext cx="54" cy="263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5" name="Rectangle 486"/>
                <p:cNvSpPr>
                  <a:spLocks noChangeArrowheads="1"/>
                </p:cNvSpPr>
                <p:nvPr/>
              </p:nvSpPr>
              <p:spPr bwMode="auto">
                <a:xfrm>
                  <a:off x="4234" y="2973"/>
                  <a:ext cx="44" cy="369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6" name="Rectangle 487"/>
                <p:cNvSpPr>
                  <a:spLocks noChangeArrowheads="1"/>
                </p:cNvSpPr>
                <p:nvPr/>
              </p:nvSpPr>
              <p:spPr bwMode="auto">
                <a:xfrm>
                  <a:off x="4234" y="2973"/>
                  <a:ext cx="44" cy="369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7" name="Rectangle 488"/>
                <p:cNvSpPr>
                  <a:spLocks noChangeArrowheads="1"/>
                </p:cNvSpPr>
                <p:nvPr/>
              </p:nvSpPr>
              <p:spPr bwMode="auto">
                <a:xfrm>
                  <a:off x="4332" y="3121"/>
                  <a:ext cx="54" cy="221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8" name="Rectangle 489"/>
                <p:cNvSpPr>
                  <a:spLocks noChangeArrowheads="1"/>
                </p:cNvSpPr>
                <p:nvPr/>
              </p:nvSpPr>
              <p:spPr bwMode="auto">
                <a:xfrm>
                  <a:off x="4332" y="3121"/>
                  <a:ext cx="54" cy="221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19" name="Rectangle 490"/>
                <p:cNvSpPr>
                  <a:spLocks noChangeArrowheads="1"/>
                </p:cNvSpPr>
                <p:nvPr/>
              </p:nvSpPr>
              <p:spPr bwMode="auto">
                <a:xfrm>
                  <a:off x="4440" y="3342"/>
                  <a:ext cx="54" cy="288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0" name="Rectangle 491"/>
                <p:cNvSpPr>
                  <a:spLocks noChangeArrowheads="1"/>
                </p:cNvSpPr>
                <p:nvPr/>
              </p:nvSpPr>
              <p:spPr bwMode="auto">
                <a:xfrm>
                  <a:off x="4440" y="3342"/>
                  <a:ext cx="5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1" name="Rectangle 492"/>
                <p:cNvSpPr>
                  <a:spLocks noChangeArrowheads="1"/>
                </p:cNvSpPr>
                <p:nvPr/>
              </p:nvSpPr>
              <p:spPr bwMode="auto">
                <a:xfrm>
                  <a:off x="4548" y="3342"/>
                  <a:ext cx="54" cy="17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2" name="Rectangle 493"/>
                <p:cNvSpPr>
                  <a:spLocks noChangeArrowheads="1"/>
                </p:cNvSpPr>
                <p:nvPr/>
              </p:nvSpPr>
              <p:spPr bwMode="auto">
                <a:xfrm>
                  <a:off x="4548" y="3342"/>
                  <a:ext cx="54" cy="17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3" name="Rectangle 494"/>
                <p:cNvSpPr>
                  <a:spLocks noChangeArrowheads="1"/>
                </p:cNvSpPr>
                <p:nvPr/>
              </p:nvSpPr>
              <p:spPr bwMode="auto">
                <a:xfrm>
                  <a:off x="4657" y="2939"/>
                  <a:ext cx="54" cy="403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4" name="Rectangle 495"/>
                <p:cNvSpPr>
                  <a:spLocks noChangeArrowheads="1"/>
                </p:cNvSpPr>
                <p:nvPr/>
              </p:nvSpPr>
              <p:spPr bwMode="auto">
                <a:xfrm>
                  <a:off x="4657" y="2939"/>
                  <a:ext cx="54" cy="403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5" name="Rectangle 496"/>
                <p:cNvSpPr>
                  <a:spLocks noChangeArrowheads="1"/>
                </p:cNvSpPr>
                <p:nvPr/>
              </p:nvSpPr>
              <p:spPr bwMode="auto">
                <a:xfrm>
                  <a:off x="4765" y="3318"/>
                  <a:ext cx="43" cy="24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6" name="Rectangle 497"/>
                <p:cNvSpPr>
                  <a:spLocks noChangeArrowheads="1"/>
                </p:cNvSpPr>
                <p:nvPr/>
              </p:nvSpPr>
              <p:spPr bwMode="auto">
                <a:xfrm>
                  <a:off x="4765" y="3318"/>
                  <a:ext cx="43" cy="24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7" name="Rectangle 498"/>
                <p:cNvSpPr>
                  <a:spLocks noChangeArrowheads="1"/>
                </p:cNvSpPr>
                <p:nvPr/>
              </p:nvSpPr>
              <p:spPr bwMode="auto">
                <a:xfrm>
                  <a:off x="4862" y="3310"/>
                  <a:ext cx="54" cy="32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8" name="Rectangle 499"/>
                <p:cNvSpPr>
                  <a:spLocks noChangeArrowheads="1"/>
                </p:cNvSpPr>
                <p:nvPr/>
              </p:nvSpPr>
              <p:spPr bwMode="auto">
                <a:xfrm>
                  <a:off x="4862" y="3310"/>
                  <a:ext cx="54" cy="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29" name="Rectangle 500"/>
                <p:cNvSpPr>
                  <a:spLocks noChangeArrowheads="1"/>
                </p:cNvSpPr>
                <p:nvPr/>
              </p:nvSpPr>
              <p:spPr bwMode="auto">
                <a:xfrm>
                  <a:off x="4971" y="3145"/>
                  <a:ext cx="54" cy="197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0" name="Rectangle 501"/>
                <p:cNvSpPr>
                  <a:spLocks noChangeArrowheads="1"/>
                </p:cNvSpPr>
                <p:nvPr/>
              </p:nvSpPr>
              <p:spPr bwMode="auto">
                <a:xfrm>
                  <a:off x="4971" y="3145"/>
                  <a:ext cx="54" cy="197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1" name="Rectangle 502"/>
                <p:cNvSpPr>
                  <a:spLocks noChangeArrowheads="1"/>
                </p:cNvSpPr>
                <p:nvPr/>
              </p:nvSpPr>
              <p:spPr bwMode="auto">
                <a:xfrm>
                  <a:off x="5079" y="2956"/>
                  <a:ext cx="54" cy="386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2" name="Rectangle 503"/>
                <p:cNvSpPr>
                  <a:spLocks noChangeArrowheads="1"/>
                </p:cNvSpPr>
                <p:nvPr/>
              </p:nvSpPr>
              <p:spPr bwMode="auto">
                <a:xfrm>
                  <a:off x="5079" y="2956"/>
                  <a:ext cx="54" cy="38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3" name="Rectangle 504"/>
                <p:cNvSpPr>
                  <a:spLocks noChangeArrowheads="1"/>
                </p:cNvSpPr>
                <p:nvPr/>
              </p:nvSpPr>
              <p:spPr bwMode="auto">
                <a:xfrm>
                  <a:off x="5187" y="3071"/>
                  <a:ext cx="54" cy="271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4" name="Rectangle 505"/>
                <p:cNvSpPr>
                  <a:spLocks noChangeArrowheads="1"/>
                </p:cNvSpPr>
                <p:nvPr/>
              </p:nvSpPr>
              <p:spPr bwMode="auto">
                <a:xfrm>
                  <a:off x="5187" y="3071"/>
                  <a:ext cx="54" cy="271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5" name="Rectangle 506"/>
                <p:cNvSpPr>
                  <a:spLocks noChangeArrowheads="1"/>
                </p:cNvSpPr>
                <p:nvPr/>
              </p:nvSpPr>
              <p:spPr bwMode="auto">
                <a:xfrm>
                  <a:off x="5295" y="3055"/>
                  <a:ext cx="55" cy="287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6" name="Rectangle 507"/>
                <p:cNvSpPr>
                  <a:spLocks noChangeArrowheads="1"/>
                </p:cNvSpPr>
                <p:nvPr/>
              </p:nvSpPr>
              <p:spPr bwMode="auto">
                <a:xfrm>
                  <a:off x="5295" y="3055"/>
                  <a:ext cx="55" cy="287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7" name="Rectangle 508"/>
                <p:cNvSpPr>
                  <a:spLocks noChangeArrowheads="1"/>
                </p:cNvSpPr>
                <p:nvPr/>
              </p:nvSpPr>
              <p:spPr bwMode="auto">
                <a:xfrm>
                  <a:off x="5404" y="3013"/>
                  <a:ext cx="43" cy="329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8" name="Rectangle 509"/>
                <p:cNvSpPr>
                  <a:spLocks noChangeArrowheads="1"/>
                </p:cNvSpPr>
                <p:nvPr/>
              </p:nvSpPr>
              <p:spPr bwMode="auto">
                <a:xfrm>
                  <a:off x="5404" y="3013"/>
                  <a:ext cx="43" cy="329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39" name="Rectangle 510"/>
                <p:cNvSpPr>
                  <a:spLocks noChangeArrowheads="1"/>
                </p:cNvSpPr>
                <p:nvPr/>
              </p:nvSpPr>
              <p:spPr bwMode="auto">
                <a:xfrm>
                  <a:off x="5501" y="3342"/>
                  <a:ext cx="54" cy="165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40" name="Rectangle 511"/>
                <p:cNvSpPr>
                  <a:spLocks noChangeArrowheads="1"/>
                </p:cNvSpPr>
                <p:nvPr/>
              </p:nvSpPr>
              <p:spPr bwMode="auto">
                <a:xfrm>
                  <a:off x="5501" y="3342"/>
                  <a:ext cx="54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41" name="Rectangle 512"/>
                <p:cNvSpPr>
                  <a:spLocks noChangeArrowheads="1"/>
                </p:cNvSpPr>
                <p:nvPr/>
              </p:nvSpPr>
              <p:spPr bwMode="auto">
                <a:xfrm>
                  <a:off x="5609" y="3342"/>
                  <a:ext cx="55" cy="731"/>
                </a:xfrm>
                <a:prstGeom prst="rect">
                  <a:avLst/>
                </a:prstGeom>
                <a:solidFill>
                  <a:srgbClr val="4F81B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42" name="Rectangle 513"/>
                <p:cNvSpPr>
                  <a:spLocks noChangeArrowheads="1"/>
                </p:cNvSpPr>
                <p:nvPr/>
              </p:nvSpPr>
              <p:spPr bwMode="auto">
                <a:xfrm>
                  <a:off x="5609" y="3342"/>
                  <a:ext cx="55" cy="731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kumimoji="0" lang="ko-KR" altLang="en-US">
                    <a:latin typeface="맑은 고딕"/>
                    <a:ea typeface="맑은 고딕"/>
                  </a:endParaRPr>
                </a:p>
              </p:txBody>
            </p:sp>
            <p:sp>
              <p:nvSpPr>
                <p:cNvPr id="26743" name="Line 514"/>
                <p:cNvSpPr>
                  <a:spLocks noChangeShapeType="1"/>
                </p:cNvSpPr>
                <p:nvPr/>
              </p:nvSpPr>
              <p:spPr bwMode="auto">
                <a:xfrm>
                  <a:off x="380" y="1388"/>
                  <a:ext cx="0" cy="2792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4" name="Line 515"/>
                <p:cNvSpPr>
                  <a:spLocks noChangeShapeType="1"/>
                </p:cNvSpPr>
                <p:nvPr/>
              </p:nvSpPr>
              <p:spPr bwMode="auto">
                <a:xfrm>
                  <a:off x="337" y="4180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5" name="Line 516"/>
                <p:cNvSpPr>
                  <a:spLocks noChangeShapeType="1"/>
                </p:cNvSpPr>
                <p:nvPr/>
              </p:nvSpPr>
              <p:spPr bwMode="auto">
                <a:xfrm>
                  <a:off x="337" y="3901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6" name="Line 517"/>
                <p:cNvSpPr>
                  <a:spLocks noChangeShapeType="1"/>
                </p:cNvSpPr>
                <p:nvPr/>
              </p:nvSpPr>
              <p:spPr bwMode="auto">
                <a:xfrm>
                  <a:off x="337" y="3621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7" name="Line 518"/>
                <p:cNvSpPr>
                  <a:spLocks noChangeShapeType="1"/>
                </p:cNvSpPr>
                <p:nvPr/>
              </p:nvSpPr>
              <p:spPr bwMode="auto">
                <a:xfrm>
                  <a:off x="337" y="3342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8" name="Line 519"/>
                <p:cNvSpPr>
                  <a:spLocks noChangeShapeType="1"/>
                </p:cNvSpPr>
                <p:nvPr/>
              </p:nvSpPr>
              <p:spPr bwMode="auto">
                <a:xfrm>
                  <a:off x="337" y="3064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9" name="Line 520"/>
                <p:cNvSpPr>
                  <a:spLocks noChangeShapeType="1"/>
                </p:cNvSpPr>
                <p:nvPr/>
              </p:nvSpPr>
              <p:spPr bwMode="auto">
                <a:xfrm>
                  <a:off x="337" y="2784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0" name="Line 521"/>
                <p:cNvSpPr>
                  <a:spLocks noChangeShapeType="1"/>
                </p:cNvSpPr>
                <p:nvPr/>
              </p:nvSpPr>
              <p:spPr bwMode="auto">
                <a:xfrm>
                  <a:off x="337" y="2505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1" name="Line 522"/>
                <p:cNvSpPr>
                  <a:spLocks noChangeShapeType="1"/>
                </p:cNvSpPr>
                <p:nvPr/>
              </p:nvSpPr>
              <p:spPr bwMode="auto">
                <a:xfrm>
                  <a:off x="337" y="2225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2" name="Line 523"/>
                <p:cNvSpPr>
                  <a:spLocks noChangeShapeType="1"/>
                </p:cNvSpPr>
                <p:nvPr/>
              </p:nvSpPr>
              <p:spPr bwMode="auto">
                <a:xfrm>
                  <a:off x="337" y="1946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3" name="Line 524"/>
                <p:cNvSpPr>
                  <a:spLocks noChangeShapeType="1"/>
                </p:cNvSpPr>
                <p:nvPr/>
              </p:nvSpPr>
              <p:spPr bwMode="auto">
                <a:xfrm>
                  <a:off x="337" y="1667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4" name="Line 525"/>
                <p:cNvSpPr>
                  <a:spLocks noChangeShapeType="1"/>
                </p:cNvSpPr>
                <p:nvPr/>
              </p:nvSpPr>
              <p:spPr bwMode="auto">
                <a:xfrm>
                  <a:off x="337" y="1388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5" name="Line 526"/>
                <p:cNvSpPr>
                  <a:spLocks noChangeShapeType="1"/>
                </p:cNvSpPr>
                <p:nvPr/>
              </p:nvSpPr>
              <p:spPr bwMode="auto">
                <a:xfrm>
                  <a:off x="380" y="3342"/>
                  <a:ext cx="5316" cy="0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6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380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7" name="Line 528"/>
                <p:cNvSpPr>
                  <a:spLocks noChangeShapeType="1"/>
                </p:cNvSpPr>
                <p:nvPr/>
              </p:nvSpPr>
              <p:spPr bwMode="auto">
                <a:xfrm flipV="1">
                  <a:off x="488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8" name="Line 529"/>
                <p:cNvSpPr>
                  <a:spLocks noChangeShapeType="1"/>
                </p:cNvSpPr>
                <p:nvPr/>
              </p:nvSpPr>
              <p:spPr bwMode="auto">
                <a:xfrm flipV="1">
                  <a:off x="596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9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694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0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802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1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910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2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1019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3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1127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4" name="Line 535"/>
                <p:cNvSpPr>
                  <a:spLocks noChangeShapeType="1"/>
                </p:cNvSpPr>
                <p:nvPr/>
              </p:nvSpPr>
              <p:spPr bwMode="auto">
                <a:xfrm flipV="1">
                  <a:off x="1235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5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1333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6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1441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7" name="Line 538"/>
                <p:cNvSpPr>
                  <a:spLocks noChangeShapeType="1"/>
                </p:cNvSpPr>
                <p:nvPr/>
              </p:nvSpPr>
              <p:spPr bwMode="auto">
                <a:xfrm flipV="1">
                  <a:off x="1549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8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1657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9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1766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0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1863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1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1971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2" name="Line 543"/>
                <p:cNvSpPr>
                  <a:spLocks noChangeShapeType="1"/>
                </p:cNvSpPr>
                <p:nvPr/>
              </p:nvSpPr>
              <p:spPr bwMode="auto">
                <a:xfrm flipV="1">
                  <a:off x="2080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3" name="Line 544"/>
                <p:cNvSpPr>
                  <a:spLocks noChangeShapeType="1"/>
                </p:cNvSpPr>
                <p:nvPr/>
              </p:nvSpPr>
              <p:spPr bwMode="auto">
                <a:xfrm flipV="1">
                  <a:off x="2188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4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2296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5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2405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6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2502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7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2610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8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2719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9" name="Line 550"/>
                <p:cNvSpPr>
                  <a:spLocks noChangeShapeType="1"/>
                </p:cNvSpPr>
                <p:nvPr/>
              </p:nvSpPr>
              <p:spPr bwMode="auto">
                <a:xfrm flipV="1">
                  <a:off x="2827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0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2935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1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3043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2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3141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3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3249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4" name="Line 555"/>
                <p:cNvSpPr>
                  <a:spLocks noChangeShapeType="1"/>
                </p:cNvSpPr>
                <p:nvPr/>
              </p:nvSpPr>
              <p:spPr bwMode="auto">
                <a:xfrm flipV="1">
                  <a:off x="3357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5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3466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6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3574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7" name="Line 558"/>
                <p:cNvSpPr>
                  <a:spLocks noChangeShapeType="1"/>
                </p:cNvSpPr>
                <p:nvPr/>
              </p:nvSpPr>
              <p:spPr bwMode="auto">
                <a:xfrm flipV="1">
                  <a:off x="3671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8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3780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9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3888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0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3996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1" name="Line 562"/>
                <p:cNvSpPr>
                  <a:spLocks noChangeShapeType="1"/>
                </p:cNvSpPr>
                <p:nvPr/>
              </p:nvSpPr>
              <p:spPr bwMode="auto">
                <a:xfrm flipV="1">
                  <a:off x="4104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2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4213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3" name="Line 564"/>
                <p:cNvSpPr>
                  <a:spLocks noChangeShapeType="1"/>
                </p:cNvSpPr>
                <p:nvPr/>
              </p:nvSpPr>
              <p:spPr bwMode="auto">
                <a:xfrm flipV="1">
                  <a:off x="4310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4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418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5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4527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6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4635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7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4743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8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4841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9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4949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0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5057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1" name="Line 572"/>
                <p:cNvSpPr>
                  <a:spLocks noChangeShapeType="1"/>
                </p:cNvSpPr>
                <p:nvPr/>
              </p:nvSpPr>
              <p:spPr bwMode="auto">
                <a:xfrm flipV="1">
                  <a:off x="5165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2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5274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3" name="Line 574"/>
                <p:cNvSpPr>
                  <a:spLocks noChangeShapeType="1"/>
                </p:cNvSpPr>
                <p:nvPr/>
              </p:nvSpPr>
              <p:spPr bwMode="auto">
                <a:xfrm flipV="1">
                  <a:off x="5382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4" name="Line 575"/>
                <p:cNvSpPr>
                  <a:spLocks noChangeShapeType="1"/>
                </p:cNvSpPr>
                <p:nvPr/>
              </p:nvSpPr>
              <p:spPr bwMode="auto">
                <a:xfrm flipV="1">
                  <a:off x="5479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5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5588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6" name="Line 577"/>
                <p:cNvSpPr>
                  <a:spLocks noChangeShapeType="1"/>
                </p:cNvSpPr>
                <p:nvPr/>
              </p:nvSpPr>
              <p:spPr bwMode="auto">
                <a:xfrm flipV="1">
                  <a:off x="5696" y="3342"/>
                  <a:ext cx="0" cy="33"/>
                </a:xfrm>
                <a:prstGeom prst="line">
                  <a:avLst/>
                </a:prstGeom>
                <a:noFill/>
                <a:ln w="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7" name="Rectangle 579"/>
                <p:cNvSpPr>
                  <a:spLocks noChangeArrowheads="1"/>
                </p:cNvSpPr>
                <p:nvPr/>
              </p:nvSpPr>
              <p:spPr bwMode="auto">
                <a:xfrm>
                  <a:off x="142" y="4106"/>
                  <a:ext cx="93" cy="1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-6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08" name="Rectangle 580"/>
                <p:cNvSpPr>
                  <a:spLocks noChangeArrowheads="1"/>
                </p:cNvSpPr>
                <p:nvPr/>
              </p:nvSpPr>
              <p:spPr bwMode="auto">
                <a:xfrm>
                  <a:off x="142" y="3827"/>
                  <a:ext cx="93" cy="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-4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09" name="Rectangle 581"/>
                <p:cNvSpPr>
                  <a:spLocks noChangeArrowheads="1"/>
                </p:cNvSpPr>
                <p:nvPr/>
              </p:nvSpPr>
              <p:spPr bwMode="auto">
                <a:xfrm>
                  <a:off x="142" y="3547"/>
                  <a:ext cx="9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-2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0" name="Rectangle 582"/>
                <p:cNvSpPr>
                  <a:spLocks noChangeArrowheads="1"/>
                </p:cNvSpPr>
                <p:nvPr/>
              </p:nvSpPr>
              <p:spPr bwMode="auto">
                <a:xfrm>
                  <a:off x="196" y="3268"/>
                  <a:ext cx="58" cy="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0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1" name="Rectangle 583"/>
                <p:cNvSpPr>
                  <a:spLocks noChangeArrowheads="1"/>
                </p:cNvSpPr>
                <p:nvPr/>
              </p:nvSpPr>
              <p:spPr bwMode="auto">
                <a:xfrm>
                  <a:off x="196" y="2990"/>
                  <a:ext cx="58" cy="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2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2" name="Rectangle 584"/>
                <p:cNvSpPr>
                  <a:spLocks noChangeArrowheads="1"/>
                </p:cNvSpPr>
                <p:nvPr/>
              </p:nvSpPr>
              <p:spPr bwMode="auto">
                <a:xfrm>
                  <a:off x="196" y="2710"/>
                  <a:ext cx="58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4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3" name="Rectangle 585"/>
                <p:cNvSpPr>
                  <a:spLocks noChangeArrowheads="1"/>
                </p:cNvSpPr>
                <p:nvPr/>
              </p:nvSpPr>
              <p:spPr bwMode="auto">
                <a:xfrm>
                  <a:off x="196" y="2431"/>
                  <a:ext cx="58" cy="1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6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4" name="Rectangle 586"/>
                <p:cNvSpPr>
                  <a:spLocks noChangeArrowheads="1"/>
                </p:cNvSpPr>
                <p:nvPr/>
              </p:nvSpPr>
              <p:spPr bwMode="auto">
                <a:xfrm>
                  <a:off x="196" y="2151"/>
                  <a:ext cx="58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8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5" name="Rectangle 587"/>
                <p:cNvSpPr>
                  <a:spLocks noChangeArrowheads="1"/>
                </p:cNvSpPr>
                <p:nvPr/>
              </p:nvSpPr>
              <p:spPr bwMode="auto">
                <a:xfrm>
                  <a:off x="120" y="1873"/>
                  <a:ext cx="107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10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6" name="Rectangle 588"/>
                <p:cNvSpPr>
                  <a:spLocks noChangeArrowheads="1"/>
                </p:cNvSpPr>
                <p:nvPr/>
              </p:nvSpPr>
              <p:spPr bwMode="auto">
                <a:xfrm>
                  <a:off x="120" y="1593"/>
                  <a:ext cx="107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12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7" name="Rectangle 589"/>
                <p:cNvSpPr>
                  <a:spLocks noChangeArrowheads="1"/>
                </p:cNvSpPr>
                <p:nvPr/>
              </p:nvSpPr>
              <p:spPr bwMode="auto">
                <a:xfrm>
                  <a:off x="120" y="1314"/>
                  <a:ext cx="107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14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8" name="Rectangle 590"/>
                <p:cNvSpPr>
                  <a:spLocks noChangeArrowheads="1"/>
                </p:cNvSpPr>
                <p:nvPr/>
              </p:nvSpPr>
              <p:spPr bwMode="auto">
                <a:xfrm rot="16200000">
                  <a:off x="322" y="3485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1960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19" name="Rectangle 591"/>
                <p:cNvSpPr>
                  <a:spLocks noChangeArrowheads="1"/>
                </p:cNvSpPr>
                <p:nvPr/>
              </p:nvSpPr>
              <p:spPr bwMode="auto">
                <a:xfrm rot="16200000">
                  <a:off x="491" y="3485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1962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0" name="Rectangle 592"/>
                <p:cNvSpPr>
                  <a:spLocks noChangeArrowheads="1"/>
                </p:cNvSpPr>
                <p:nvPr/>
              </p:nvSpPr>
              <p:spPr bwMode="auto">
                <a:xfrm rot="16200000">
                  <a:off x="698" y="3485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1964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1" name="Rectangle 593"/>
                <p:cNvSpPr>
                  <a:spLocks noChangeArrowheads="1"/>
                </p:cNvSpPr>
                <p:nvPr/>
              </p:nvSpPr>
              <p:spPr bwMode="auto">
                <a:xfrm rot="16200000">
                  <a:off x="918" y="3485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1966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2" name="Rectangle 594"/>
                <p:cNvSpPr>
                  <a:spLocks noChangeArrowheads="1"/>
                </p:cNvSpPr>
                <p:nvPr/>
              </p:nvSpPr>
              <p:spPr bwMode="auto">
                <a:xfrm rot="16200000">
                  <a:off x="1122" y="3485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1968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3" name="Rectangle 595"/>
                <p:cNvSpPr>
                  <a:spLocks noChangeArrowheads="1"/>
                </p:cNvSpPr>
                <p:nvPr/>
              </p:nvSpPr>
              <p:spPr bwMode="auto">
                <a:xfrm rot="16200000">
                  <a:off x="1344" y="3485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1970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4" name="Rectangle 596"/>
                <p:cNvSpPr>
                  <a:spLocks noChangeArrowheads="1"/>
                </p:cNvSpPr>
                <p:nvPr/>
              </p:nvSpPr>
              <p:spPr bwMode="auto">
                <a:xfrm rot="16200000">
                  <a:off x="1557" y="3485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1972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5" name="Rectangle 597"/>
                <p:cNvSpPr>
                  <a:spLocks noChangeArrowheads="1"/>
                </p:cNvSpPr>
                <p:nvPr/>
              </p:nvSpPr>
              <p:spPr bwMode="auto">
                <a:xfrm rot="16200000">
                  <a:off x="1762" y="3481"/>
                  <a:ext cx="22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1974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6" name="Rectangle 598"/>
                <p:cNvSpPr>
                  <a:spLocks noChangeArrowheads="1"/>
                </p:cNvSpPr>
                <p:nvPr/>
              </p:nvSpPr>
              <p:spPr bwMode="auto">
                <a:xfrm rot="16200000">
                  <a:off x="1983" y="3481"/>
                  <a:ext cx="22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1976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7" name="Rectangle 599"/>
                <p:cNvSpPr>
                  <a:spLocks noChangeArrowheads="1"/>
                </p:cNvSpPr>
                <p:nvPr/>
              </p:nvSpPr>
              <p:spPr bwMode="auto">
                <a:xfrm rot="16200000">
                  <a:off x="2196" y="3478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1978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8" name="Rectangle 600"/>
                <p:cNvSpPr>
                  <a:spLocks noChangeArrowheads="1"/>
                </p:cNvSpPr>
                <p:nvPr/>
              </p:nvSpPr>
              <p:spPr bwMode="auto">
                <a:xfrm rot="16200000">
                  <a:off x="2407" y="3481"/>
                  <a:ext cx="22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1980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29" name="Rectangle 601"/>
                <p:cNvSpPr>
                  <a:spLocks noChangeArrowheads="1"/>
                </p:cNvSpPr>
                <p:nvPr/>
              </p:nvSpPr>
              <p:spPr bwMode="auto">
                <a:xfrm rot="16200000">
                  <a:off x="2620" y="3481"/>
                  <a:ext cx="22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1982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0" name="Rectangle 602"/>
                <p:cNvSpPr>
                  <a:spLocks noChangeArrowheads="1"/>
                </p:cNvSpPr>
                <p:nvPr/>
              </p:nvSpPr>
              <p:spPr bwMode="auto">
                <a:xfrm rot="16200000">
                  <a:off x="2842" y="3481"/>
                  <a:ext cx="22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1984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1" name="Rectangle 603"/>
                <p:cNvSpPr>
                  <a:spLocks noChangeArrowheads="1"/>
                </p:cNvSpPr>
                <p:nvPr/>
              </p:nvSpPr>
              <p:spPr bwMode="auto">
                <a:xfrm rot="16200000">
                  <a:off x="3046" y="3481"/>
                  <a:ext cx="22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1986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2" name="Rectangle 604"/>
                <p:cNvSpPr>
                  <a:spLocks noChangeArrowheads="1"/>
                </p:cNvSpPr>
                <p:nvPr/>
              </p:nvSpPr>
              <p:spPr bwMode="auto">
                <a:xfrm rot="16200000">
                  <a:off x="3264" y="3481"/>
                  <a:ext cx="22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1988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3" name="Rectangle 605"/>
                <p:cNvSpPr>
                  <a:spLocks noChangeArrowheads="1"/>
                </p:cNvSpPr>
                <p:nvPr/>
              </p:nvSpPr>
              <p:spPr bwMode="auto">
                <a:xfrm rot="16200000">
                  <a:off x="3481" y="3478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1990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4" name="Rectangle 606"/>
                <p:cNvSpPr>
                  <a:spLocks noChangeArrowheads="1"/>
                </p:cNvSpPr>
                <p:nvPr/>
              </p:nvSpPr>
              <p:spPr bwMode="auto">
                <a:xfrm rot="16200000">
                  <a:off x="3690" y="3481"/>
                  <a:ext cx="22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1992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5" name="Rectangle 607"/>
                <p:cNvSpPr>
                  <a:spLocks noChangeArrowheads="1"/>
                </p:cNvSpPr>
                <p:nvPr/>
              </p:nvSpPr>
              <p:spPr bwMode="auto">
                <a:xfrm rot="16200000">
                  <a:off x="3903" y="3478"/>
                  <a:ext cx="224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1994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6" name="Rectangle 608"/>
                <p:cNvSpPr>
                  <a:spLocks noChangeArrowheads="1"/>
                </p:cNvSpPr>
                <p:nvPr/>
              </p:nvSpPr>
              <p:spPr bwMode="auto">
                <a:xfrm rot="16200000">
                  <a:off x="4109" y="3482"/>
                  <a:ext cx="22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1996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7" name="Rectangle 609"/>
                <p:cNvSpPr>
                  <a:spLocks noChangeArrowheads="1"/>
                </p:cNvSpPr>
                <p:nvPr/>
              </p:nvSpPr>
              <p:spPr bwMode="auto">
                <a:xfrm rot="16200000">
                  <a:off x="4328" y="3469"/>
                  <a:ext cx="22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1998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8" name="Rectangle 610"/>
                <p:cNvSpPr>
                  <a:spLocks noChangeArrowheads="1"/>
                </p:cNvSpPr>
                <p:nvPr/>
              </p:nvSpPr>
              <p:spPr bwMode="auto">
                <a:xfrm rot="16200000">
                  <a:off x="4535" y="3475"/>
                  <a:ext cx="233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2000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39" name="Rectangle 611"/>
                <p:cNvSpPr>
                  <a:spLocks noChangeArrowheads="1"/>
                </p:cNvSpPr>
                <p:nvPr/>
              </p:nvSpPr>
              <p:spPr bwMode="auto">
                <a:xfrm rot="16200000">
                  <a:off x="4740" y="3474"/>
                  <a:ext cx="23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2002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40" name="Rectangle 612"/>
                <p:cNvSpPr>
                  <a:spLocks noChangeArrowheads="1"/>
                </p:cNvSpPr>
                <p:nvPr/>
              </p:nvSpPr>
              <p:spPr bwMode="auto">
                <a:xfrm rot="16200000">
                  <a:off x="4960" y="3474"/>
                  <a:ext cx="23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2004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41" name="Rectangle 613"/>
                <p:cNvSpPr>
                  <a:spLocks noChangeArrowheads="1"/>
                </p:cNvSpPr>
                <p:nvPr/>
              </p:nvSpPr>
              <p:spPr bwMode="auto">
                <a:xfrm rot="16200000">
                  <a:off x="5175" y="3473"/>
                  <a:ext cx="231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2006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  <p:sp>
              <p:nvSpPr>
                <p:cNvPr id="26842" name="Rectangle 615"/>
                <p:cNvSpPr>
                  <a:spLocks noChangeArrowheads="1"/>
                </p:cNvSpPr>
                <p:nvPr/>
              </p:nvSpPr>
              <p:spPr bwMode="auto">
                <a:xfrm rot="16200000">
                  <a:off x="5384" y="3474"/>
                  <a:ext cx="232" cy="1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kumimoji="0" lang="en-US" altLang="ko-KR" sz="1200">
                      <a:solidFill>
                        <a:srgbClr val="000000"/>
                      </a:solidFill>
                      <a:latin typeface="나눔고딕 Bold" pitchFamily="50" charset="-127"/>
                      <a:ea typeface="나눔고딕 Bold" pitchFamily="50" charset="-127"/>
                    </a:rPr>
                    <a:t>2008</a:t>
                  </a:r>
                  <a:endParaRPr kumimoji="0" lang="en-US" altLang="ko-KR" sz="1200">
                    <a:latin typeface="나눔고딕 Bold" pitchFamily="50" charset="-127"/>
                    <a:ea typeface="나눔고딕 Bold" pitchFamily="50" charset="-127"/>
                  </a:endParaRPr>
                </a:p>
              </p:txBody>
            </p:sp>
          </p:grpSp>
          <p:sp>
            <p:nvSpPr>
              <p:cNvPr id="26642" name="Rectangle 636"/>
              <p:cNvSpPr>
                <a:spLocks noChangeArrowheads="1"/>
              </p:cNvSpPr>
              <p:nvPr/>
            </p:nvSpPr>
            <p:spPr bwMode="auto">
              <a:xfrm>
                <a:off x="232" y="1216"/>
                <a:ext cx="17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(%)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</p:grpSp>
        <p:grpSp>
          <p:nvGrpSpPr>
            <p:cNvPr id="26631" name="Group 632"/>
            <p:cNvGrpSpPr>
              <a:grpSpLocks/>
            </p:cNvGrpSpPr>
            <p:nvPr/>
          </p:nvGrpSpPr>
          <p:grpSpPr bwMode="auto">
            <a:xfrm>
              <a:off x="5278441" y="3282951"/>
              <a:ext cx="2309814" cy="2001838"/>
              <a:chOff x="3325" y="2068"/>
              <a:chExt cx="1455" cy="1261"/>
            </a:xfrm>
          </p:grpSpPr>
          <p:sp>
            <p:nvSpPr>
              <p:cNvPr id="26637" name="Line 628"/>
              <p:cNvSpPr>
                <a:spLocks noChangeShapeType="1"/>
              </p:cNvSpPr>
              <p:nvPr/>
            </p:nvSpPr>
            <p:spPr bwMode="auto">
              <a:xfrm>
                <a:off x="3923" y="2480"/>
                <a:ext cx="533" cy="84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38" name="AutoShape 626"/>
              <p:cNvSpPr>
                <a:spLocks noChangeArrowheads="1"/>
              </p:cNvSpPr>
              <p:nvPr/>
            </p:nvSpPr>
            <p:spPr bwMode="auto">
              <a:xfrm>
                <a:off x="3379" y="2101"/>
                <a:ext cx="1307" cy="557"/>
              </a:xfrm>
              <a:prstGeom prst="roundRect">
                <a:avLst>
                  <a:gd name="adj" fmla="val 0"/>
                </a:avLst>
              </a:prstGeom>
              <a:solidFill>
                <a:srgbClr val="5F5F5F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6639" name="Rectangle 625"/>
              <p:cNvSpPr>
                <a:spLocks noChangeArrowheads="1"/>
              </p:cNvSpPr>
              <p:nvPr/>
            </p:nvSpPr>
            <p:spPr bwMode="auto">
              <a:xfrm>
                <a:off x="3325" y="2352"/>
                <a:ext cx="1455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ko-KR" altLang="ko-KR" dirty="0">
                    <a:solidFill>
                      <a:srgbClr val="FFFF00"/>
                    </a:solidFill>
                    <a:latin typeface="나눔고딕 Bold" pitchFamily="50" charset="-127"/>
                    <a:ea typeface="나눔고딕 Bold" pitchFamily="50" charset="-127"/>
                  </a:rPr>
                  <a:t>아시아</a:t>
                </a:r>
                <a:r>
                  <a:rPr kumimoji="0" lang="ko-KR" altLang="en-US" dirty="0">
                    <a:solidFill>
                      <a:srgbClr val="FFFF00"/>
                    </a:solidFill>
                    <a:latin typeface="나눔고딕 Bold" pitchFamily="50" charset="-127"/>
                    <a:ea typeface="나눔고딕 Bold" pitchFamily="50" charset="-127"/>
                  </a:rPr>
                  <a:t> </a:t>
                </a:r>
                <a:r>
                  <a:rPr kumimoji="0" lang="ko-KR" altLang="ko-KR" dirty="0">
                    <a:solidFill>
                      <a:srgbClr val="FFFF00"/>
                    </a:solidFill>
                    <a:latin typeface="나눔고딕 Bold" pitchFamily="50" charset="-127"/>
                    <a:ea typeface="나눔고딕 Bold" pitchFamily="50" charset="-127"/>
                  </a:rPr>
                  <a:t>경제위기</a:t>
                </a:r>
                <a:endParaRPr kumimoji="0" lang="ko-KR" altLang="en-US" dirty="0">
                  <a:solidFill>
                    <a:srgbClr val="FFFF00"/>
                  </a:solidFill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6640" name="Rectangle 630"/>
              <p:cNvSpPr>
                <a:spLocks noChangeArrowheads="1"/>
              </p:cNvSpPr>
              <p:nvPr/>
            </p:nvSpPr>
            <p:spPr bwMode="auto">
              <a:xfrm>
                <a:off x="3365" y="2068"/>
                <a:ext cx="1329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 altLang="ko-KR" dirty="0">
                    <a:solidFill>
                      <a:srgbClr val="FFFF00"/>
                    </a:solidFill>
                    <a:latin typeface="나눔고딕 Bold" pitchFamily="50" charset="-127"/>
                    <a:ea typeface="나눔고딕 Bold" pitchFamily="50" charset="-127"/>
                  </a:rPr>
                  <a:t>1998~1999</a:t>
                </a:r>
              </a:p>
            </p:txBody>
          </p:sp>
        </p:grpSp>
        <p:grpSp>
          <p:nvGrpSpPr>
            <p:cNvPr id="26632" name="Group 633"/>
            <p:cNvGrpSpPr>
              <a:grpSpLocks/>
            </p:cNvGrpSpPr>
            <p:nvPr/>
          </p:nvGrpSpPr>
          <p:grpSpPr bwMode="auto">
            <a:xfrm>
              <a:off x="6857999" y="2276475"/>
              <a:ext cx="2400300" cy="3019425"/>
              <a:chOff x="4320" y="1434"/>
              <a:chExt cx="1512" cy="1902"/>
            </a:xfrm>
          </p:grpSpPr>
          <p:sp>
            <p:nvSpPr>
              <p:cNvPr id="26633" name="Line 629"/>
              <p:cNvSpPr>
                <a:spLocks noChangeShapeType="1"/>
              </p:cNvSpPr>
              <p:nvPr/>
            </p:nvSpPr>
            <p:spPr bwMode="auto">
              <a:xfrm>
                <a:off x="5031" y="1922"/>
                <a:ext cx="576" cy="141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34" name="AutoShape 627"/>
              <p:cNvSpPr>
                <a:spLocks noChangeArrowheads="1"/>
              </p:cNvSpPr>
              <p:nvPr/>
            </p:nvSpPr>
            <p:spPr bwMode="auto">
              <a:xfrm>
                <a:off x="4374" y="1434"/>
                <a:ext cx="1374" cy="540"/>
              </a:xfrm>
              <a:prstGeom prst="roundRect">
                <a:avLst>
                  <a:gd name="adj" fmla="val 0"/>
                </a:avLst>
              </a:prstGeom>
              <a:solidFill>
                <a:srgbClr val="5F5F5F"/>
              </a:solidFill>
              <a:ln w="2540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6635" name="Rectangle 6"/>
              <p:cNvSpPr>
                <a:spLocks noChangeArrowheads="1"/>
              </p:cNvSpPr>
              <p:nvPr/>
            </p:nvSpPr>
            <p:spPr bwMode="auto">
              <a:xfrm>
                <a:off x="4377" y="1677"/>
                <a:ext cx="1455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buSzPct val="80000"/>
                  <a:buFont typeface="Wingdings" pitchFamily="2" charset="2"/>
                  <a:buNone/>
                </a:pPr>
                <a:r>
                  <a:rPr kumimoji="0" lang="ko-KR" altLang="ko-KR" dirty="0" err="1">
                    <a:solidFill>
                      <a:srgbClr val="FFFF00"/>
                    </a:solidFill>
                    <a:latin typeface="나눔고딕 Bold" pitchFamily="50" charset="-127"/>
                    <a:ea typeface="나눔고딕 Bold" pitchFamily="50" charset="-127"/>
                  </a:rPr>
                  <a:t>미국발</a:t>
                </a:r>
                <a:r>
                  <a:rPr kumimoji="0" lang="ko-KR" altLang="en-US" dirty="0">
                    <a:solidFill>
                      <a:srgbClr val="FFFF00"/>
                    </a:solidFill>
                    <a:latin typeface="나눔고딕 Bold" pitchFamily="50" charset="-127"/>
                    <a:ea typeface="나눔고딕 Bold" pitchFamily="50" charset="-127"/>
                  </a:rPr>
                  <a:t> </a:t>
                </a:r>
                <a:r>
                  <a:rPr kumimoji="0" lang="ko-KR" altLang="ko-KR" dirty="0">
                    <a:solidFill>
                      <a:srgbClr val="FFFF00"/>
                    </a:solidFill>
                    <a:latin typeface="나눔고딕 Bold" pitchFamily="50" charset="-127"/>
                    <a:ea typeface="나눔고딕 Bold" pitchFamily="50" charset="-127"/>
                  </a:rPr>
                  <a:t>금융위기</a:t>
                </a:r>
                <a:endParaRPr kumimoji="0" lang="ko-KR" altLang="en-US" dirty="0">
                  <a:solidFill>
                    <a:srgbClr val="FFFF00"/>
                  </a:solidFill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6636" name="Rectangle 631"/>
              <p:cNvSpPr>
                <a:spLocks noChangeArrowheads="1"/>
              </p:cNvSpPr>
              <p:nvPr/>
            </p:nvSpPr>
            <p:spPr bwMode="auto">
              <a:xfrm>
                <a:off x="4320" y="1472"/>
                <a:ext cx="1329" cy="3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kumimoji="0" lang="en-US" altLang="ko-KR" dirty="0" smtClean="0">
                    <a:solidFill>
                      <a:srgbClr val="FFFF00"/>
                    </a:solidFill>
                    <a:latin typeface="나눔고딕 Bold" pitchFamily="50" charset="-127"/>
                    <a:ea typeface="나눔고딕 Bold" pitchFamily="50" charset="-127"/>
                  </a:rPr>
                  <a:t>2008~2009</a:t>
                </a:r>
                <a:endParaRPr kumimoji="0" lang="en-US" altLang="ko-KR" dirty="0">
                  <a:solidFill>
                    <a:srgbClr val="FFFF00"/>
                  </a:solidFill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</p:grpSp>
      </p:grpSp>
      <p:sp>
        <p:nvSpPr>
          <p:cNvPr id="225" name="슬라이드 번호 개체 틀 2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DE7BCB-260C-4334-96B5-60C42C88068A}" type="slidenum">
              <a:rPr lang="ko-KR" altLang="en-US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r>
              <a:rPr lang="ko-KR" altLang="en-US" smtClean="0"/>
              <a:t>황금기보다 높은 수출성장세</a:t>
            </a:r>
          </a:p>
        </p:txBody>
      </p:sp>
      <p:grpSp>
        <p:nvGrpSpPr>
          <p:cNvPr id="27650" name="Group 148"/>
          <p:cNvGrpSpPr>
            <a:grpSpLocks/>
          </p:cNvGrpSpPr>
          <p:nvPr/>
        </p:nvGrpSpPr>
        <p:grpSpPr bwMode="auto">
          <a:xfrm>
            <a:off x="134044" y="1065213"/>
            <a:ext cx="9334500" cy="1006475"/>
            <a:chOff x="176" y="4609"/>
            <a:chExt cx="5880" cy="634"/>
          </a:xfrm>
        </p:grpSpPr>
        <p:sp>
          <p:nvSpPr>
            <p:cNvPr id="27779" name="Rectangle 144"/>
            <p:cNvSpPr>
              <a:spLocks noChangeArrowheads="1"/>
            </p:cNvSpPr>
            <p:nvPr/>
          </p:nvSpPr>
          <p:spPr bwMode="auto">
            <a:xfrm>
              <a:off x="296" y="4609"/>
              <a:ext cx="576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80000"/>
                <a:buFont typeface="Wingdings" pitchFamily="2" charset="2"/>
                <a:buNone/>
              </a:pPr>
              <a:r>
                <a:rPr kumimoji="0" lang="en-US" altLang="ko-KR" sz="2900" dirty="0">
                  <a:latin typeface="나눔고딕 Bold" pitchFamily="50" charset="-127"/>
                  <a:ea typeface="나눔고딕 Bold" pitchFamily="50" charset="-127"/>
                </a:rPr>
                <a:t>1985</a:t>
              </a:r>
              <a:r>
                <a:rPr kumimoji="0" lang="ko-KR" altLang="en-US" sz="2900" dirty="0">
                  <a:latin typeface="나눔고딕 Bold" pitchFamily="50" charset="-127"/>
                  <a:ea typeface="나눔고딕 Bold" pitchFamily="50" charset="-127"/>
                </a:rPr>
                <a:t>年 플라자 합의 이후에도 수출은 꾸준히 증가</a:t>
              </a:r>
            </a:p>
            <a:p>
              <a:pPr>
                <a:buSzPct val="80000"/>
                <a:buFont typeface="Wingdings" pitchFamily="2" charset="2"/>
                <a:buNone/>
              </a:pPr>
              <a:r>
                <a:rPr kumimoji="0" lang="en-US" altLang="ko-KR" sz="2900" dirty="0">
                  <a:latin typeface="나눔고딕 Bold" pitchFamily="50" charset="-127"/>
                  <a:ea typeface="나눔고딕 Bold" pitchFamily="50" charset="-127"/>
                </a:rPr>
                <a:t>2001~2008</a:t>
              </a:r>
              <a:r>
                <a:rPr kumimoji="0" lang="ko-KR" altLang="en-US" sz="2900" dirty="0">
                  <a:latin typeface="나눔고딕 Bold" pitchFamily="50" charset="-127"/>
                  <a:ea typeface="나눔고딕 Bold" pitchFamily="50" charset="-127"/>
                </a:rPr>
                <a:t>年 경제성장률이 </a:t>
              </a:r>
              <a:r>
                <a:rPr kumimoji="0" lang="ko-KR" altLang="en-US" sz="2900" dirty="0" smtClean="0">
                  <a:latin typeface="나눔고딕 Bold" pitchFamily="50" charset="-127"/>
                  <a:ea typeface="나눔고딕 Bold" pitchFamily="50" charset="-127"/>
                </a:rPr>
                <a:t>日本경제 황금기보다</a:t>
              </a:r>
              <a:r>
                <a:rPr kumimoji="0" lang="ko-KR" altLang="en-US" sz="2900" b="1" dirty="0" smtClean="0">
                  <a:latin typeface="나눔고딕 Bold" pitchFamily="50" charset="-127"/>
                  <a:ea typeface="나눔고딕 Bold" pitchFamily="50" charset="-127"/>
                </a:rPr>
                <a:t>高</a:t>
              </a:r>
              <a:endParaRPr kumimoji="0" lang="ko-KR" altLang="en-US" sz="2900" b="1" dirty="0">
                <a:latin typeface="윤바탕150"/>
                <a:ea typeface="윤바탕150"/>
                <a:cs typeface="윤바탕150"/>
              </a:endParaRPr>
            </a:p>
          </p:txBody>
        </p:sp>
        <p:sp>
          <p:nvSpPr>
            <p:cNvPr id="27780" name="Oval 145"/>
            <p:cNvSpPr>
              <a:spLocks noChangeArrowheads="1"/>
            </p:cNvSpPr>
            <p:nvPr/>
          </p:nvSpPr>
          <p:spPr bwMode="auto">
            <a:xfrm>
              <a:off x="176" y="4712"/>
              <a:ext cx="112" cy="11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27781" name="Oval 146"/>
            <p:cNvSpPr>
              <a:spLocks noChangeArrowheads="1"/>
            </p:cNvSpPr>
            <p:nvPr/>
          </p:nvSpPr>
          <p:spPr bwMode="auto">
            <a:xfrm>
              <a:off x="176" y="5005"/>
              <a:ext cx="112" cy="112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</p:grpSp>
      <p:grpSp>
        <p:nvGrpSpPr>
          <p:cNvPr id="27651" name="Group 151"/>
          <p:cNvGrpSpPr>
            <a:grpSpLocks/>
          </p:cNvGrpSpPr>
          <p:nvPr/>
        </p:nvGrpSpPr>
        <p:grpSpPr bwMode="auto">
          <a:xfrm>
            <a:off x="0" y="2108200"/>
            <a:ext cx="9144000" cy="4584700"/>
            <a:chOff x="0" y="1328"/>
            <a:chExt cx="5760" cy="2888"/>
          </a:xfrm>
        </p:grpSpPr>
        <p:sp>
          <p:nvSpPr>
            <p:cNvPr id="27655" name="Rectangle 131"/>
            <p:cNvSpPr>
              <a:spLocks noChangeArrowheads="1"/>
            </p:cNvSpPr>
            <p:nvPr/>
          </p:nvSpPr>
          <p:spPr bwMode="auto">
            <a:xfrm>
              <a:off x="0" y="1440"/>
              <a:ext cx="5760" cy="2776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27656" name="AutoShape 135"/>
            <p:cNvSpPr>
              <a:spLocks noChangeArrowheads="1"/>
            </p:cNvSpPr>
            <p:nvPr/>
          </p:nvSpPr>
          <p:spPr bwMode="auto">
            <a:xfrm>
              <a:off x="1232" y="1328"/>
              <a:ext cx="3296" cy="320"/>
            </a:xfrm>
            <a:prstGeom prst="roundRect">
              <a:avLst>
                <a:gd name="adj" fmla="val 50000"/>
              </a:avLst>
            </a:prstGeom>
            <a:solidFill>
              <a:srgbClr val="333333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>
                <a:latin typeface="맑은 고딕"/>
                <a:ea typeface="맑은 고딕"/>
              </a:endParaRPr>
            </a:p>
          </p:txBody>
        </p:sp>
        <p:sp>
          <p:nvSpPr>
            <p:cNvPr id="27657" name="Rectangle 136"/>
            <p:cNvSpPr>
              <a:spLocks noChangeArrowheads="1"/>
            </p:cNvSpPr>
            <p:nvPr/>
          </p:nvSpPr>
          <p:spPr bwMode="auto">
            <a:xfrm>
              <a:off x="1726" y="1350"/>
              <a:ext cx="244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sz="2400" dirty="0">
                  <a:solidFill>
                    <a:schemeClr val="bg1"/>
                  </a:solidFill>
                  <a:latin typeface="나눔고딕 Bold" pitchFamily="50" charset="-127"/>
                  <a:ea typeface="나눔고딕 Bold" pitchFamily="50" charset="-127"/>
                </a:rPr>
                <a:t>日本 환율변동 및 수출실적</a:t>
              </a:r>
            </a:p>
          </p:txBody>
        </p:sp>
        <p:grpSp>
          <p:nvGrpSpPr>
            <p:cNvPr id="27658" name="Group 150"/>
            <p:cNvGrpSpPr>
              <a:grpSpLocks/>
            </p:cNvGrpSpPr>
            <p:nvPr/>
          </p:nvGrpSpPr>
          <p:grpSpPr bwMode="auto">
            <a:xfrm>
              <a:off x="153" y="1519"/>
              <a:ext cx="5464" cy="2637"/>
              <a:chOff x="630" y="1519"/>
              <a:chExt cx="4994" cy="2637"/>
            </a:xfrm>
          </p:grpSpPr>
          <p:sp>
            <p:nvSpPr>
              <p:cNvPr id="27659" name="Line 12"/>
              <p:cNvSpPr>
                <a:spLocks noChangeShapeType="1"/>
              </p:cNvSpPr>
              <p:nvPr/>
            </p:nvSpPr>
            <p:spPr bwMode="auto">
              <a:xfrm>
                <a:off x="935" y="1726"/>
                <a:ext cx="4395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0" name="Rectangle 13"/>
              <p:cNvSpPr>
                <a:spLocks noChangeArrowheads="1"/>
              </p:cNvSpPr>
              <p:nvPr/>
            </p:nvSpPr>
            <p:spPr bwMode="auto">
              <a:xfrm>
                <a:off x="753" y="1687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90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61" name="Line 14"/>
              <p:cNvSpPr>
                <a:spLocks noChangeShapeType="1"/>
              </p:cNvSpPr>
              <p:nvPr/>
            </p:nvSpPr>
            <p:spPr bwMode="auto">
              <a:xfrm>
                <a:off x="935" y="1970"/>
                <a:ext cx="4371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2" name="Line 15"/>
              <p:cNvSpPr>
                <a:spLocks noChangeShapeType="1"/>
              </p:cNvSpPr>
              <p:nvPr/>
            </p:nvSpPr>
            <p:spPr bwMode="auto">
              <a:xfrm>
                <a:off x="935" y="2213"/>
                <a:ext cx="4371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3" name="Line 16"/>
              <p:cNvSpPr>
                <a:spLocks noChangeShapeType="1"/>
              </p:cNvSpPr>
              <p:nvPr/>
            </p:nvSpPr>
            <p:spPr bwMode="auto">
              <a:xfrm>
                <a:off x="935" y="2451"/>
                <a:ext cx="4371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4" name="Line 17"/>
              <p:cNvSpPr>
                <a:spLocks noChangeShapeType="1"/>
              </p:cNvSpPr>
              <p:nvPr/>
            </p:nvSpPr>
            <p:spPr bwMode="auto">
              <a:xfrm>
                <a:off x="935" y="2693"/>
                <a:ext cx="4371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5" name="Line 18"/>
              <p:cNvSpPr>
                <a:spLocks noChangeShapeType="1"/>
              </p:cNvSpPr>
              <p:nvPr/>
            </p:nvSpPr>
            <p:spPr bwMode="auto">
              <a:xfrm>
                <a:off x="935" y="2937"/>
                <a:ext cx="4371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6" name="Line 19"/>
              <p:cNvSpPr>
                <a:spLocks noChangeShapeType="1"/>
              </p:cNvSpPr>
              <p:nvPr/>
            </p:nvSpPr>
            <p:spPr bwMode="auto">
              <a:xfrm>
                <a:off x="935" y="3179"/>
                <a:ext cx="4371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7" name="Line 20"/>
              <p:cNvSpPr>
                <a:spLocks noChangeShapeType="1"/>
              </p:cNvSpPr>
              <p:nvPr/>
            </p:nvSpPr>
            <p:spPr bwMode="auto">
              <a:xfrm>
                <a:off x="935" y="3423"/>
                <a:ext cx="4371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8" name="Line 21"/>
              <p:cNvSpPr>
                <a:spLocks noChangeShapeType="1"/>
              </p:cNvSpPr>
              <p:nvPr/>
            </p:nvSpPr>
            <p:spPr bwMode="auto">
              <a:xfrm>
                <a:off x="935" y="3659"/>
                <a:ext cx="4371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69" name="Line 22"/>
              <p:cNvSpPr>
                <a:spLocks noChangeShapeType="1"/>
              </p:cNvSpPr>
              <p:nvPr/>
            </p:nvSpPr>
            <p:spPr bwMode="auto">
              <a:xfrm>
                <a:off x="935" y="3903"/>
                <a:ext cx="4371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70" name="Rectangle 23"/>
              <p:cNvSpPr>
                <a:spLocks noChangeArrowheads="1"/>
              </p:cNvSpPr>
              <p:nvPr/>
            </p:nvSpPr>
            <p:spPr bwMode="auto">
              <a:xfrm>
                <a:off x="753" y="1924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80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71" name="Rectangle 24"/>
              <p:cNvSpPr>
                <a:spLocks noChangeArrowheads="1"/>
              </p:cNvSpPr>
              <p:nvPr/>
            </p:nvSpPr>
            <p:spPr bwMode="auto">
              <a:xfrm>
                <a:off x="753" y="2160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70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72" name="Rectangle 25"/>
              <p:cNvSpPr>
                <a:spLocks noChangeArrowheads="1"/>
              </p:cNvSpPr>
              <p:nvPr/>
            </p:nvSpPr>
            <p:spPr bwMode="auto">
              <a:xfrm>
                <a:off x="753" y="2397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60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73" name="Rectangle 26"/>
              <p:cNvSpPr>
                <a:spLocks noChangeArrowheads="1"/>
              </p:cNvSpPr>
              <p:nvPr/>
            </p:nvSpPr>
            <p:spPr bwMode="auto">
              <a:xfrm>
                <a:off x="753" y="2639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50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74" name="Rectangle 27"/>
              <p:cNvSpPr>
                <a:spLocks noChangeArrowheads="1"/>
              </p:cNvSpPr>
              <p:nvPr/>
            </p:nvSpPr>
            <p:spPr bwMode="auto">
              <a:xfrm>
                <a:off x="753" y="2870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40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75" name="Rectangle 28"/>
              <p:cNvSpPr>
                <a:spLocks noChangeArrowheads="1"/>
              </p:cNvSpPr>
              <p:nvPr/>
            </p:nvSpPr>
            <p:spPr bwMode="auto">
              <a:xfrm>
                <a:off x="753" y="3120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30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76" name="Rectangle 29"/>
              <p:cNvSpPr>
                <a:spLocks noChangeArrowheads="1"/>
              </p:cNvSpPr>
              <p:nvPr/>
            </p:nvSpPr>
            <p:spPr bwMode="auto">
              <a:xfrm>
                <a:off x="753" y="3356"/>
                <a:ext cx="10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77" name="Rectangle 30"/>
              <p:cNvSpPr>
                <a:spLocks noChangeArrowheads="1"/>
              </p:cNvSpPr>
              <p:nvPr/>
            </p:nvSpPr>
            <p:spPr bwMode="auto">
              <a:xfrm>
                <a:off x="753" y="3611"/>
                <a:ext cx="97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78" name="Line 31"/>
              <p:cNvSpPr>
                <a:spLocks noChangeShapeType="1"/>
              </p:cNvSpPr>
              <p:nvPr/>
            </p:nvSpPr>
            <p:spPr bwMode="auto">
              <a:xfrm>
                <a:off x="990" y="1732"/>
                <a:ext cx="0" cy="216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79" name="Rectangle 33"/>
              <p:cNvSpPr>
                <a:spLocks noChangeArrowheads="1"/>
              </p:cNvSpPr>
              <p:nvPr/>
            </p:nvSpPr>
            <p:spPr bwMode="auto">
              <a:xfrm rot="-5400000">
                <a:off x="922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1973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>
                <a:off x="5306" y="2041"/>
                <a:ext cx="44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81" name="Line 34"/>
              <p:cNvSpPr>
                <a:spLocks noChangeShapeType="1"/>
              </p:cNvSpPr>
              <p:nvPr/>
            </p:nvSpPr>
            <p:spPr bwMode="auto">
              <a:xfrm>
                <a:off x="5306" y="2354"/>
                <a:ext cx="44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82" name="Line 35"/>
              <p:cNvSpPr>
                <a:spLocks noChangeShapeType="1"/>
              </p:cNvSpPr>
              <p:nvPr/>
            </p:nvSpPr>
            <p:spPr bwMode="auto">
              <a:xfrm>
                <a:off x="5306" y="2661"/>
                <a:ext cx="44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83" name="Line 36"/>
              <p:cNvSpPr>
                <a:spLocks noChangeShapeType="1"/>
              </p:cNvSpPr>
              <p:nvPr/>
            </p:nvSpPr>
            <p:spPr bwMode="auto">
              <a:xfrm>
                <a:off x="5306" y="2970"/>
                <a:ext cx="44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84" name="Line 37"/>
              <p:cNvSpPr>
                <a:spLocks noChangeShapeType="1"/>
              </p:cNvSpPr>
              <p:nvPr/>
            </p:nvSpPr>
            <p:spPr bwMode="auto">
              <a:xfrm>
                <a:off x="5306" y="3273"/>
                <a:ext cx="44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85" name="Line 38"/>
              <p:cNvSpPr>
                <a:spLocks noChangeShapeType="1"/>
              </p:cNvSpPr>
              <p:nvPr/>
            </p:nvSpPr>
            <p:spPr bwMode="auto">
              <a:xfrm>
                <a:off x="5306" y="3590"/>
                <a:ext cx="44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86" name="Line 39"/>
              <p:cNvSpPr>
                <a:spLocks noChangeShapeType="1"/>
              </p:cNvSpPr>
              <p:nvPr/>
            </p:nvSpPr>
            <p:spPr bwMode="auto">
              <a:xfrm>
                <a:off x="5306" y="3903"/>
                <a:ext cx="44" cy="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87" name="Rectangle 40"/>
              <p:cNvSpPr>
                <a:spLocks noChangeArrowheads="1"/>
              </p:cNvSpPr>
              <p:nvPr/>
            </p:nvSpPr>
            <p:spPr bwMode="auto">
              <a:xfrm rot="-5400000">
                <a:off x="1034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1974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88" name="Rectangle 41"/>
              <p:cNvSpPr>
                <a:spLocks noChangeArrowheads="1"/>
              </p:cNvSpPr>
              <p:nvPr/>
            </p:nvSpPr>
            <p:spPr bwMode="auto">
              <a:xfrm rot="-5400000">
                <a:off x="1146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1975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89" name="Rectangle 43"/>
              <p:cNvSpPr>
                <a:spLocks noChangeArrowheads="1"/>
              </p:cNvSpPr>
              <p:nvPr/>
            </p:nvSpPr>
            <p:spPr bwMode="auto">
              <a:xfrm rot="-5400000">
                <a:off x="1265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1976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0" name="Rectangle 44"/>
              <p:cNvSpPr>
                <a:spLocks noChangeArrowheads="1"/>
              </p:cNvSpPr>
              <p:nvPr/>
            </p:nvSpPr>
            <p:spPr bwMode="auto">
              <a:xfrm rot="-5400000">
                <a:off x="1382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1977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1" name="Rectangle 45"/>
              <p:cNvSpPr>
                <a:spLocks noChangeArrowheads="1"/>
              </p:cNvSpPr>
              <p:nvPr/>
            </p:nvSpPr>
            <p:spPr bwMode="auto">
              <a:xfrm rot="-5400000">
                <a:off x="1493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1978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2" name="Rectangle 46"/>
              <p:cNvSpPr>
                <a:spLocks noChangeArrowheads="1"/>
              </p:cNvSpPr>
              <p:nvPr/>
            </p:nvSpPr>
            <p:spPr bwMode="auto">
              <a:xfrm rot="-5400000">
                <a:off x="1607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1979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3" name="Rectangle 47"/>
              <p:cNvSpPr>
                <a:spLocks noChangeArrowheads="1"/>
              </p:cNvSpPr>
              <p:nvPr/>
            </p:nvSpPr>
            <p:spPr bwMode="auto">
              <a:xfrm rot="-5400000">
                <a:off x="1721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4" name="Rectangle 48"/>
              <p:cNvSpPr>
                <a:spLocks noChangeArrowheads="1"/>
              </p:cNvSpPr>
              <p:nvPr/>
            </p:nvSpPr>
            <p:spPr bwMode="auto">
              <a:xfrm rot="-5400000">
                <a:off x="1843" y="3996"/>
                <a:ext cx="21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1981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5" name="Rectangle 49"/>
              <p:cNvSpPr>
                <a:spLocks noChangeArrowheads="1"/>
              </p:cNvSpPr>
              <p:nvPr/>
            </p:nvSpPr>
            <p:spPr bwMode="auto">
              <a:xfrm rot="-5400000">
                <a:off x="1948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1982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6" name="Rectangle 50"/>
              <p:cNvSpPr>
                <a:spLocks noChangeArrowheads="1"/>
              </p:cNvSpPr>
              <p:nvPr/>
            </p:nvSpPr>
            <p:spPr bwMode="auto">
              <a:xfrm rot="-5400000">
                <a:off x="2061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1983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7" name="Rectangle 51"/>
              <p:cNvSpPr>
                <a:spLocks noChangeArrowheads="1"/>
              </p:cNvSpPr>
              <p:nvPr/>
            </p:nvSpPr>
            <p:spPr bwMode="auto">
              <a:xfrm rot="-5400000">
                <a:off x="2169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1984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8" name="Rectangle 52"/>
              <p:cNvSpPr>
                <a:spLocks noChangeArrowheads="1"/>
              </p:cNvSpPr>
              <p:nvPr/>
            </p:nvSpPr>
            <p:spPr bwMode="auto">
              <a:xfrm rot="-5400000">
                <a:off x="2291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1985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699" name="Rectangle 53"/>
              <p:cNvSpPr>
                <a:spLocks noChangeArrowheads="1"/>
              </p:cNvSpPr>
              <p:nvPr/>
            </p:nvSpPr>
            <p:spPr bwMode="auto">
              <a:xfrm rot="-5400000">
                <a:off x="2398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1986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0" name="Rectangle 54"/>
              <p:cNvSpPr>
                <a:spLocks noChangeArrowheads="1"/>
              </p:cNvSpPr>
              <p:nvPr/>
            </p:nvSpPr>
            <p:spPr bwMode="auto">
              <a:xfrm rot="-5400000">
                <a:off x="2522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1987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1" name="Rectangle 55"/>
              <p:cNvSpPr>
                <a:spLocks noChangeArrowheads="1"/>
              </p:cNvSpPr>
              <p:nvPr/>
            </p:nvSpPr>
            <p:spPr bwMode="auto">
              <a:xfrm rot="-5400000">
                <a:off x="2637" y="3992"/>
                <a:ext cx="223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1988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2" name="Rectangle 56"/>
              <p:cNvSpPr>
                <a:spLocks noChangeArrowheads="1"/>
              </p:cNvSpPr>
              <p:nvPr/>
            </p:nvSpPr>
            <p:spPr bwMode="auto">
              <a:xfrm rot="-5400000">
                <a:off x="2749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1989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3" name="Rectangle 57"/>
              <p:cNvSpPr>
                <a:spLocks noChangeArrowheads="1"/>
              </p:cNvSpPr>
              <p:nvPr/>
            </p:nvSpPr>
            <p:spPr bwMode="auto">
              <a:xfrm rot="-5400000">
                <a:off x="2866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4" name="Rectangle 58"/>
              <p:cNvSpPr>
                <a:spLocks noChangeArrowheads="1"/>
              </p:cNvSpPr>
              <p:nvPr/>
            </p:nvSpPr>
            <p:spPr bwMode="auto">
              <a:xfrm rot="-5400000">
                <a:off x="2985" y="3996"/>
                <a:ext cx="214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1991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5" name="Rectangle 59"/>
              <p:cNvSpPr>
                <a:spLocks noChangeArrowheads="1"/>
              </p:cNvSpPr>
              <p:nvPr/>
            </p:nvSpPr>
            <p:spPr bwMode="auto">
              <a:xfrm rot="-5400000">
                <a:off x="3087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1992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6" name="Rectangle 60"/>
              <p:cNvSpPr>
                <a:spLocks noChangeArrowheads="1"/>
              </p:cNvSpPr>
              <p:nvPr/>
            </p:nvSpPr>
            <p:spPr bwMode="auto">
              <a:xfrm rot="-5400000">
                <a:off x="3203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1993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7" name="Rectangle 61"/>
              <p:cNvSpPr>
                <a:spLocks noChangeArrowheads="1"/>
              </p:cNvSpPr>
              <p:nvPr/>
            </p:nvSpPr>
            <p:spPr bwMode="auto">
              <a:xfrm rot="-5400000">
                <a:off x="3313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1994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8" name="Rectangle 62"/>
              <p:cNvSpPr>
                <a:spLocks noChangeArrowheads="1"/>
              </p:cNvSpPr>
              <p:nvPr/>
            </p:nvSpPr>
            <p:spPr bwMode="auto">
              <a:xfrm rot="-5400000">
                <a:off x="3418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1995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09" name="Rectangle 63"/>
              <p:cNvSpPr>
                <a:spLocks noChangeArrowheads="1"/>
              </p:cNvSpPr>
              <p:nvPr/>
            </p:nvSpPr>
            <p:spPr bwMode="auto">
              <a:xfrm rot="-5400000">
                <a:off x="3544" y="3992"/>
                <a:ext cx="223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1996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0" name="Rectangle 65"/>
              <p:cNvSpPr>
                <a:spLocks noChangeArrowheads="1"/>
              </p:cNvSpPr>
              <p:nvPr/>
            </p:nvSpPr>
            <p:spPr bwMode="auto">
              <a:xfrm rot="-5400000">
                <a:off x="3654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1997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1" name="Rectangle 66"/>
              <p:cNvSpPr>
                <a:spLocks noChangeArrowheads="1"/>
              </p:cNvSpPr>
              <p:nvPr/>
            </p:nvSpPr>
            <p:spPr bwMode="auto">
              <a:xfrm rot="-5400000">
                <a:off x="3772" y="3992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1998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2" name="Rectangle 67"/>
              <p:cNvSpPr>
                <a:spLocks noChangeArrowheads="1"/>
              </p:cNvSpPr>
              <p:nvPr/>
            </p:nvSpPr>
            <p:spPr bwMode="auto">
              <a:xfrm rot="-5400000">
                <a:off x="3890" y="3991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1999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3" name="Rectangle 68"/>
              <p:cNvSpPr>
                <a:spLocks noChangeArrowheads="1"/>
              </p:cNvSpPr>
              <p:nvPr/>
            </p:nvSpPr>
            <p:spPr bwMode="auto">
              <a:xfrm rot="-5400000">
                <a:off x="3990" y="3986"/>
                <a:ext cx="23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4" name="Rectangle 69"/>
              <p:cNvSpPr>
                <a:spLocks noChangeArrowheads="1"/>
              </p:cNvSpPr>
              <p:nvPr/>
            </p:nvSpPr>
            <p:spPr bwMode="auto">
              <a:xfrm rot="-5400000">
                <a:off x="4114" y="3989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2001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5" name="Rectangle 70"/>
              <p:cNvSpPr>
                <a:spLocks noChangeArrowheads="1"/>
              </p:cNvSpPr>
              <p:nvPr/>
            </p:nvSpPr>
            <p:spPr bwMode="auto">
              <a:xfrm rot="-5400000">
                <a:off x="4225" y="3982"/>
                <a:ext cx="23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2002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6" name="Rectangle 71"/>
              <p:cNvSpPr>
                <a:spLocks noChangeArrowheads="1"/>
              </p:cNvSpPr>
              <p:nvPr/>
            </p:nvSpPr>
            <p:spPr bwMode="auto">
              <a:xfrm rot="-5400000">
                <a:off x="4331" y="3982"/>
                <a:ext cx="23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2003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7" name="Rectangle 72"/>
              <p:cNvSpPr>
                <a:spLocks noChangeArrowheads="1"/>
              </p:cNvSpPr>
              <p:nvPr/>
            </p:nvSpPr>
            <p:spPr bwMode="auto">
              <a:xfrm rot="-5400000">
                <a:off x="4450" y="3982"/>
                <a:ext cx="23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2004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8" name="Rectangle 73"/>
              <p:cNvSpPr>
                <a:spLocks noChangeArrowheads="1"/>
              </p:cNvSpPr>
              <p:nvPr/>
            </p:nvSpPr>
            <p:spPr bwMode="auto">
              <a:xfrm rot="-5400000">
                <a:off x="4562" y="3982"/>
                <a:ext cx="23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2005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19" name="Rectangle 74"/>
              <p:cNvSpPr>
                <a:spLocks noChangeArrowheads="1"/>
              </p:cNvSpPr>
              <p:nvPr/>
            </p:nvSpPr>
            <p:spPr bwMode="auto">
              <a:xfrm rot="-5400000">
                <a:off x="4670" y="3981"/>
                <a:ext cx="232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2006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0" name="Rectangle 75"/>
              <p:cNvSpPr>
                <a:spLocks noChangeArrowheads="1"/>
              </p:cNvSpPr>
              <p:nvPr/>
            </p:nvSpPr>
            <p:spPr bwMode="auto">
              <a:xfrm rot="-5400000">
                <a:off x="4796" y="3981"/>
                <a:ext cx="23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2007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1" name="Rectangle 76"/>
              <p:cNvSpPr>
                <a:spLocks noChangeArrowheads="1"/>
              </p:cNvSpPr>
              <p:nvPr/>
            </p:nvSpPr>
            <p:spPr bwMode="auto">
              <a:xfrm rot="-5400000">
                <a:off x="4913" y="3981"/>
                <a:ext cx="23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2008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2" name="Rectangle 77"/>
              <p:cNvSpPr>
                <a:spLocks noChangeArrowheads="1"/>
              </p:cNvSpPr>
              <p:nvPr/>
            </p:nvSpPr>
            <p:spPr bwMode="auto">
              <a:xfrm rot="-5400000">
                <a:off x="5026" y="3980"/>
                <a:ext cx="232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2009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3" name="Rectangle 78"/>
              <p:cNvSpPr>
                <a:spLocks noChangeArrowheads="1"/>
              </p:cNvSpPr>
              <p:nvPr/>
            </p:nvSpPr>
            <p:spPr bwMode="auto">
              <a:xfrm rot="-5400000">
                <a:off x="5147" y="3984"/>
                <a:ext cx="223" cy="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2010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4" name="Rectangle 79"/>
              <p:cNvSpPr>
                <a:spLocks noChangeArrowheads="1"/>
              </p:cNvSpPr>
              <p:nvPr/>
            </p:nvSpPr>
            <p:spPr bwMode="auto">
              <a:xfrm>
                <a:off x="5385" y="3846"/>
                <a:ext cx="133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0.0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5" name="Rectangle 80"/>
              <p:cNvSpPr>
                <a:spLocks noChangeArrowheads="1"/>
              </p:cNvSpPr>
              <p:nvPr/>
            </p:nvSpPr>
            <p:spPr bwMode="auto">
              <a:xfrm>
                <a:off x="5385" y="3553"/>
                <a:ext cx="186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50.0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6" name="Rectangle 81"/>
              <p:cNvSpPr>
                <a:spLocks noChangeArrowheads="1"/>
              </p:cNvSpPr>
              <p:nvPr/>
            </p:nvSpPr>
            <p:spPr bwMode="auto">
              <a:xfrm>
                <a:off x="5385" y="3242"/>
                <a:ext cx="23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100.0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7" name="Rectangle 82"/>
              <p:cNvSpPr>
                <a:spLocks noChangeArrowheads="1"/>
              </p:cNvSpPr>
              <p:nvPr/>
            </p:nvSpPr>
            <p:spPr bwMode="auto">
              <a:xfrm>
                <a:off x="5385" y="2907"/>
                <a:ext cx="230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150.0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8" name="Rectangle 83"/>
              <p:cNvSpPr>
                <a:spLocks noChangeArrowheads="1"/>
              </p:cNvSpPr>
              <p:nvPr/>
            </p:nvSpPr>
            <p:spPr bwMode="auto">
              <a:xfrm>
                <a:off x="5385" y="2608"/>
                <a:ext cx="23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200.0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29" name="Rectangle 84"/>
              <p:cNvSpPr>
                <a:spLocks noChangeArrowheads="1"/>
              </p:cNvSpPr>
              <p:nvPr/>
            </p:nvSpPr>
            <p:spPr bwMode="auto">
              <a:xfrm>
                <a:off x="5385" y="2291"/>
                <a:ext cx="23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250.0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30" name="Rectangle 85"/>
              <p:cNvSpPr>
                <a:spLocks noChangeArrowheads="1"/>
              </p:cNvSpPr>
              <p:nvPr/>
            </p:nvSpPr>
            <p:spPr bwMode="auto">
              <a:xfrm>
                <a:off x="5385" y="1992"/>
                <a:ext cx="23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300.0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31" name="Rectangle 86"/>
              <p:cNvSpPr>
                <a:spLocks noChangeArrowheads="1"/>
              </p:cNvSpPr>
              <p:nvPr/>
            </p:nvSpPr>
            <p:spPr bwMode="auto">
              <a:xfrm>
                <a:off x="5385" y="1699"/>
                <a:ext cx="23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350.0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32" name="Rectangle 87"/>
              <p:cNvSpPr>
                <a:spLocks noChangeArrowheads="1"/>
              </p:cNvSpPr>
              <p:nvPr/>
            </p:nvSpPr>
            <p:spPr bwMode="auto">
              <a:xfrm>
                <a:off x="1014" y="3654"/>
                <a:ext cx="55" cy="25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33" name="Rectangle 88"/>
              <p:cNvSpPr>
                <a:spLocks noChangeArrowheads="1"/>
              </p:cNvSpPr>
              <p:nvPr/>
            </p:nvSpPr>
            <p:spPr bwMode="auto">
              <a:xfrm>
                <a:off x="1129" y="3510"/>
                <a:ext cx="55" cy="39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34" name="Rectangle 89"/>
              <p:cNvSpPr>
                <a:spLocks noChangeArrowheads="1"/>
              </p:cNvSpPr>
              <p:nvPr/>
            </p:nvSpPr>
            <p:spPr bwMode="auto">
              <a:xfrm>
                <a:off x="1235" y="3500"/>
                <a:ext cx="55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35" name="Rectangle 90"/>
              <p:cNvSpPr>
                <a:spLocks noChangeArrowheads="1"/>
              </p:cNvSpPr>
              <p:nvPr/>
            </p:nvSpPr>
            <p:spPr bwMode="auto">
              <a:xfrm>
                <a:off x="1351" y="3418"/>
                <a:ext cx="55" cy="48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36" name="Rectangle 91"/>
              <p:cNvSpPr>
                <a:spLocks noChangeArrowheads="1"/>
              </p:cNvSpPr>
              <p:nvPr/>
            </p:nvSpPr>
            <p:spPr bwMode="auto">
              <a:xfrm>
                <a:off x="1466" y="3381"/>
                <a:ext cx="55" cy="52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37" name="Rectangle 92"/>
              <p:cNvSpPr>
                <a:spLocks noChangeArrowheads="1"/>
              </p:cNvSpPr>
              <p:nvPr/>
            </p:nvSpPr>
            <p:spPr bwMode="auto">
              <a:xfrm>
                <a:off x="1588" y="3400"/>
                <a:ext cx="55" cy="5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38" name="Rectangle 93"/>
              <p:cNvSpPr>
                <a:spLocks noChangeArrowheads="1"/>
              </p:cNvSpPr>
              <p:nvPr/>
            </p:nvSpPr>
            <p:spPr bwMode="auto">
              <a:xfrm>
                <a:off x="1696" y="3355"/>
                <a:ext cx="55" cy="54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39" name="Rectangle 94"/>
              <p:cNvSpPr>
                <a:spLocks noChangeArrowheads="1"/>
              </p:cNvSpPr>
              <p:nvPr/>
            </p:nvSpPr>
            <p:spPr bwMode="auto">
              <a:xfrm>
                <a:off x="1813" y="3193"/>
                <a:ext cx="55" cy="71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0" name="Rectangle 95"/>
              <p:cNvSpPr>
                <a:spLocks noChangeArrowheads="1"/>
              </p:cNvSpPr>
              <p:nvPr/>
            </p:nvSpPr>
            <p:spPr bwMode="auto">
              <a:xfrm>
                <a:off x="1925" y="3097"/>
                <a:ext cx="55" cy="80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1" name="Rectangle 96"/>
              <p:cNvSpPr>
                <a:spLocks noChangeArrowheads="1"/>
              </p:cNvSpPr>
              <p:nvPr/>
            </p:nvSpPr>
            <p:spPr bwMode="auto">
              <a:xfrm>
                <a:off x="2031" y="3064"/>
                <a:ext cx="55" cy="84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2" name="Rectangle 97"/>
              <p:cNvSpPr>
                <a:spLocks noChangeArrowheads="1"/>
              </p:cNvSpPr>
              <p:nvPr/>
            </p:nvSpPr>
            <p:spPr bwMode="auto">
              <a:xfrm>
                <a:off x="2148" y="3064"/>
                <a:ext cx="55" cy="84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3" name="Rectangle 98"/>
              <p:cNvSpPr>
                <a:spLocks noChangeArrowheads="1"/>
              </p:cNvSpPr>
              <p:nvPr/>
            </p:nvSpPr>
            <p:spPr bwMode="auto">
              <a:xfrm>
                <a:off x="2262" y="2935"/>
                <a:ext cx="55" cy="96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4" name="Rectangle 99"/>
              <p:cNvSpPr>
                <a:spLocks noChangeArrowheads="1"/>
              </p:cNvSpPr>
              <p:nvPr/>
            </p:nvSpPr>
            <p:spPr bwMode="auto">
              <a:xfrm>
                <a:off x="2387" y="2892"/>
                <a:ext cx="55" cy="10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5" name="Rectangle 100"/>
              <p:cNvSpPr>
                <a:spLocks noChangeArrowheads="1"/>
              </p:cNvSpPr>
              <p:nvPr/>
            </p:nvSpPr>
            <p:spPr bwMode="auto">
              <a:xfrm>
                <a:off x="2495" y="3054"/>
                <a:ext cx="55" cy="85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6" name="Rectangle 101"/>
              <p:cNvSpPr>
                <a:spLocks noChangeArrowheads="1"/>
              </p:cNvSpPr>
              <p:nvPr/>
            </p:nvSpPr>
            <p:spPr bwMode="auto">
              <a:xfrm>
                <a:off x="2603" y="3085"/>
                <a:ext cx="55" cy="81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7" name="Rectangle 102"/>
              <p:cNvSpPr>
                <a:spLocks noChangeArrowheads="1"/>
              </p:cNvSpPr>
              <p:nvPr/>
            </p:nvSpPr>
            <p:spPr bwMode="auto">
              <a:xfrm>
                <a:off x="2719" y="3085"/>
                <a:ext cx="56" cy="81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8" name="Rectangle 103"/>
              <p:cNvSpPr>
                <a:spLocks noChangeArrowheads="1"/>
              </p:cNvSpPr>
              <p:nvPr/>
            </p:nvSpPr>
            <p:spPr bwMode="auto">
              <a:xfrm>
                <a:off x="2830" y="2989"/>
                <a:ext cx="55" cy="91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49" name="Rectangle 104"/>
              <p:cNvSpPr>
                <a:spLocks noChangeArrowheads="1"/>
              </p:cNvSpPr>
              <p:nvPr/>
            </p:nvSpPr>
            <p:spPr bwMode="auto">
              <a:xfrm>
                <a:off x="2948" y="2898"/>
                <a:ext cx="55" cy="10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0" name="Rectangle 105"/>
              <p:cNvSpPr>
                <a:spLocks noChangeArrowheads="1"/>
              </p:cNvSpPr>
              <p:nvPr/>
            </p:nvSpPr>
            <p:spPr bwMode="auto">
              <a:xfrm>
                <a:off x="3056" y="2878"/>
                <a:ext cx="56" cy="102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1" name="Rectangle 106"/>
              <p:cNvSpPr>
                <a:spLocks noChangeArrowheads="1"/>
              </p:cNvSpPr>
              <p:nvPr/>
            </p:nvSpPr>
            <p:spPr bwMode="auto">
              <a:xfrm>
                <a:off x="3175" y="2856"/>
                <a:ext cx="55" cy="104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2" name="Rectangle 107"/>
              <p:cNvSpPr>
                <a:spLocks noChangeArrowheads="1"/>
              </p:cNvSpPr>
              <p:nvPr/>
            </p:nvSpPr>
            <p:spPr bwMode="auto">
              <a:xfrm>
                <a:off x="3285" y="2933"/>
                <a:ext cx="55" cy="97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3" name="Rectangle 108"/>
              <p:cNvSpPr>
                <a:spLocks noChangeArrowheads="1"/>
              </p:cNvSpPr>
              <p:nvPr/>
            </p:nvSpPr>
            <p:spPr bwMode="auto">
              <a:xfrm>
                <a:off x="3402" y="2921"/>
                <a:ext cx="55" cy="98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4" name="Rectangle 109"/>
              <p:cNvSpPr>
                <a:spLocks noChangeArrowheads="1"/>
              </p:cNvSpPr>
              <p:nvPr/>
            </p:nvSpPr>
            <p:spPr bwMode="auto">
              <a:xfrm>
                <a:off x="3518" y="2892"/>
                <a:ext cx="55" cy="101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5" name="Rectangle 110"/>
              <p:cNvSpPr>
                <a:spLocks noChangeArrowheads="1"/>
              </p:cNvSpPr>
              <p:nvPr/>
            </p:nvSpPr>
            <p:spPr bwMode="auto">
              <a:xfrm>
                <a:off x="3626" y="2821"/>
                <a:ext cx="55" cy="108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6" name="Rectangle 111"/>
              <p:cNvSpPr>
                <a:spLocks noChangeArrowheads="1"/>
              </p:cNvSpPr>
              <p:nvPr/>
            </p:nvSpPr>
            <p:spPr bwMode="auto">
              <a:xfrm>
                <a:off x="3741" y="2673"/>
                <a:ext cx="55" cy="123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7" name="Rectangle 112"/>
              <p:cNvSpPr>
                <a:spLocks noChangeArrowheads="1"/>
              </p:cNvSpPr>
              <p:nvPr/>
            </p:nvSpPr>
            <p:spPr bwMode="auto">
              <a:xfrm>
                <a:off x="3853" y="2688"/>
                <a:ext cx="55" cy="121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8" name="Rectangle 113"/>
              <p:cNvSpPr>
                <a:spLocks noChangeArrowheads="1"/>
              </p:cNvSpPr>
              <p:nvPr/>
            </p:nvSpPr>
            <p:spPr bwMode="auto">
              <a:xfrm>
                <a:off x="3967" y="2763"/>
                <a:ext cx="55" cy="114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59" name="Rectangle 114"/>
              <p:cNvSpPr>
                <a:spLocks noChangeArrowheads="1"/>
              </p:cNvSpPr>
              <p:nvPr/>
            </p:nvSpPr>
            <p:spPr bwMode="auto">
              <a:xfrm>
                <a:off x="4085" y="2669"/>
                <a:ext cx="55" cy="1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0" name="Rectangle 115"/>
              <p:cNvSpPr>
                <a:spLocks noChangeArrowheads="1"/>
              </p:cNvSpPr>
              <p:nvPr/>
            </p:nvSpPr>
            <p:spPr bwMode="auto">
              <a:xfrm>
                <a:off x="4197" y="2727"/>
                <a:ext cx="55" cy="117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1" name="Rectangle 116"/>
              <p:cNvSpPr>
                <a:spLocks noChangeArrowheads="1"/>
              </p:cNvSpPr>
              <p:nvPr/>
            </p:nvSpPr>
            <p:spPr bwMode="auto">
              <a:xfrm>
                <a:off x="4311" y="2645"/>
                <a:ext cx="56" cy="125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2" name="Rectangle 117"/>
              <p:cNvSpPr>
                <a:spLocks noChangeArrowheads="1"/>
              </p:cNvSpPr>
              <p:nvPr/>
            </p:nvSpPr>
            <p:spPr bwMode="auto">
              <a:xfrm>
                <a:off x="4429" y="2591"/>
                <a:ext cx="55" cy="131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3" name="Rectangle 118"/>
              <p:cNvSpPr>
                <a:spLocks noChangeArrowheads="1"/>
              </p:cNvSpPr>
              <p:nvPr/>
            </p:nvSpPr>
            <p:spPr bwMode="auto">
              <a:xfrm>
                <a:off x="4541" y="2420"/>
                <a:ext cx="55" cy="148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4" name="Rectangle 119"/>
              <p:cNvSpPr>
                <a:spLocks noChangeArrowheads="1"/>
              </p:cNvSpPr>
              <p:nvPr/>
            </p:nvSpPr>
            <p:spPr bwMode="auto">
              <a:xfrm>
                <a:off x="4660" y="2313"/>
                <a:ext cx="55" cy="1591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5" name="Rectangle 120"/>
              <p:cNvSpPr>
                <a:spLocks noChangeArrowheads="1"/>
              </p:cNvSpPr>
              <p:nvPr/>
            </p:nvSpPr>
            <p:spPr bwMode="auto">
              <a:xfrm>
                <a:off x="4769" y="2086"/>
                <a:ext cx="55" cy="181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6" name="Rectangle 121"/>
              <p:cNvSpPr>
                <a:spLocks noChangeArrowheads="1"/>
              </p:cNvSpPr>
              <p:nvPr/>
            </p:nvSpPr>
            <p:spPr bwMode="auto">
              <a:xfrm>
                <a:off x="4879" y="1869"/>
                <a:ext cx="55" cy="20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7" name="Rectangle 122"/>
              <p:cNvSpPr>
                <a:spLocks noChangeArrowheads="1"/>
              </p:cNvSpPr>
              <p:nvPr/>
            </p:nvSpPr>
            <p:spPr bwMode="auto">
              <a:xfrm>
                <a:off x="5001" y="1939"/>
                <a:ext cx="55" cy="196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8" name="Rectangle 123"/>
              <p:cNvSpPr>
                <a:spLocks noChangeArrowheads="1"/>
              </p:cNvSpPr>
              <p:nvPr/>
            </p:nvSpPr>
            <p:spPr bwMode="auto">
              <a:xfrm>
                <a:off x="5109" y="2587"/>
                <a:ext cx="55" cy="131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69" name="Rectangle 124"/>
              <p:cNvSpPr>
                <a:spLocks noChangeArrowheads="1"/>
              </p:cNvSpPr>
              <p:nvPr/>
            </p:nvSpPr>
            <p:spPr bwMode="auto">
              <a:xfrm>
                <a:off x="5218" y="2266"/>
                <a:ext cx="55" cy="1638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70" name="Freeform 11"/>
              <p:cNvSpPr>
                <a:spLocks/>
              </p:cNvSpPr>
              <p:nvPr/>
            </p:nvSpPr>
            <p:spPr bwMode="auto">
              <a:xfrm>
                <a:off x="1029" y="2065"/>
                <a:ext cx="4217" cy="1285"/>
              </a:xfrm>
              <a:custGeom>
                <a:avLst/>
                <a:gdLst>
                  <a:gd name="T0" fmla="*/ 0 w 4130"/>
                  <a:gd name="T1" fmla="*/ 188 h 1314"/>
                  <a:gd name="T2" fmla="*/ 120 w 4130"/>
                  <a:gd name="T3" fmla="*/ 24 h 1314"/>
                  <a:gd name="T4" fmla="*/ 246 w 4130"/>
                  <a:gd name="T5" fmla="*/ 6 h 1314"/>
                  <a:gd name="T6" fmla="*/ 342 w 4130"/>
                  <a:gd name="T7" fmla="*/ 0 h 1314"/>
                  <a:gd name="T8" fmla="*/ 450 w 4130"/>
                  <a:gd name="T9" fmla="*/ 162 h 1314"/>
                  <a:gd name="T10" fmla="*/ 564 w 4130"/>
                  <a:gd name="T11" fmla="*/ 540 h 1314"/>
                  <a:gd name="T12" fmla="*/ 804 w 4130"/>
                  <a:gd name="T13" fmla="*/ 420 h 1314"/>
                  <a:gd name="T14" fmla="*/ 924 w 4130"/>
                  <a:gd name="T15" fmla="*/ 474 h 1314"/>
                  <a:gd name="T16" fmla="*/ 1008 w 4130"/>
                  <a:gd name="T17" fmla="*/ 312 h 1314"/>
                  <a:gd name="T18" fmla="*/ 1110 w 4130"/>
                  <a:gd name="T19" fmla="*/ 366 h 1314"/>
                  <a:gd name="T20" fmla="*/ 1356 w 4130"/>
                  <a:gd name="T21" fmla="*/ 360 h 1314"/>
                  <a:gd name="T22" fmla="*/ 1470 w 4130"/>
                  <a:gd name="T23" fmla="*/ 816 h 1314"/>
                  <a:gd name="T24" fmla="*/ 1680 w 4130"/>
                  <a:gd name="T25" fmla="*/ 1062 h 1314"/>
                  <a:gd name="T26" fmla="*/ 1894 w 4130"/>
                  <a:gd name="T27" fmla="*/ 954 h 1314"/>
                  <a:gd name="T28" fmla="*/ 2150 w 4130"/>
                  <a:gd name="T29" fmla="*/ 1082 h 1314"/>
                  <a:gd name="T30" fmla="*/ 2266 w 4130"/>
                  <a:gd name="T31" fmla="*/ 1198 h 1314"/>
                  <a:gd name="T32" fmla="*/ 2466 w 4130"/>
                  <a:gd name="T33" fmla="*/ 1278 h 1314"/>
                  <a:gd name="T34" fmla="*/ 2790 w 4130"/>
                  <a:gd name="T35" fmla="*/ 1042 h 1314"/>
                  <a:gd name="T36" fmla="*/ 2922 w 4130"/>
                  <a:gd name="T37" fmla="*/ 1158 h 1314"/>
                  <a:gd name="T38" fmla="*/ 3018 w 4130"/>
                  <a:gd name="T39" fmla="*/ 1194 h 1314"/>
                  <a:gd name="T40" fmla="*/ 3142 w 4130"/>
                  <a:gd name="T41" fmla="*/ 1102 h 1314"/>
                  <a:gd name="T42" fmla="*/ 3266 w 4130"/>
                  <a:gd name="T43" fmla="*/ 1066 h 1314"/>
                  <a:gd name="T44" fmla="*/ 3346 w 4130"/>
                  <a:gd name="T45" fmla="*/ 1126 h 1314"/>
                  <a:gd name="T46" fmla="*/ 3474 w 4130"/>
                  <a:gd name="T47" fmla="*/ 1190 h 1314"/>
                  <a:gd name="T48" fmla="*/ 3614 w 4130"/>
                  <a:gd name="T49" fmla="*/ 1174 h 1314"/>
                  <a:gd name="T50" fmla="*/ 3686 w 4130"/>
                  <a:gd name="T51" fmla="*/ 1126 h 1314"/>
                  <a:gd name="T52" fmla="*/ 3790 w 4130"/>
                  <a:gd name="T53" fmla="*/ 1122 h 1314"/>
                  <a:gd name="T54" fmla="*/ 3874 w 4130"/>
                  <a:gd name="T55" fmla="*/ 1174 h 1314"/>
                  <a:gd name="T56" fmla="*/ 3990 w 4130"/>
                  <a:gd name="T57" fmla="*/ 1278 h 1314"/>
                  <a:gd name="T58" fmla="*/ 4130 w 4130"/>
                  <a:gd name="T59" fmla="*/ 1314 h 13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30"/>
                  <a:gd name="T91" fmla="*/ 0 h 1314"/>
                  <a:gd name="T92" fmla="*/ 4130 w 4130"/>
                  <a:gd name="T93" fmla="*/ 1314 h 13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30" h="1314">
                    <a:moveTo>
                      <a:pt x="0" y="188"/>
                    </a:moveTo>
                    <a:lnTo>
                      <a:pt x="120" y="24"/>
                    </a:lnTo>
                    <a:lnTo>
                      <a:pt x="246" y="6"/>
                    </a:lnTo>
                    <a:lnTo>
                      <a:pt x="342" y="0"/>
                    </a:lnTo>
                    <a:lnTo>
                      <a:pt x="450" y="162"/>
                    </a:lnTo>
                    <a:lnTo>
                      <a:pt x="564" y="540"/>
                    </a:lnTo>
                    <a:lnTo>
                      <a:pt x="804" y="420"/>
                    </a:lnTo>
                    <a:lnTo>
                      <a:pt x="924" y="474"/>
                    </a:lnTo>
                    <a:lnTo>
                      <a:pt x="1008" y="312"/>
                    </a:lnTo>
                    <a:lnTo>
                      <a:pt x="1110" y="366"/>
                    </a:lnTo>
                    <a:lnTo>
                      <a:pt x="1356" y="360"/>
                    </a:lnTo>
                    <a:lnTo>
                      <a:pt x="1470" y="816"/>
                    </a:lnTo>
                    <a:lnTo>
                      <a:pt x="1680" y="1062"/>
                    </a:lnTo>
                    <a:lnTo>
                      <a:pt x="1894" y="954"/>
                    </a:lnTo>
                    <a:lnTo>
                      <a:pt x="2150" y="1082"/>
                    </a:lnTo>
                    <a:lnTo>
                      <a:pt x="2266" y="1198"/>
                    </a:lnTo>
                    <a:lnTo>
                      <a:pt x="2466" y="1278"/>
                    </a:lnTo>
                    <a:lnTo>
                      <a:pt x="2790" y="1042"/>
                    </a:lnTo>
                    <a:lnTo>
                      <a:pt x="2922" y="1158"/>
                    </a:lnTo>
                    <a:lnTo>
                      <a:pt x="3018" y="1194"/>
                    </a:lnTo>
                    <a:lnTo>
                      <a:pt x="3142" y="1102"/>
                    </a:lnTo>
                    <a:lnTo>
                      <a:pt x="3266" y="1066"/>
                    </a:lnTo>
                    <a:lnTo>
                      <a:pt x="3346" y="1126"/>
                    </a:lnTo>
                    <a:lnTo>
                      <a:pt x="3474" y="1190"/>
                    </a:lnTo>
                    <a:lnTo>
                      <a:pt x="3614" y="1174"/>
                    </a:lnTo>
                    <a:lnTo>
                      <a:pt x="3686" y="1126"/>
                    </a:lnTo>
                    <a:lnTo>
                      <a:pt x="3790" y="1122"/>
                    </a:lnTo>
                    <a:lnTo>
                      <a:pt x="3874" y="1174"/>
                    </a:lnTo>
                    <a:lnTo>
                      <a:pt x="3990" y="1278"/>
                    </a:lnTo>
                    <a:lnTo>
                      <a:pt x="4130" y="1314"/>
                    </a:lnTo>
                  </a:path>
                </a:pathLst>
              </a:custGeom>
              <a:noFill/>
              <a:ln w="63500">
                <a:solidFill>
                  <a:srgbClr val="CC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771" name="AutoShape 125"/>
              <p:cNvSpPr>
                <a:spLocks noChangeArrowheads="1"/>
              </p:cNvSpPr>
              <p:nvPr/>
            </p:nvSpPr>
            <p:spPr bwMode="auto">
              <a:xfrm>
                <a:off x="2904" y="1825"/>
                <a:ext cx="1493" cy="537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kumimoji="0" lang="ko-KR" altLang="en-US">
                  <a:latin typeface="맑은 고딕"/>
                  <a:ea typeface="맑은 고딕"/>
                </a:endParaRPr>
              </a:p>
            </p:txBody>
          </p:sp>
          <p:sp>
            <p:nvSpPr>
              <p:cNvPr id="27772" name="Rectangle 126"/>
              <p:cNvSpPr>
                <a:spLocks noChangeArrowheads="1"/>
              </p:cNvSpPr>
              <p:nvPr/>
            </p:nvSpPr>
            <p:spPr bwMode="auto">
              <a:xfrm>
                <a:off x="3531" y="2114"/>
                <a:ext cx="76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ko-KR" altLang="en-US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환율</a:t>
                </a:r>
                <a:r>
                  <a:rPr kumimoji="0" lang="en-US" altLang="ko-KR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(</a:t>
                </a:r>
                <a:r>
                  <a:rPr kumimoji="0" lang="ko-KR" altLang="en-US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엔</a:t>
                </a:r>
                <a:r>
                  <a:rPr kumimoji="0" lang="en-US" altLang="ko-KR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/</a:t>
                </a:r>
                <a:r>
                  <a:rPr kumimoji="0" lang="ko-KR" altLang="en-US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달러</a:t>
                </a:r>
                <a:r>
                  <a:rPr kumimoji="0" lang="en-US" altLang="ko-KR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)</a:t>
                </a:r>
              </a:p>
            </p:txBody>
          </p:sp>
          <p:sp>
            <p:nvSpPr>
              <p:cNvPr id="27773" name="Line 127"/>
              <p:cNvSpPr>
                <a:spLocks noChangeShapeType="1"/>
              </p:cNvSpPr>
              <p:nvPr/>
            </p:nvSpPr>
            <p:spPr bwMode="auto">
              <a:xfrm>
                <a:off x="3030" y="2192"/>
                <a:ext cx="413" cy="0"/>
              </a:xfrm>
              <a:prstGeom prst="line">
                <a:avLst/>
              </a:prstGeom>
              <a:noFill/>
              <a:ln w="635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774" name="Line 128"/>
              <p:cNvSpPr>
                <a:spLocks noChangeShapeType="1"/>
              </p:cNvSpPr>
              <p:nvPr/>
            </p:nvSpPr>
            <p:spPr bwMode="auto">
              <a:xfrm>
                <a:off x="3030" y="1981"/>
                <a:ext cx="413" cy="0"/>
              </a:xfrm>
              <a:prstGeom prst="line">
                <a:avLst/>
              </a:prstGeom>
              <a:noFill/>
              <a:ln w="127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775" name="Rectangle 129"/>
              <p:cNvSpPr>
                <a:spLocks noChangeArrowheads="1"/>
              </p:cNvSpPr>
              <p:nvPr/>
            </p:nvSpPr>
            <p:spPr bwMode="auto">
              <a:xfrm>
                <a:off x="3530" y="1905"/>
                <a:ext cx="58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kumimoji="0" lang="ko-KR" altLang="en-US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수출</a:t>
                </a:r>
                <a:r>
                  <a:rPr kumimoji="0" lang="en-US" altLang="ko-KR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(</a:t>
                </a:r>
                <a:r>
                  <a:rPr kumimoji="0" lang="ko-KR" altLang="en-US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兆엔</a:t>
                </a:r>
                <a:r>
                  <a:rPr kumimoji="0" lang="en-US" altLang="ko-KR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)</a:t>
                </a:r>
                <a:endParaRPr kumimoji="0" lang="en-US" altLang="ko-KR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  <p:sp>
            <p:nvSpPr>
              <p:cNvPr id="27776" name="Line 130"/>
              <p:cNvSpPr>
                <a:spLocks noChangeShapeType="1"/>
              </p:cNvSpPr>
              <p:nvPr/>
            </p:nvSpPr>
            <p:spPr bwMode="auto">
              <a:xfrm>
                <a:off x="5319" y="1732"/>
                <a:ext cx="0" cy="216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777" name="AutoShape 6"/>
              <p:cNvSpPr>
                <a:spLocks noChangeArrowheads="1"/>
              </p:cNvSpPr>
              <p:nvPr/>
            </p:nvSpPr>
            <p:spPr bwMode="auto">
              <a:xfrm>
                <a:off x="2722" y="3459"/>
                <a:ext cx="1089" cy="337"/>
              </a:xfrm>
              <a:custGeom>
                <a:avLst/>
                <a:gdLst>
                  <a:gd name="T0" fmla="*/ 886 w 21600"/>
                  <a:gd name="T1" fmla="*/ 0 h 21600"/>
                  <a:gd name="T2" fmla="*/ 0 w 21600"/>
                  <a:gd name="T3" fmla="*/ 169 h 21600"/>
                  <a:gd name="T4" fmla="*/ 886 w 21600"/>
                  <a:gd name="T5" fmla="*/ 337 h 21600"/>
                  <a:gd name="T6" fmla="*/ 1089 w 21600"/>
                  <a:gd name="T7" fmla="*/ 169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2 w 21600"/>
                  <a:gd name="T13" fmla="*/ 6025 h 21600"/>
                  <a:gd name="T14" fmla="*/ 19815 w 21600"/>
                  <a:gd name="T15" fmla="*/ 1557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574" y="0"/>
                    </a:moveTo>
                    <a:lnTo>
                      <a:pt x="17574" y="6025"/>
                    </a:lnTo>
                    <a:lnTo>
                      <a:pt x="3375" y="6025"/>
                    </a:lnTo>
                    <a:lnTo>
                      <a:pt x="3375" y="15575"/>
                    </a:lnTo>
                    <a:lnTo>
                      <a:pt x="17574" y="15575"/>
                    </a:lnTo>
                    <a:lnTo>
                      <a:pt x="17574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6025"/>
                    </a:moveTo>
                    <a:lnTo>
                      <a:pt x="1350" y="15575"/>
                    </a:lnTo>
                    <a:lnTo>
                      <a:pt x="2700" y="15575"/>
                    </a:lnTo>
                    <a:lnTo>
                      <a:pt x="2700" y="6025"/>
                    </a:lnTo>
                    <a:close/>
                  </a:path>
                  <a:path w="21600" h="21600">
                    <a:moveTo>
                      <a:pt x="0" y="6025"/>
                    </a:moveTo>
                    <a:lnTo>
                      <a:pt x="0" y="15575"/>
                    </a:lnTo>
                    <a:lnTo>
                      <a:pt x="675" y="15575"/>
                    </a:lnTo>
                    <a:lnTo>
                      <a:pt x="675" y="6025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7778" name="Rectangle 149"/>
              <p:cNvSpPr>
                <a:spLocks noChangeArrowheads="1"/>
              </p:cNvSpPr>
              <p:nvPr/>
            </p:nvSpPr>
            <p:spPr bwMode="auto">
              <a:xfrm>
                <a:off x="630" y="1519"/>
                <a:ext cx="22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(</a:t>
                </a:r>
                <a:r>
                  <a:rPr kumimoji="0" lang="ko-KR" altLang="en-US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조엔</a:t>
                </a:r>
                <a:r>
                  <a:rPr kumimoji="0" lang="en-US" altLang="ko-KR" sz="1200">
                    <a:solidFill>
                      <a:srgbClr val="000000"/>
                    </a:solidFill>
                    <a:latin typeface="나눔고딕 Bold" pitchFamily="50" charset="-127"/>
                    <a:ea typeface="나눔고딕 Bold" pitchFamily="50" charset="-127"/>
                  </a:rPr>
                  <a:t>)</a:t>
                </a:r>
                <a:endParaRPr kumimoji="0" lang="en-US" altLang="ko-KR" sz="1200">
                  <a:latin typeface="나눔고딕 Bold" pitchFamily="50" charset="-127"/>
                  <a:ea typeface="나눔고딕 Bold" pitchFamily="50" charset="-127"/>
                </a:endParaRPr>
              </a:p>
            </p:txBody>
          </p:sp>
        </p:grpSp>
      </p:grpSp>
      <p:sp>
        <p:nvSpPr>
          <p:cNvPr id="134" name="타원 133"/>
          <p:cNvSpPr/>
          <p:nvPr/>
        </p:nvSpPr>
        <p:spPr>
          <a:xfrm rot="3290484">
            <a:off x="6738938" y="2635250"/>
            <a:ext cx="1381125" cy="2022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7653" name="TextBox 134"/>
          <p:cNvSpPr txBox="1">
            <a:spLocks noChangeArrowheads="1"/>
          </p:cNvSpPr>
          <p:nvPr/>
        </p:nvSpPr>
        <p:spPr bwMode="auto">
          <a:xfrm>
            <a:off x="6715125" y="3140075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>
                <a:latin typeface="맑은 고딕"/>
                <a:ea typeface="맑은 고딕"/>
              </a:rPr>
              <a:t>B2B</a:t>
            </a:r>
            <a:r>
              <a:rPr kumimoji="0" lang="ko-KR" altLang="en-US">
                <a:latin typeface="맑은 고딕"/>
                <a:ea typeface="맑은 고딕"/>
              </a:rPr>
              <a:t>강중기업이 견인</a:t>
            </a:r>
          </a:p>
        </p:txBody>
      </p:sp>
      <p:sp>
        <p:nvSpPr>
          <p:cNvPr id="136" name="슬라이드 번호 개체 틀 13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4334E-DE93-4690-A123-88492C97854F}" type="slidenum">
              <a:rPr lang="ko-KR" altLang="en-US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3250</Words>
  <Application>Microsoft Office PowerPoint</Application>
  <PresentationFormat>화면 슬라이드 쇼(4:3)</PresentationFormat>
  <Paragraphs>891</Paragraphs>
  <Slides>43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43</vt:i4>
      </vt:variant>
    </vt:vector>
  </HeadingPairs>
  <TitlesOfParts>
    <vt:vector size="47" baseType="lpstr">
      <vt:lpstr>Office 테마</vt:lpstr>
      <vt:lpstr>Image</vt:lpstr>
      <vt:lpstr>훈민정음</vt:lpstr>
      <vt:lpstr>프레젠테이션</vt:lpstr>
      <vt:lpstr>슬라이드 1</vt:lpstr>
      <vt:lpstr>목차</vt:lpstr>
      <vt:lpstr>프롤로그</vt:lpstr>
      <vt:lpstr>1977年의 日本기업, 그리고 2004年</vt:lpstr>
      <vt:lpstr>韓國企業에 대한 인식 변화</vt:lpstr>
      <vt:lpstr>日本을 따라가려면 아직도 멀었다</vt:lpstr>
      <vt:lpstr>日本의 엄살과    불편한 진실</vt:lpstr>
      <vt:lpstr>잃어버린 10年에 대한 오해</vt:lpstr>
      <vt:lpstr>황금기보다 높은 수출성장세</vt:lpstr>
      <vt:lpstr>세계최고수준의 지속적인 R&amp;D투자 </vt:lpstr>
      <vt:lpstr>불편한 진실</vt:lpstr>
      <vt:lpstr>日本의 경쟁력은 어디에서 나왔을까</vt:lpstr>
      <vt:lpstr>韓日 국세비교</vt:lpstr>
      <vt:lpstr>사회인프라 및 국제이벤트</vt:lpstr>
      <vt:lpstr>1. 선진문물 수용 마인드 형성</vt:lpstr>
      <vt:lpstr>2. 사회제도와 시스템</vt:lpstr>
      <vt:lpstr>3. 선각자의 리더십과 인재육성</vt:lpstr>
      <vt:lpstr>4. 벤치마킹</vt:lpstr>
      <vt:lpstr>日本産業界의 3가지 유전자</vt:lpstr>
      <vt:lpstr>1. 철저한 벤치마킹</vt:lpstr>
      <vt:lpstr>전기통신기계공업협회 시찰단</vt:lpstr>
      <vt:lpstr>2. 군에 의한 기술확보</vt:lpstr>
      <vt:lpstr>해군 기술사관</vt:lpstr>
      <vt:lpstr>3. 핵심역량에 집중</vt:lpstr>
      <vt:lpstr>시사점 (韓日비교)</vt:lpstr>
      <vt:lpstr>企業사례 연구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산업의 중심이동 (조선,반도체)</vt:lpstr>
      <vt:lpstr>造船산업</vt:lpstr>
      <vt:lpstr>日本의 조선산업</vt:lpstr>
      <vt:lpstr>반도체 산업</vt:lpstr>
      <vt:lpstr>산업 중심이동의 핵심은 사람</vt:lpstr>
      <vt:lpstr>맺음말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seriuser</dc:creator>
  <cp:lastModifiedBy>user</cp:lastModifiedBy>
  <cp:revision>105</cp:revision>
  <dcterms:created xsi:type="dcterms:W3CDTF">2011-04-18T00:59:57Z</dcterms:created>
  <dcterms:modified xsi:type="dcterms:W3CDTF">2011-05-27T06:04:00Z</dcterms:modified>
</cp:coreProperties>
</file>